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6" r:id="rId4"/>
    <p:sldId id="282" r:id="rId5"/>
    <p:sldId id="287" r:id="rId6"/>
    <p:sldId id="291" r:id="rId7"/>
    <p:sldId id="289" r:id="rId8"/>
    <p:sldId id="292" r:id="rId9"/>
    <p:sldId id="293" r:id="rId10"/>
    <p:sldId id="295" r:id="rId11"/>
    <p:sldId id="296" r:id="rId12"/>
    <p:sldId id="297" r:id="rId13"/>
    <p:sldId id="290" r:id="rId14"/>
    <p:sldId id="301" r:id="rId15"/>
    <p:sldId id="298" r:id="rId16"/>
    <p:sldId id="299" r:id="rId17"/>
    <p:sldId id="30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DB3AC-022D-4BA6-8888-7755E815F3B1}" type="datetimeFigureOut">
              <a:rPr lang="en-US" smtClean="0"/>
              <a:pPr/>
              <a:t>5/24/2014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F6456-7F36-4AFA-A7BE-210E0F76D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PREZ_T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4559"/>
            <a:ext cx="9144000" cy="6707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269" y="1600200"/>
            <a:ext cx="8628131" cy="13234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u="sng" dirty="0" smtClean="0"/>
              <a:t>Early Hesperian Warm-Based Glaciation</a:t>
            </a:r>
          </a:p>
          <a:p>
            <a:pPr algn="ctr"/>
            <a:r>
              <a:rPr lang="en-US" sz="4000" b="1" u="sng" dirty="0" smtClean="0"/>
              <a:t>in Isidis Planitia, Mars</a:t>
            </a:r>
            <a:endParaRPr lang="en-US" sz="4000" b="1" u="sng" dirty="0"/>
          </a:p>
        </p:txBody>
      </p:sp>
      <p:sp>
        <p:nvSpPr>
          <p:cNvPr id="6" name="ZoneTexte 5"/>
          <p:cNvSpPr txBox="1"/>
          <p:nvPr/>
        </p:nvSpPr>
        <p:spPr>
          <a:xfrm>
            <a:off x="4823907" y="6400800"/>
            <a:ext cx="432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T. </a:t>
            </a:r>
            <a:r>
              <a:rPr lang="fr-FR" dirty="0" err="1" smtClean="0"/>
              <a:t>Guidat</a:t>
            </a:r>
            <a:r>
              <a:rPr lang="fr-FR" dirty="0" smtClean="0"/>
              <a:t>, S. Pochat, O. Bourgeois, O. </a:t>
            </a:r>
            <a:r>
              <a:rPr lang="fr-FR" dirty="0" err="1" smtClean="0"/>
              <a:t>Soucek</a:t>
            </a:r>
            <a:endParaRPr lang="fr-FR" dirty="0"/>
          </a:p>
        </p:txBody>
      </p:sp>
      <p:sp>
        <p:nvSpPr>
          <p:cNvPr id="7" name="ZoneTexte 5"/>
          <p:cNvSpPr txBox="1"/>
          <p:nvPr/>
        </p:nvSpPr>
        <p:spPr>
          <a:xfrm>
            <a:off x="0" y="640080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02-06/06/2014</a:t>
            </a:r>
            <a:endParaRPr lang="fr-FR" dirty="0"/>
          </a:p>
        </p:txBody>
      </p:sp>
      <p:sp>
        <p:nvSpPr>
          <p:cNvPr id="8" name="ZoneTexte 5"/>
          <p:cNvSpPr txBox="1"/>
          <p:nvPr/>
        </p:nvSpPr>
        <p:spPr>
          <a:xfrm>
            <a:off x="2351087" y="6412468"/>
            <a:ext cx="168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MPSE – </a:t>
            </a:r>
            <a:r>
              <a:rPr lang="fr-FR" dirty="0" err="1" smtClean="0"/>
              <a:t>Warsaw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PREZ_landforms G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913"/>
            <a:ext cx="9143999" cy="6464174"/>
          </a:xfrm>
          <a:prstGeom prst="rect">
            <a:avLst/>
          </a:prstGeom>
        </p:spPr>
      </p:pic>
      <p:pic>
        <p:nvPicPr>
          <p:cNvPr id="3" name="Picture 2" descr="10PAPER_SR lin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3505200"/>
            <a:ext cx="6510121" cy="29148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0200" y="1371600"/>
            <a:ext cx="457200" cy="457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zoom on sr mound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1" y="457200"/>
            <a:ext cx="1699416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4876800"/>
            <a:ext cx="685800" cy="1143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0PREZ_whorl-shape GM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876800" cy="4483307"/>
          </a:xfrm>
        </p:spPr>
      </p:pic>
      <p:pic>
        <p:nvPicPr>
          <p:cNvPr id="5" name="Picture 4" descr="PREZ_ribbons ribbed moraine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1699" y="2133600"/>
            <a:ext cx="4772302" cy="472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76200"/>
            <a:ext cx="3733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u="sng" dirty="0" smtClean="0"/>
              <a:t>Similar spatial organisation:</a:t>
            </a:r>
          </a:p>
          <a:p>
            <a:pPr lvl="1">
              <a:buFontTx/>
              <a:buChar char="-"/>
            </a:pPr>
            <a:r>
              <a:rPr lang="en-US" sz="1400" dirty="0" smtClean="0"/>
              <a:t> form </a:t>
            </a:r>
            <a:r>
              <a:rPr lang="en-US" sz="1400" b="1" dirty="0" smtClean="0"/>
              <a:t>ribbons</a:t>
            </a:r>
            <a:r>
              <a:rPr lang="en-US" sz="1400" dirty="0" smtClean="0"/>
              <a:t> of arcuate shapes,</a:t>
            </a:r>
          </a:p>
          <a:p>
            <a:pPr lvl="1">
              <a:buFontTx/>
              <a:buChar char="-"/>
            </a:pPr>
            <a:r>
              <a:rPr lang="en-US" sz="1400" dirty="0" smtClean="0"/>
              <a:t> large field.</a:t>
            </a:r>
          </a:p>
          <a:p>
            <a:pPr lvl="1">
              <a:buFontTx/>
              <a:buChar char="-"/>
            </a:pPr>
            <a:endParaRPr lang="en-US" sz="1600" dirty="0" smtClean="0"/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u="sng" dirty="0" smtClean="0"/>
              <a:t>Similar form and scale:</a:t>
            </a:r>
          </a:p>
          <a:p>
            <a:pPr lvl="1">
              <a:buFontTx/>
              <a:buChar char="-"/>
            </a:pPr>
            <a:r>
              <a:rPr lang="en-US" sz="1400" dirty="0" smtClean="0"/>
              <a:t> arcuate down-slope shapes,</a:t>
            </a:r>
          </a:p>
          <a:p>
            <a:pPr lvl="1">
              <a:buFontTx/>
              <a:buChar char="-"/>
            </a:pPr>
            <a:r>
              <a:rPr lang="en-US" sz="1400" dirty="0" smtClean="0"/>
              <a:t> regular spacing,</a:t>
            </a:r>
          </a:p>
          <a:p>
            <a:pPr lvl="1">
              <a:buFontTx/>
              <a:buChar char="-"/>
            </a:pPr>
            <a:r>
              <a:rPr lang="en-US" sz="1400" dirty="0" smtClean="0"/>
              <a:t> similar dimension.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83114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Located on flat surfaces of </a:t>
            </a:r>
            <a:r>
              <a:rPr lang="en-US" sz="1600" b="1" dirty="0" smtClean="0"/>
              <a:t>deformable bed materials.</a:t>
            </a:r>
          </a:p>
          <a:p>
            <a:endParaRPr lang="en-US" sz="1600" dirty="0" smtClean="0"/>
          </a:p>
          <a:p>
            <a:pPr>
              <a:buFontTx/>
              <a:buChar char="-"/>
            </a:pPr>
            <a:endParaRPr lang="en-US" sz="1600" dirty="0" smtClean="0"/>
          </a:p>
          <a:p>
            <a:r>
              <a:rPr lang="en-US" sz="1600" dirty="0" smtClean="0"/>
              <a:t>- </a:t>
            </a:r>
            <a:r>
              <a:rPr lang="en-US" sz="1600" b="1" dirty="0" smtClean="0"/>
              <a:t>Ribbed moraines </a:t>
            </a:r>
            <a:r>
              <a:rPr lang="en-US" sz="1600" dirty="0" smtClean="0"/>
              <a:t>= formed under </a:t>
            </a:r>
            <a:r>
              <a:rPr lang="en-US" sz="1600" u="sng" dirty="0" smtClean="0"/>
              <a:t>warm-based</a:t>
            </a:r>
            <a:r>
              <a:rPr lang="en-US" sz="1600" dirty="0" smtClean="0"/>
              <a:t> 	                 ice sheet.</a:t>
            </a:r>
            <a:endParaRPr lang="en-US" sz="1600" dirty="0"/>
          </a:p>
        </p:txBody>
      </p:sp>
      <p:sp>
        <p:nvSpPr>
          <p:cNvPr id="6" name="Flèche droite 5"/>
          <p:cNvSpPr/>
          <p:nvPr/>
        </p:nvSpPr>
        <p:spPr>
          <a:xfrm>
            <a:off x="152400" y="5867400"/>
            <a:ext cx="228600" cy="2286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 rot="5400000">
            <a:off x="8239998" y="5860176"/>
            <a:ext cx="1444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Dunlop and Clark (2006)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Z_es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74036"/>
            <a:ext cx="3734276" cy="5583964"/>
          </a:xfrm>
          <a:prstGeom prst="rect">
            <a:avLst/>
          </a:prstGeom>
        </p:spPr>
      </p:pic>
      <p:pic>
        <p:nvPicPr>
          <p:cNvPr id="6" name="Image 5" descr="vallee_tunn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29708" y="2667000"/>
            <a:ext cx="5414294" cy="4191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725311" y="4886466"/>
            <a:ext cx="36968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http://farm4.staticflickr.com/3303/3475078644_b1d5059f19_z.jpg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6168505" y="6611779"/>
            <a:ext cx="297549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Nanton</a:t>
            </a:r>
            <a:r>
              <a:rPr lang="en-US" sz="1000" dirty="0" smtClean="0"/>
              <a:t> Tunnel Valley, Alberta, Canada (Google Earth)</a:t>
            </a:r>
            <a:endParaRPr lang="en-US" sz="1000" dirty="0"/>
          </a:p>
        </p:txBody>
      </p:sp>
      <p:pic>
        <p:nvPicPr>
          <p:cNvPr id="4" name="Picture 3" descr="Ortho_analogphoto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9866" y="0"/>
            <a:ext cx="5554134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42279" y="0"/>
            <a:ext cx="160172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Kames in Co. Mayo, Ireland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304800"/>
            <a:ext cx="3186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Terrestrial Analogue</a:t>
            </a:r>
            <a:endParaRPr lang="en-US" sz="28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_landform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874" y="990600"/>
            <a:ext cx="8884664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304800"/>
            <a:ext cx="4559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Interpretation of Isidis Planitia landforms</a:t>
            </a:r>
            <a:endParaRPr 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_landform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874" y="990600"/>
            <a:ext cx="8884664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304800"/>
            <a:ext cx="4559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Interpretation of Isidis Planitia landforms</a:t>
            </a:r>
            <a:endParaRPr lang="en-US" sz="2000" b="1" u="sng" dirty="0"/>
          </a:p>
        </p:txBody>
      </p:sp>
      <p:sp>
        <p:nvSpPr>
          <p:cNvPr id="15" name="Rectangle 14"/>
          <p:cNvSpPr/>
          <p:nvPr/>
        </p:nvSpPr>
        <p:spPr>
          <a:xfrm>
            <a:off x="1981200" y="2209800"/>
            <a:ext cx="990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81200" y="3048000"/>
            <a:ext cx="990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81200" y="3657600"/>
            <a:ext cx="990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81200" y="4038600"/>
            <a:ext cx="990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22PREZ_AC G02_018961_197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1295400"/>
            <a:ext cx="4467431" cy="441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76800" y="1447800"/>
            <a:ext cx="12884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Kettle holes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PREZ_landforms G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913"/>
            <a:ext cx="9144000" cy="646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PAPER_negative thermal anomal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609600"/>
            <a:ext cx="6509174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28600"/>
            <a:ext cx="605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→ How can we explain the lack of Arcuate Shape in the center?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3212068"/>
            <a:ext cx="671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→ How can we explain near-equator warm-based glaciation on Mars?</a:t>
            </a:r>
            <a:endParaRPr lang="en-US" dirty="0"/>
          </a:p>
        </p:txBody>
      </p:sp>
      <p:pic>
        <p:nvPicPr>
          <p:cNvPr id="7" name="Image 6" descr="modele_cli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57600"/>
            <a:ext cx="4708103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00000">
            <a:off x="7098600" y="1131000"/>
            <a:ext cx="1441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Grott</a:t>
            </a:r>
            <a:r>
              <a:rPr lang="en-US" sz="1000" dirty="0" smtClean="0"/>
              <a:t> and Breuer (2010)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558325" y="5663727"/>
            <a:ext cx="1362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Madeleine et al (2009)</a:t>
            </a:r>
            <a:endParaRPr lang="en-US" sz="1000" dirty="0"/>
          </a:p>
        </p:txBody>
      </p:sp>
      <p:pic>
        <p:nvPicPr>
          <p:cNvPr id="10" name="Picture 9" descr="PREZ_basal tem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733" y="3505200"/>
            <a:ext cx="3988230" cy="335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400000">
            <a:off x="8615971" y="5844408"/>
            <a:ext cx="8098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Soucek</a:t>
            </a:r>
            <a:r>
              <a:rPr lang="en-US" sz="1000" dirty="0" smtClean="0"/>
              <a:t> et al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6629400"/>
            <a:ext cx="3372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Ice accumulation over a year for different obliquity.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149608" y="6581001"/>
            <a:ext cx="2028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Ice sheet basal temperatures.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rticle-2229819-15EA6B45000005DC-669_634x6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8076" y="1"/>
            <a:ext cx="62381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943600"/>
            <a:ext cx="2561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Thank you!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PREZ_geology 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28600"/>
            <a:ext cx="4462984" cy="4419599"/>
          </a:xfrm>
          <a:prstGeom prst="rect">
            <a:avLst/>
          </a:prstGeom>
        </p:spPr>
      </p:pic>
      <p:pic>
        <p:nvPicPr>
          <p:cNvPr id="3" name="Picture 2" descr="1PREZ_mola isid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473" y="228600"/>
            <a:ext cx="4479527" cy="4419600"/>
          </a:xfrm>
          <a:prstGeom prst="rect">
            <a:avLst/>
          </a:prstGeom>
        </p:spPr>
      </p:pic>
      <p:pic>
        <p:nvPicPr>
          <p:cNvPr id="4" name="Picture 3" descr="1PREZ_cross sec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83711"/>
            <a:ext cx="9144000" cy="1845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2723" y="4572000"/>
            <a:ext cx="115127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Ivanov</a:t>
            </a:r>
            <a:r>
              <a:rPr lang="en-US" sz="1000" dirty="0" smtClean="0"/>
              <a:t> et al (2012)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152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→ </a:t>
            </a:r>
            <a:r>
              <a:rPr lang="en-US" b="1" u="sng" dirty="0" smtClean="0"/>
              <a:t>Aim</a:t>
            </a:r>
            <a:r>
              <a:rPr lang="en-US" dirty="0" smtClean="0"/>
              <a:t> - </a:t>
            </a:r>
            <a:r>
              <a:rPr lang="en-US" u="sng" dirty="0" smtClean="0"/>
              <a:t>Determine what process has formed Isidis Planitia landforms.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643497"/>
            <a:ext cx="8229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→ </a:t>
            </a:r>
            <a:r>
              <a:rPr lang="en-US" sz="1600" u="sng" dirty="0" smtClean="0"/>
              <a:t>How</a:t>
            </a:r>
            <a:r>
              <a:rPr lang="en-US" sz="1600" dirty="0" smtClean="0"/>
              <a:t> - Analysis of Isidis Planitia as a </a:t>
            </a:r>
            <a:r>
              <a:rPr lang="en-US" sz="1600" b="1" dirty="0" smtClean="0"/>
              <a:t>whole</a:t>
            </a:r>
            <a:r>
              <a:rPr lang="en-US" sz="1600" dirty="0" smtClean="0"/>
              <a:t>, including all different landforms: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- locally,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- globally (</a:t>
            </a:r>
            <a:r>
              <a:rPr lang="en-US" sz="1600" b="1" dirty="0" smtClean="0"/>
              <a:t>spatial organisation</a:t>
            </a:r>
            <a:r>
              <a:rPr lang="en-US" sz="1600" dirty="0" smtClean="0"/>
              <a:t>),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- </a:t>
            </a:r>
            <a:r>
              <a:rPr lang="en-US" sz="1600" b="1" dirty="0" smtClean="0"/>
              <a:t>inter-relationship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→ </a:t>
            </a:r>
            <a:r>
              <a:rPr lang="en-US" sz="1600" u="sng" dirty="0" smtClean="0"/>
              <a:t>Methods: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- </a:t>
            </a:r>
            <a:r>
              <a:rPr lang="en-US" sz="1600" b="1" dirty="0" smtClean="0"/>
              <a:t>High</a:t>
            </a:r>
            <a:r>
              <a:rPr lang="en-US" sz="1600" dirty="0" smtClean="0"/>
              <a:t> resolution mapping (CTX images – 6m/pixel),</a:t>
            </a:r>
          </a:p>
          <a:p>
            <a:r>
              <a:rPr lang="en-US" sz="1600" dirty="0" smtClean="0"/>
              <a:t>		- Comparison with </a:t>
            </a:r>
            <a:r>
              <a:rPr lang="en-US" sz="1600" b="1" dirty="0" smtClean="0"/>
              <a:t>terrestrial analogue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- Cross analysis with </a:t>
            </a:r>
            <a:r>
              <a:rPr lang="en-US" sz="1600" b="1" dirty="0" smtClean="0"/>
              <a:t>models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9" name="Picture 8" descr="25PREZ Cones PSP_010667_19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133600"/>
            <a:ext cx="2438400" cy="2418343"/>
          </a:xfrm>
          <a:prstGeom prst="rect">
            <a:avLst/>
          </a:prstGeom>
        </p:spPr>
      </p:pic>
      <p:pic>
        <p:nvPicPr>
          <p:cNvPr id="10" name="Picture 9" descr="24PREZ_AR P03_002400_188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609599"/>
            <a:ext cx="2590800" cy="2563063"/>
          </a:xfrm>
          <a:prstGeom prst="rect">
            <a:avLst/>
          </a:prstGeom>
        </p:spPr>
      </p:pic>
      <p:pic>
        <p:nvPicPr>
          <p:cNvPr id="12" name="Picture 11" descr="23PREZ_ LD B17_016403_187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2057400"/>
            <a:ext cx="2590800" cy="2567883"/>
          </a:xfrm>
          <a:prstGeom prst="rect">
            <a:avLst/>
          </a:prstGeom>
        </p:spPr>
      </p:pic>
      <p:pic>
        <p:nvPicPr>
          <p:cNvPr id="11" name="Picture 10" descr="23PREZ_SR G01_018539_192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609600"/>
            <a:ext cx="2590800" cy="2567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PREZ_landforms G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913"/>
            <a:ext cx="9143999" cy="646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PREZ_whorl-shape G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912"/>
            <a:ext cx="9144000" cy="6464174"/>
          </a:xfrm>
          <a:prstGeom prst="rect">
            <a:avLst/>
          </a:prstGeom>
        </p:spPr>
      </p:pic>
      <p:pic>
        <p:nvPicPr>
          <p:cNvPr id="3" name="Picture 2" descr="24PREZ_AR P03_002400_188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3594" y="762000"/>
            <a:ext cx="2002641" cy="1981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1PREZ_cones field G03_019515_19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3505200"/>
            <a:ext cx="3003962" cy="2971800"/>
          </a:xfrm>
          <a:prstGeom prst="rect">
            <a:avLst/>
          </a:prstGeom>
        </p:spPr>
      </p:pic>
      <p:pic>
        <p:nvPicPr>
          <p:cNvPr id="5" name="Picture 4" descr="25PREZ_AC G02_018961_197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04800"/>
            <a:ext cx="2993240" cy="2961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228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Organisation of cones</a:t>
            </a:r>
            <a:endParaRPr lang="en-US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838200"/>
            <a:ext cx="4648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– Aligned Cones:</a:t>
            </a:r>
          </a:p>
          <a:p>
            <a:r>
              <a:rPr lang="en-US" dirty="0"/>
              <a:t>	</a:t>
            </a:r>
            <a:r>
              <a:rPr lang="en-US" dirty="0" smtClean="0"/>
              <a:t>- create arcuate shape,</a:t>
            </a:r>
          </a:p>
          <a:p>
            <a:r>
              <a:rPr lang="en-US" dirty="0" smtClean="0"/>
              <a:t>	- extension of arcuate ridges,</a:t>
            </a:r>
          </a:p>
          <a:p>
            <a:r>
              <a:rPr lang="en-US" dirty="0" smtClean="0"/>
              <a:t>	- on HApc unit only.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2 – Cones not-organised:</a:t>
            </a:r>
          </a:p>
          <a:p>
            <a:r>
              <a:rPr lang="en-US" dirty="0" smtClean="0"/>
              <a:t>	- located between arcuate shapes,</a:t>
            </a:r>
          </a:p>
          <a:p>
            <a:r>
              <a:rPr lang="en-US" dirty="0"/>
              <a:t>	</a:t>
            </a:r>
            <a:r>
              <a:rPr lang="en-US" dirty="0" smtClean="0"/>
              <a:t>- on HApc unit only.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 – Field of cones:</a:t>
            </a:r>
          </a:p>
          <a:p>
            <a:r>
              <a:rPr lang="en-US" dirty="0"/>
              <a:t>	</a:t>
            </a:r>
            <a:r>
              <a:rPr lang="en-US" dirty="0" smtClean="0"/>
              <a:t>- located in the center,</a:t>
            </a:r>
          </a:p>
          <a:p>
            <a:r>
              <a:rPr lang="en-US" dirty="0"/>
              <a:t>	</a:t>
            </a:r>
            <a:r>
              <a:rPr lang="en-US" dirty="0" smtClean="0"/>
              <a:t>- dense organisation,</a:t>
            </a:r>
          </a:p>
          <a:p>
            <a:r>
              <a:rPr lang="en-US" dirty="0"/>
              <a:t>	</a:t>
            </a:r>
            <a:r>
              <a:rPr lang="en-US" dirty="0" smtClean="0"/>
              <a:t>- on HApc unit only.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8333709">
            <a:off x="6403546" y="1410254"/>
            <a:ext cx="15240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3400" y="914400"/>
            <a:ext cx="1905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67400" y="1371600"/>
            <a:ext cx="152400" cy="152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86600" y="3048000"/>
            <a:ext cx="152400" cy="152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" y="2209800"/>
            <a:ext cx="27432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114800" y="4876800"/>
            <a:ext cx="1143000" cy="457200"/>
          </a:xfrm>
          <a:prstGeom prst="rightArrow">
            <a:avLst>
              <a:gd name="adj1" fmla="val 43044"/>
              <a:gd name="adj2" fmla="val 7608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PREZ_isolated cones G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913"/>
            <a:ext cx="9143999" cy="6464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200" y="30480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isolated</a:t>
            </a:r>
          </a:p>
          <a:p>
            <a:r>
              <a:rPr lang="en-US" sz="900" dirty="0" smtClean="0"/>
              <a:t>in field</a:t>
            </a:r>
            <a:endParaRPr lang="en-US" sz="9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772400" y="3124200"/>
            <a:ext cx="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25PREZ Cones PSP_010667_19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762001"/>
            <a:ext cx="2057400" cy="2040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PREZ_density cones G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460"/>
            <a:ext cx="9143999" cy="6457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0PREZ_SRidges LDep G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913"/>
            <a:ext cx="9144000" cy="6464174"/>
          </a:xfrm>
          <a:prstGeom prst="rect">
            <a:avLst/>
          </a:prstGeom>
        </p:spPr>
      </p:pic>
      <p:pic>
        <p:nvPicPr>
          <p:cNvPr id="6" name="Content Placeholder 5" descr="23PREZ_SR dep P18_008228_198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063622" y="761159"/>
            <a:ext cx="2004178" cy="19820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223</Words>
  <Application>Microsoft Office PowerPoint</Application>
  <PresentationFormat>On-screen Show (4:3)</PresentationFormat>
  <Paragraphs>63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guidatt</dc:creator>
  <cp:lastModifiedBy>guidatt</cp:lastModifiedBy>
  <cp:revision>104</cp:revision>
  <dcterms:created xsi:type="dcterms:W3CDTF">2014-02-04T11:33:52Z</dcterms:created>
  <dcterms:modified xsi:type="dcterms:W3CDTF">2014-05-24T17:19:29Z</dcterms:modified>
</cp:coreProperties>
</file>