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9"/>
  </p:notesMasterIdLst>
  <p:sldIdLst>
    <p:sldId id="256" r:id="rId2"/>
    <p:sldId id="257" r:id="rId3"/>
    <p:sldId id="259" r:id="rId4"/>
    <p:sldId id="261" r:id="rId5"/>
    <p:sldId id="288" r:id="rId6"/>
    <p:sldId id="262" r:id="rId7"/>
    <p:sldId id="289" r:id="rId8"/>
    <p:sldId id="275" r:id="rId9"/>
    <p:sldId id="271" r:id="rId10"/>
    <p:sldId id="263" r:id="rId11"/>
    <p:sldId id="277" r:id="rId12"/>
    <p:sldId id="278" r:id="rId13"/>
    <p:sldId id="265" r:id="rId14"/>
    <p:sldId id="273" r:id="rId15"/>
    <p:sldId id="283" r:id="rId16"/>
    <p:sldId id="281" r:id="rId17"/>
    <p:sldId id="284" r:id="rId18"/>
    <p:sldId id="286" r:id="rId19"/>
    <p:sldId id="285" r:id="rId20"/>
    <p:sldId id="272" r:id="rId21"/>
    <p:sldId id="266" r:id="rId22"/>
    <p:sldId id="269" r:id="rId23"/>
    <p:sldId id="290" r:id="rId24"/>
    <p:sldId id="264" r:id="rId25"/>
    <p:sldId id="260" r:id="rId26"/>
    <p:sldId id="279" r:id="rId27"/>
    <p:sldId id="27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94660"/>
  </p:normalViewPr>
  <p:slideViewPr>
    <p:cSldViewPr>
      <p:cViewPr>
        <p:scale>
          <a:sx n="57" d="100"/>
          <a:sy n="57" d="100"/>
        </p:scale>
        <p:origin x="-980" y="-2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86F5C9-5F11-4889-AF4D-397D9CB20BC1}" type="datetimeFigureOut">
              <a:rPr lang="en-GB" smtClean="0"/>
              <a:t>03/06/2014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30A791-113F-40E2-B5BA-089DF98BC5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652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Known as ‘Black Beauty’, this meteorite has generated significant attention</a:t>
            </a:r>
            <a:r>
              <a:rPr lang="en-GB" baseline="0" dirty="0" smtClean="0"/>
              <a:t> in the popular media.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0A791-113F-40E2-B5BA-089DF98BC5F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3609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Redo</a:t>
            </a:r>
            <a:r>
              <a:rPr lang="en-GB" baseline="0" dirty="0" smtClean="0"/>
              <a:t> if time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0A791-113F-40E2-B5BA-089DF98BC5F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42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Cryptoperthite</a:t>
            </a:r>
            <a:r>
              <a:rPr lang="en-GB" dirty="0" smtClean="0"/>
              <a:t> intergrowth: </a:t>
            </a:r>
            <a:r>
              <a:rPr lang="en-GB" dirty="0" err="1" smtClean="0"/>
              <a:t>sanidine</a:t>
            </a:r>
            <a:r>
              <a:rPr lang="en-GB" dirty="0" smtClean="0"/>
              <a:t> (K-spar) &amp; </a:t>
            </a:r>
            <a:r>
              <a:rPr lang="en-GB" dirty="0" err="1" smtClean="0"/>
              <a:t>albite</a:t>
            </a:r>
            <a:r>
              <a:rPr lang="en-GB" dirty="0" smtClean="0"/>
              <a:t>. Cooled slowly, &gt;70% one or other.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0A791-113F-40E2-B5BA-089DF98BC5F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378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Cryptoperthite</a:t>
            </a:r>
            <a:r>
              <a:rPr lang="en-GB" dirty="0" smtClean="0"/>
              <a:t> intergrowth: </a:t>
            </a:r>
            <a:r>
              <a:rPr lang="en-GB" dirty="0" err="1" smtClean="0"/>
              <a:t>sanidine</a:t>
            </a:r>
            <a:r>
              <a:rPr lang="en-GB" dirty="0" smtClean="0"/>
              <a:t> (K-spar) &amp; </a:t>
            </a:r>
            <a:r>
              <a:rPr lang="en-GB" dirty="0" err="1" smtClean="0"/>
              <a:t>albite</a:t>
            </a:r>
            <a:r>
              <a:rPr lang="en-GB" dirty="0" smtClean="0"/>
              <a:t>. Cooled slowly, &gt;70% one or other.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0A791-113F-40E2-B5BA-089DF98BC5F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378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Iron rich </a:t>
            </a:r>
            <a:r>
              <a:rPr lang="en-GB" dirty="0" err="1" smtClean="0"/>
              <a:t>pigeonite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0A791-113F-40E2-B5BA-089DF98BC5F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342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Think this means Martian crust formed at the same time as Earth &amp; Moon, also</a:t>
            </a:r>
            <a:r>
              <a:rPr lang="en-GB" baseline="0" dirty="0" smtClean="0"/>
              <a:t> estimate of average crust thickness at 50km agrees with geophysical estimates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0A791-113F-40E2-B5BA-089DF98BC5F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502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Oyxgen</a:t>
            </a:r>
            <a:r>
              <a:rPr lang="en-GB" dirty="0" smtClean="0"/>
              <a:t> fugacity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0A791-113F-40E2-B5BA-089DF98BC5F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873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Most similar to </a:t>
            </a:r>
            <a:r>
              <a:rPr lang="en-GB" dirty="0" err="1" smtClean="0"/>
              <a:t>martian</a:t>
            </a:r>
            <a:r>
              <a:rPr lang="en-GB" baseline="0" dirty="0" smtClean="0"/>
              <a:t> crust. Agee: </a:t>
            </a:r>
            <a:r>
              <a:rPr lang="en-GB" sz="1200" dirty="0" smtClean="0"/>
              <a:t>Found one quench melt </a:t>
            </a:r>
            <a:r>
              <a:rPr lang="en-GB" sz="1200" dirty="0" err="1" smtClean="0"/>
              <a:t>clast</a:t>
            </a:r>
            <a:r>
              <a:rPr lang="en-GB" sz="1200" dirty="0" smtClean="0"/>
              <a:t> which could be from shock processes – we have found one</a:t>
            </a:r>
            <a:r>
              <a:rPr lang="en-GB" sz="1200" baseline="0" dirty="0" smtClean="0"/>
              <a:t> </a:t>
            </a:r>
            <a:r>
              <a:rPr lang="en-GB" sz="1200" baseline="0" dirty="0" err="1" smtClean="0"/>
              <a:t>clast</a:t>
            </a:r>
            <a:r>
              <a:rPr lang="en-GB" sz="1200" baseline="0" dirty="0" smtClean="0"/>
              <a:t> with possible in-situ melting – but </a:t>
            </a:r>
            <a:r>
              <a:rPr lang="en-GB" sz="1200" baseline="0" dirty="0" err="1" smtClean="0"/>
              <a:t>imapct</a:t>
            </a:r>
            <a:r>
              <a:rPr lang="en-GB" sz="1200" baseline="0" dirty="0" smtClean="0"/>
              <a:t> event likely to have ejected it from Mars anyway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/>
              <a:t>Only meteorite dated between 4.5Ga and1.35Ga.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0A791-113F-40E2-B5BA-089DF98BC5F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285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Turn scale bar right way up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0A791-113F-40E2-B5BA-089DF98BC5F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381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Turn scale bar right way up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0A791-113F-40E2-B5BA-089DF98BC5F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381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Turn scale bar right way up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0A791-113F-40E2-B5BA-089DF98BC5F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381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Feldspar compositions broader than </a:t>
            </a:r>
            <a:r>
              <a:rPr lang="en-GB" dirty="0" err="1" smtClean="0"/>
              <a:t>shergottites</a:t>
            </a:r>
            <a:r>
              <a:rPr lang="en-GB" dirty="0" smtClean="0"/>
              <a:t>, but matches </a:t>
            </a:r>
            <a:r>
              <a:rPr lang="en-GB" dirty="0" err="1" smtClean="0"/>
              <a:t>Chassigny</a:t>
            </a:r>
            <a:r>
              <a:rPr lang="en-GB" dirty="0" smtClean="0"/>
              <a:t> (per Agee) (could indicate</a:t>
            </a:r>
            <a:r>
              <a:rPr lang="en-GB" baseline="0" dirty="0" smtClean="0"/>
              <a:t> diff colour on my plot from database if time)</a:t>
            </a:r>
          </a:p>
          <a:p>
            <a:r>
              <a:rPr lang="en-GB" baseline="0" dirty="0" smtClean="0"/>
              <a:t>Low temp alkaline igneous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0A791-113F-40E2-B5BA-089DF98BC5F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883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Looked to see if certain </a:t>
            </a:r>
            <a:r>
              <a:rPr lang="en-GB" dirty="0" err="1" smtClean="0"/>
              <a:t>Px’s</a:t>
            </a:r>
            <a:r>
              <a:rPr lang="en-GB" dirty="0" smtClean="0"/>
              <a:t> were specific to certain </a:t>
            </a:r>
            <a:r>
              <a:rPr lang="en-GB" dirty="0" err="1" smtClean="0"/>
              <a:t>clast</a:t>
            </a:r>
            <a:r>
              <a:rPr lang="en-GB" dirty="0" smtClean="0"/>
              <a:t> types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30A791-113F-40E2-B5BA-089DF98BC5F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567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MPSE 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June 2014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1074E1-4534-4CB3-A5E6-88476E832E00}" type="slidenum">
              <a:rPr lang="en-GB" smtClean="0"/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J. L. MacArthur and J. C. Bridges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UKPF 17/01/2014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 L. MacArthur and J. C. Bridges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74E1-4534-4CB3-A5E6-88476E832E0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UKPF 17/01/2014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 L. MacArthur and J. C. Bridges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74E1-4534-4CB3-A5E6-88476E832E0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UKPF 17/01/2014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 L. MacArthur and J. C. Bridges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74E1-4534-4CB3-A5E6-88476E832E0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83"/>
            <a:ext cx="9144000" cy="6815633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7" name="Rectangle 6"/>
          <p:cNvSpPr/>
          <p:nvPr userDrawn="1"/>
        </p:nvSpPr>
        <p:spPr>
          <a:xfrm>
            <a:off x="0" y="17366"/>
            <a:ext cx="9144000" cy="681944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476673"/>
            <a:ext cx="7315200" cy="93610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56792"/>
            <a:ext cx="7315200" cy="47525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MPSE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June 2014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48756" y="6453336"/>
            <a:ext cx="2246489" cy="301227"/>
          </a:xfrm>
        </p:spPr>
        <p:txBody>
          <a:bodyPr/>
          <a:lstStyle/>
          <a:p>
            <a:r>
              <a:rPr lang="en-GB" dirty="0" smtClean="0"/>
              <a:t>J. L. MacArthur and J. C. Bridges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74E1-4534-4CB3-A5E6-88476E832E0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476673"/>
            <a:ext cx="7315200" cy="93610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56792"/>
            <a:ext cx="7315200" cy="475256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MPSE 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June 2014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48756" y="6453336"/>
            <a:ext cx="2246489" cy="301227"/>
          </a:xfrm>
        </p:spPr>
        <p:txBody>
          <a:bodyPr/>
          <a:lstStyle/>
          <a:p>
            <a:r>
              <a:rPr lang="en-GB" dirty="0" smtClean="0"/>
              <a:t>J. L. MacArthur and J. C. Bridges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74E1-4534-4CB3-A5E6-88476E832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256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UKPF 17/01/2014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 L. MacArthur and J. C. Bridges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74E1-4534-4CB3-A5E6-88476E832E0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UKPF 17/01/2014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 L. MacArthur and J. C. Bridges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74E1-4534-4CB3-A5E6-88476E832E00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99592" y="404664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1772816"/>
            <a:ext cx="3566160" cy="456397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1772816"/>
            <a:ext cx="3566160" cy="456607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UKPF 17/01/2014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 L. MacArthur and J. C. Bridges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74E1-4534-4CB3-A5E6-88476E832E00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UKPF 17/01/2014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 L. MacArthur and J. C. Bridges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74E1-4534-4CB3-A5E6-88476E832E0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UKPF 17/01/2014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 L. MacArthur and J. C. Bridges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74E1-4534-4CB3-A5E6-88476E832E0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UKPF 17/01/2014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 L. MacArthur and J. C. Bridges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74E1-4534-4CB3-A5E6-88476E832E00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100000"/>
                <a:shade val="80000"/>
                <a:satMod val="100000"/>
                <a:lumMod val="100000"/>
              </a:schemeClr>
            </a:gs>
            <a:gs pos="50000">
              <a:schemeClr val="bg2">
                <a:tint val="100000"/>
                <a:shade val="95000"/>
                <a:satMod val="100000"/>
                <a:lumMod val="100000"/>
              </a:schemeClr>
            </a:gs>
            <a:gs pos="100000">
              <a:schemeClr val="bg2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9512" y="6453336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r>
              <a:rPr lang="en-US" dirty="0" smtClean="0"/>
              <a:t>MPSE 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June 2014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28384" y="6453336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41074E1-4534-4CB3-A5E6-88476E832E00}" type="slidenum">
              <a:rPr lang="en-GB" smtClean="0"/>
              <a:t>‹#›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1880" y="645333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 smtClean="0"/>
              <a:t>J. L. MacArthur and J. C. Bridges</a:t>
            </a:r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wmf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83"/>
            <a:ext cx="9144000" cy="68156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332656"/>
            <a:ext cx="7315200" cy="2595025"/>
          </a:xfrm>
        </p:spPr>
        <p:txBody>
          <a:bodyPr anchor="t"/>
          <a:lstStyle/>
          <a:p>
            <a:r>
              <a:rPr lang="en-GB" dirty="0" err="1" smtClean="0"/>
              <a:t>Clast</a:t>
            </a:r>
            <a:r>
              <a:rPr lang="en-GB" dirty="0" smtClean="0"/>
              <a:t> classification in Martian meteorite NWA7034 / NWA8114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733256"/>
            <a:ext cx="5580112" cy="1103560"/>
          </a:xfrm>
        </p:spPr>
        <p:txBody>
          <a:bodyPr>
            <a:normAutofit/>
          </a:bodyPr>
          <a:lstStyle/>
          <a:p>
            <a:r>
              <a:rPr lang="en-GB" dirty="0" smtClean="0"/>
              <a:t>J. L. MacArthur</a:t>
            </a:r>
            <a:r>
              <a:rPr lang="en-GB" baseline="30000" dirty="0"/>
              <a:t>1</a:t>
            </a:r>
            <a:r>
              <a:rPr lang="en-GB" dirty="0" smtClean="0"/>
              <a:t> and J. C. Bridges</a:t>
            </a:r>
            <a:r>
              <a:rPr lang="en-GB" baseline="30000" dirty="0" smtClean="0"/>
              <a:t>2</a:t>
            </a:r>
            <a:endParaRPr lang="en-GB" dirty="0" smtClean="0"/>
          </a:p>
          <a:p>
            <a:r>
              <a:rPr lang="en-GB" sz="1600" dirty="0" smtClean="0"/>
              <a:t>1. Dept. of Physics &amp; Astronomy, University College London  </a:t>
            </a:r>
          </a:p>
          <a:p>
            <a:r>
              <a:rPr lang="en-GB" sz="1600" dirty="0" smtClean="0"/>
              <a:t>2. Space Research Centre, University of Leicester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339" y="3563336"/>
            <a:ext cx="3491880" cy="3294664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7668344" y="3569438"/>
            <a:ext cx="2376264" cy="4183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A</a:t>
            </a:r>
            <a:r>
              <a:rPr lang="en-GB" sz="1200" dirty="0" smtClean="0"/>
              <a:t>gee et al. (2013)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884368" y="1700808"/>
            <a:ext cx="1259632" cy="4183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 smtClean="0"/>
              <a:t>Image: L. Hicks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0" y="692696"/>
            <a:ext cx="149225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 descr="colwt PC new.wm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172" y="116632"/>
            <a:ext cx="2114327" cy="50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08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8184" y="980728"/>
            <a:ext cx="2520280" cy="4248472"/>
          </a:xfrm>
        </p:spPr>
        <p:txBody>
          <a:bodyPr>
            <a:normAutofit/>
          </a:bodyPr>
          <a:lstStyle/>
          <a:p>
            <a:r>
              <a:rPr lang="en-GB" dirty="0" err="1" smtClean="0"/>
              <a:t>Clasts</a:t>
            </a:r>
            <a:r>
              <a:rPr lang="en-GB" dirty="0" smtClean="0"/>
              <a:t> identified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5688632" cy="58105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 L. MacArthur and J. C. Bridges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74E1-4534-4CB3-A5E6-88476E832E00}" type="slidenum">
              <a:rPr lang="en-GB" smtClean="0"/>
              <a:t>10</a:t>
            </a:fld>
            <a:endParaRPr lang="en-GB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251520" y="6323602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MPSE 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938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89" y="476672"/>
            <a:ext cx="8017622" cy="597606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590" y="0"/>
            <a:ext cx="7315200" cy="936103"/>
          </a:xfrm>
        </p:spPr>
        <p:txBody>
          <a:bodyPr anchor="t">
            <a:normAutofit/>
          </a:bodyPr>
          <a:lstStyle/>
          <a:p>
            <a:r>
              <a:rPr lang="en-GB" dirty="0" smtClean="0"/>
              <a:t>Feldspar </a:t>
            </a:r>
            <a:r>
              <a:rPr lang="en-GB" dirty="0" err="1" smtClean="0"/>
              <a:t>Clasts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J. L. MacArthur and J. C. Bridges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74E1-4534-4CB3-A5E6-88476E832E00}" type="slidenum">
              <a:rPr lang="en-GB" smtClean="0"/>
              <a:t>11</a:t>
            </a:fld>
            <a:endParaRPr lang="en-GB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987824" y="1484784"/>
            <a:ext cx="1224136" cy="1080120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491880" y="4077072"/>
            <a:ext cx="2952328" cy="1080120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092280" y="2924944"/>
            <a:ext cx="360040" cy="1411802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804248" y="5647010"/>
            <a:ext cx="648072" cy="302270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3"/>
          <p:cNvSpPr txBox="1">
            <a:spLocks/>
          </p:cNvSpPr>
          <p:nvPr/>
        </p:nvSpPr>
        <p:spPr>
          <a:xfrm>
            <a:off x="251520" y="6323602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MPSE 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61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7315200" cy="936103"/>
          </a:xfrm>
        </p:spPr>
        <p:txBody>
          <a:bodyPr anchor="t"/>
          <a:lstStyle/>
          <a:p>
            <a:r>
              <a:rPr lang="en-GB" dirty="0" smtClean="0"/>
              <a:t>Feldspar </a:t>
            </a:r>
            <a:r>
              <a:rPr lang="en-GB" dirty="0" err="1" smtClean="0"/>
              <a:t>Clast</a:t>
            </a:r>
            <a:endParaRPr lang="en-GB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499992" y="1124744"/>
            <a:ext cx="4320480" cy="2808311"/>
          </a:xfrm>
        </p:spPr>
        <p:txBody>
          <a:bodyPr>
            <a:normAutofit/>
          </a:bodyPr>
          <a:lstStyle/>
          <a:p>
            <a:r>
              <a:rPr lang="en-GB" dirty="0" smtClean="0"/>
              <a:t>Example </a:t>
            </a:r>
            <a:r>
              <a:rPr lang="en-GB" dirty="0" err="1" smtClean="0"/>
              <a:t>clast</a:t>
            </a:r>
            <a:r>
              <a:rPr lang="en-GB" dirty="0" smtClean="0"/>
              <a:t> analysis:</a:t>
            </a:r>
          </a:p>
          <a:p>
            <a:pPr marL="320040" lvl="1" indent="0">
              <a:buNone/>
            </a:pPr>
            <a:r>
              <a:rPr lang="en-GB" sz="2000" dirty="0" smtClean="0">
                <a:solidFill>
                  <a:schemeClr val="tx2"/>
                </a:solidFill>
              </a:rPr>
              <a:t>1) </a:t>
            </a:r>
            <a:r>
              <a:rPr lang="en-GB" sz="2000" dirty="0" smtClean="0"/>
              <a:t>Take bulk composition area spectra at different points in </a:t>
            </a:r>
            <a:r>
              <a:rPr lang="en-GB" sz="2000" dirty="0" err="1" smtClean="0"/>
              <a:t>clast</a:t>
            </a:r>
            <a:endParaRPr lang="en-GB" sz="2000" dirty="0" smtClean="0"/>
          </a:p>
          <a:p>
            <a:pPr marL="320040" lvl="1" indent="0">
              <a:buNone/>
            </a:pPr>
            <a:r>
              <a:rPr lang="en-GB" sz="2000" dirty="0" smtClean="0">
                <a:solidFill>
                  <a:schemeClr val="tx2"/>
                </a:solidFill>
              </a:rPr>
              <a:t>2) </a:t>
            </a:r>
            <a:r>
              <a:rPr lang="en-GB" sz="2000" dirty="0" smtClean="0"/>
              <a:t>Use higher magnification to take specific point spectra</a:t>
            </a:r>
          </a:p>
          <a:p>
            <a:pPr marL="320040" lvl="1" indent="0">
              <a:buNone/>
            </a:pPr>
            <a:endParaRPr lang="en-GB" sz="2000" dirty="0" smtClean="0"/>
          </a:p>
          <a:p>
            <a:r>
              <a:rPr lang="en-GB" dirty="0" smtClean="0"/>
              <a:t>Spectra shows more K than Na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J. L. MacArthur and J. C. Bridges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74E1-4534-4CB3-A5E6-88476E832E00}" type="slidenum">
              <a:rPr lang="en-GB" smtClean="0"/>
              <a:t>12</a:t>
            </a:fld>
            <a:endParaRPr lang="en-GB"/>
          </a:p>
        </p:txBody>
      </p:sp>
      <p:pic>
        <p:nvPicPr>
          <p:cNvPr id="10" name="Picture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1520" y="980728"/>
            <a:ext cx="3960440" cy="3024336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7704636"/>
              </p:ext>
            </p:extLst>
          </p:nvPr>
        </p:nvGraphicFramePr>
        <p:xfrm>
          <a:off x="237406" y="4469571"/>
          <a:ext cx="4752528" cy="1800200"/>
        </p:xfrm>
        <a:graphic>
          <a:graphicData uri="http://schemas.openxmlformats.org/drawingml/2006/table">
            <a:tbl>
              <a:tblPr firstCol="1" bandRow="1" bandCol="1">
                <a:tableStyleId>{5C22544A-7EE6-4342-B048-85BDC9FD1C3A}</a:tableStyleId>
              </a:tblPr>
              <a:tblGrid>
                <a:gridCol w="1401901"/>
                <a:gridCol w="614323"/>
                <a:gridCol w="648072"/>
                <a:gridCol w="720080"/>
                <a:gridCol w="648072"/>
                <a:gridCol w="720080"/>
              </a:tblGrid>
              <a:tr h="5285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b="1" dirty="0">
                          <a:effectLst/>
                        </a:rPr>
                        <a:t>Spectrum</a:t>
                      </a: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b="1" dirty="0">
                          <a:effectLst/>
                        </a:rPr>
                        <a:t>Na</a:t>
                      </a: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b="1" dirty="0">
                          <a:effectLst/>
                        </a:rPr>
                        <a:t>Al</a:t>
                      </a: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b="1" dirty="0">
                          <a:effectLst/>
                        </a:rPr>
                        <a:t>Si</a:t>
                      </a: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b="1" dirty="0">
                          <a:effectLst/>
                        </a:rPr>
                        <a:t>K</a:t>
                      </a: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b="1" dirty="0">
                          <a:effectLst/>
                        </a:rPr>
                        <a:t>O</a:t>
                      </a:r>
                      <a:endParaRPr lang="en-GB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38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>
                          <a:effectLst/>
                        </a:rPr>
                        <a:t>Spectrum 1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2.6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7.4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23.4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5.0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61.7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38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effectLst/>
                        </a:rPr>
                        <a:t>Spectrum 2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2.7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7.6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23.3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4.7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61.7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38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>
                          <a:effectLst/>
                        </a:rPr>
                        <a:t>Spectrum 3</a:t>
                      </a:r>
                      <a:endParaRPr lang="en-GB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2.5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7.7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23.1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5.2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61.6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3" name="Picture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61942" y="3677483"/>
            <a:ext cx="3960440" cy="259228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1520" y="3933056"/>
            <a:ext cx="2592288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tx2"/>
                </a:solidFill>
              </a:rPr>
              <a:t>Atomic weight %</a:t>
            </a:r>
            <a:endParaRPr lang="en-GB" sz="2400" dirty="0">
              <a:solidFill>
                <a:schemeClr val="tx2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50879" y="3645024"/>
            <a:ext cx="745257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tx2"/>
                </a:solidFill>
              </a:rPr>
              <a:t>2</a:t>
            </a:r>
            <a:endParaRPr lang="en-GB" sz="2400" dirty="0">
              <a:solidFill>
                <a:schemeClr val="tx2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91880" y="3140968"/>
            <a:ext cx="720080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5" name="Date Placeholder 3"/>
          <p:cNvSpPr txBox="1">
            <a:spLocks/>
          </p:cNvSpPr>
          <p:nvPr/>
        </p:nvSpPr>
        <p:spPr>
          <a:xfrm>
            <a:off x="251520" y="6381328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MPSE 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922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46" y="836712"/>
            <a:ext cx="7356309" cy="55172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7790" y="116632"/>
            <a:ext cx="7315200" cy="936103"/>
          </a:xfrm>
        </p:spPr>
        <p:txBody>
          <a:bodyPr anchor="t"/>
          <a:lstStyle/>
          <a:p>
            <a:r>
              <a:rPr lang="en-GB" dirty="0" smtClean="0"/>
              <a:t>Feldspar </a:t>
            </a:r>
            <a:r>
              <a:rPr lang="en-GB" dirty="0" err="1" smtClean="0"/>
              <a:t>Clast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J. L. MacArthur and J. C. Bridges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74E1-4534-4CB3-A5E6-88476E832E00}" type="slidenum">
              <a:rPr lang="en-GB" smtClean="0"/>
              <a:t>13</a:t>
            </a:fld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5436096" y="3860310"/>
            <a:ext cx="1152128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 smtClean="0">
                <a:solidFill>
                  <a:schemeClr val="tx2"/>
                </a:solidFill>
              </a:rPr>
              <a:t>albite</a:t>
            </a:r>
            <a:endParaRPr lang="en-GB" sz="2400" dirty="0">
              <a:solidFill>
                <a:schemeClr val="tx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55976" y="4869160"/>
            <a:ext cx="1512168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err="1" smtClean="0">
                <a:solidFill>
                  <a:schemeClr val="tx2"/>
                </a:solidFill>
              </a:rPr>
              <a:t>sanidine</a:t>
            </a:r>
            <a:endParaRPr lang="en-GB" sz="2400" dirty="0">
              <a:solidFill>
                <a:schemeClr val="tx2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5724128" y="2060848"/>
            <a:ext cx="288032" cy="1872208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3059832" y="4184346"/>
            <a:ext cx="1442070" cy="793074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796408" y="3501008"/>
            <a:ext cx="0" cy="1447806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012160" y="3356992"/>
            <a:ext cx="288032" cy="576064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3"/>
          <p:cNvSpPr txBox="1">
            <a:spLocks/>
          </p:cNvSpPr>
          <p:nvPr/>
        </p:nvSpPr>
        <p:spPr>
          <a:xfrm>
            <a:off x="251520" y="6323602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MPSE 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905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590" y="0"/>
            <a:ext cx="7315200" cy="936103"/>
          </a:xfrm>
        </p:spPr>
        <p:txBody>
          <a:bodyPr anchor="t"/>
          <a:lstStyle/>
          <a:p>
            <a:r>
              <a:rPr lang="en-GB" dirty="0" smtClean="0"/>
              <a:t>Pyroxene </a:t>
            </a:r>
            <a:r>
              <a:rPr lang="en-GB" dirty="0" err="1" smtClean="0"/>
              <a:t>clast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J. L. MacArthur and J. C. Bridges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74E1-4534-4CB3-A5E6-88476E832E00}" type="slidenum">
              <a:rPr lang="en-GB" smtClean="0"/>
              <a:t>14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90" y="836712"/>
            <a:ext cx="7392821" cy="554461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69704" y="3429000"/>
            <a:ext cx="1512168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tx2"/>
                </a:solidFill>
              </a:rPr>
              <a:t>pyroxene</a:t>
            </a:r>
            <a:endParaRPr lang="en-GB" sz="2400" dirty="0">
              <a:solidFill>
                <a:schemeClr val="tx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60032" y="1196752"/>
            <a:ext cx="1512168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solidFill>
                  <a:schemeClr val="tx2"/>
                </a:solidFill>
              </a:rPr>
              <a:t>Albite</a:t>
            </a:r>
            <a:r>
              <a:rPr lang="en-GB" sz="2400" baseline="-25000" dirty="0" smtClean="0">
                <a:solidFill>
                  <a:schemeClr val="tx2"/>
                </a:solidFill>
              </a:rPr>
              <a:t>58-60</a:t>
            </a:r>
            <a:endParaRPr lang="en-GB" sz="2400" dirty="0">
              <a:solidFill>
                <a:schemeClr val="tx2"/>
              </a:solidFill>
            </a:endParaRPr>
          </a:p>
        </p:txBody>
      </p:sp>
      <p:sp>
        <p:nvSpPr>
          <p:cNvPr id="10" name="Content Placeholder 11"/>
          <p:cNvSpPr txBox="1">
            <a:spLocks/>
          </p:cNvSpPr>
          <p:nvPr/>
        </p:nvSpPr>
        <p:spPr>
          <a:xfrm>
            <a:off x="1067611" y="5157192"/>
            <a:ext cx="3288365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GB" sz="2400" dirty="0" smtClean="0">
                <a:solidFill>
                  <a:schemeClr val="tx2"/>
                </a:solidFill>
              </a:rPr>
              <a:t>En</a:t>
            </a:r>
            <a:r>
              <a:rPr lang="en-GB" sz="2400" baseline="-25000" dirty="0" smtClean="0">
                <a:solidFill>
                  <a:schemeClr val="tx2"/>
                </a:solidFill>
              </a:rPr>
              <a:t>36-44</a:t>
            </a:r>
            <a:r>
              <a:rPr lang="en-GB" sz="2400" dirty="0" smtClean="0">
                <a:solidFill>
                  <a:schemeClr val="tx2"/>
                </a:solidFill>
              </a:rPr>
              <a:t>Fs</a:t>
            </a:r>
            <a:r>
              <a:rPr lang="en-GB" sz="2400" baseline="-25000" dirty="0" smtClean="0">
                <a:solidFill>
                  <a:schemeClr val="tx2"/>
                </a:solidFill>
              </a:rPr>
              <a:t>46-53</a:t>
            </a:r>
            <a:r>
              <a:rPr lang="en-GB" sz="2400" dirty="0" smtClean="0">
                <a:solidFill>
                  <a:schemeClr val="tx2"/>
                </a:solidFill>
              </a:rPr>
              <a:t>Wo</a:t>
            </a:r>
            <a:r>
              <a:rPr lang="en-GB" sz="2400" baseline="-25000" dirty="0" smtClean="0">
                <a:solidFill>
                  <a:schemeClr val="tx2"/>
                </a:solidFill>
              </a:rPr>
              <a:t>9-11</a:t>
            </a:r>
            <a:endParaRPr lang="en-GB" sz="2400" dirty="0">
              <a:solidFill>
                <a:schemeClr val="tx2"/>
              </a:solidFill>
            </a:endParaRPr>
          </a:p>
        </p:txBody>
      </p:sp>
      <p:sp>
        <p:nvSpPr>
          <p:cNvPr id="11" name="Date Placeholder 3"/>
          <p:cNvSpPr txBox="1">
            <a:spLocks/>
          </p:cNvSpPr>
          <p:nvPr/>
        </p:nvSpPr>
        <p:spPr>
          <a:xfrm>
            <a:off x="251520" y="6323602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MPSE 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238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886" y="260648"/>
            <a:ext cx="7315200" cy="936103"/>
          </a:xfrm>
        </p:spPr>
        <p:txBody>
          <a:bodyPr anchor="t"/>
          <a:lstStyle/>
          <a:p>
            <a:r>
              <a:rPr lang="en-GB" dirty="0" smtClean="0"/>
              <a:t>Pyroxene clasts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J. L. MacArthur and J. C. Bridges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74E1-4534-4CB3-A5E6-88476E832E00}" type="slidenum">
              <a:rPr lang="en-GB" smtClean="0"/>
              <a:t>15</a:t>
            </a:fld>
            <a:endParaRPr lang="en-GB"/>
          </a:p>
        </p:txBody>
      </p:sp>
      <p:sp>
        <p:nvSpPr>
          <p:cNvPr id="7" name="Date Placeholder 3"/>
          <p:cNvSpPr txBox="1">
            <a:spLocks/>
          </p:cNvSpPr>
          <p:nvPr/>
        </p:nvSpPr>
        <p:spPr>
          <a:xfrm>
            <a:off x="251520" y="6472561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MPSE 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June 2014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4355976" cy="4449029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592" y="1484784"/>
            <a:ext cx="4458408" cy="444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4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086" y="260648"/>
            <a:ext cx="7315200" cy="874076"/>
          </a:xfrm>
        </p:spPr>
        <p:txBody>
          <a:bodyPr anchor="t"/>
          <a:lstStyle/>
          <a:p>
            <a:r>
              <a:rPr lang="en-GB" dirty="0" smtClean="0"/>
              <a:t>Pyroxene clasts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J. L. MacArthur and J. C. Bridges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74E1-4534-4CB3-A5E6-88476E832E00}" type="slidenum">
              <a:rPr lang="en-GB" smtClean="0"/>
              <a:t>16</a:t>
            </a:fld>
            <a:endParaRPr lang="en-GB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251520" y="6323602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MPSE 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June 2014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2705"/>
            <a:ext cx="4398745" cy="4751387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930" y="1162704"/>
            <a:ext cx="4515070" cy="483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2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487" y="1508786"/>
            <a:ext cx="4112513" cy="43927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936" y="260648"/>
            <a:ext cx="7315200" cy="936103"/>
          </a:xfrm>
        </p:spPr>
        <p:txBody>
          <a:bodyPr anchor="t"/>
          <a:lstStyle/>
          <a:p>
            <a:r>
              <a:rPr lang="en-GB" dirty="0" smtClean="0"/>
              <a:t>Pyroxene </a:t>
            </a:r>
            <a:r>
              <a:rPr lang="en-GB" dirty="0"/>
              <a:t>c</a:t>
            </a:r>
            <a:r>
              <a:rPr lang="en-GB" dirty="0" smtClean="0"/>
              <a:t>lasts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J. L. MacArthur and J. C. Bridges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74E1-4534-4CB3-A5E6-88476E832E00}" type="slidenum">
              <a:rPr lang="en-GB" smtClean="0"/>
              <a:t>17</a:t>
            </a:fld>
            <a:endParaRPr lang="en-GB"/>
          </a:p>
        </p:txBody>
      </p:sp>
      <p:sp>
        <p:nvSpPr>
          <p:cNvPr id="7" name="Date Placeholder 3"/>
          <p:cNvSpPr txBox="1">
            <a:spLocks/>
          </p:cNvSpPr>
          <p:nvPr/>
        </p:nvSpPr>
        <p:spPr>
          <a:xfrm>
            <a:off x="251520" y="6323602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MPSE 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June 2014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7" y="1484784"/>
            <a:ext cx="4752528" cy="441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9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527" y="397346"/>
            <a:ext cx="4072713" cy="1608576"/>
          </a:xfrm>
        </p:spPr>
        <p:txBody>
          <a:bodyPr anchor="t"/>
          <a:lstStyle/>
          <a:p>
            <a:pPr algn="l"/>
            <a:r>
              <a:rPr lang="en-GB" dirty="0" err="1" smtClean="0"/>
              <a:t>Exsolution</a:t>
            </a:r>
            <a:r>
              <a:rPr lang="en-GB" dirty="0" smtClean="0"/>
              <a:t> composition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J. L. MacArthur and J. C. Bridges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74E1-4534-4CB3-A5E6-88476E832E00}" type="slidenum">
              <a:rPr lang="en-GB" smtClean="0"/>
              <a:t>18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77" y="2276872"/>
            <a:ext cx="7702946" cy="39626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404664"/>
            <a:ext cx="4452488" cy="1682446"/>
          </a:xfrm>
          <a:prstGeom prst="rect">
            <a:avLst/>
          </a:prstGeom>
        </p:spPr>
      </p:pic>
      <p:sp>
        <p:nvSpPr>
          <p:cNvPr id="9" name="Date Placeholder 3"/>
          <p:cNvSpPr txBox="1">
            <a:spLocks/>
          </p:cNvSpPr>
          <p:nvPr/>
        </p:nvSpPr>
        <p:spPr>
          <a:xfrm>
            <a:off x="251520" y="6485798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MPSE 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924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590" y="0"/>
            <a:ext cx="7315200" cy="936103"/>
          </a:xfrm>
        </p:spPr>
        <p:txBody>
          <a:bodyPr anchor="t"/>
          <a:lstStyle/>
          <a:p>
            <a:r>
              <a:rPr lang="en-GB" dirty="0" smtClean="0"/>
              <a:t>Iron oxide </a:t>
            </a:r>
            <a:r>
              <a:rPr lang="en-GB" dirty="0" err="1" smtClean="0"/>
              <a:t>clast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J. L. MacArthur and J. C. Bridges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74E1-4534-4CB3-A5E6-88476E832E00}" type="slidenum">
              <a:rPr lang="en-GB" smtClean="0"/>
              <a:t>19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68" y="980728"/>
            <a:ext cx="6948264" cy="5211198"/>
          </a:xfrm>
          <a:prstGeom prst="rect">
            <a:avLst/>
          </a:prstGeom>
        </p:spPr>
      </p:pic>
      <p:sp>
        <p:nvSpPr>
          <p:cNvPr id="8" name="Date Placeholder 3"/>
          <p:cNvSpPr txBox="1">
            <a:spLocks/>
          </p:cNvSpPr>
          <p:nvPr/>
        </p:nvSpPr>
        <p:spPr>
          <a:xfrm>
            <a:off x="251520" y="6323602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MPSE 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402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7315200" cy="936103"/>
          </a:xfrm>
        </p:spPr>
        <p:txBody>
          <a:bodyPr/>
          <a:lstStyle/>
          <a:p>
            <a:r>
              <a:rPr lang="en-GB" dirty="0" smtClean="0"/>
              <a:t>NWA7034 / NWA8114</a:t>
            </a:r>
            <a:endParaRPr lang="en-GB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899592" y="1052737"/>
            <a:ext cx="7315200" cy="2664296"/>
          </a:xfrm>
        </p:spPr>
        <p:txBody>
          <a:bodyPr>
            <a:normAutofit/>
          </a:bodyPr>
          <a:lstStyle/>
          <a:p>
            <a:r>
              <a:rPr lang="en-GB" dirty="0"/>
              <a:t>131 </a:t>
            </a:r>
            <a:r>
              <a:rPr lang="en-GB" dirty="0" err="1"/>
              <a:t>achondrite</a:t>
            </a:r>
            <a:r>
              <a:rPr lang="en-GB" dirty="0"/>
              <a:t> SNC meteorites (</a:t>
            </a:r>
            <a:r>
              <a:rPr lang="en-GB" dirty="0" err="1"/>
              <a:t>Meteoritical</a:t>
            </a:r>
            <a:r>
              <a:rPr lang="en-GB" dirty="0"/>
              <a:t> Bulletin Database, as at 1</a:t>
            </a:r>
            <a:r>
              <a:rPr lang="en-GB" baseline="30000" dirty="0"/>
              <a:t>st</a:t>
            </a:r>
            <a:r>
              <a:rPr lang="en-GB" dirty="0"/>
              <a:t> Jun)</a:t>
            </a:r>
          </a:p>
          <a:p>
            <a:r>
              <a:rPr lang="en-GB" dirty="0" smtClean="0"/>
              <a:t>NWA7034 was the </a:t>
            </a:r>
            <a:r>
              <a:rPr lang="en-GB" dirty="0" smtClean="0">
                <a:solidFill>
                  <a:schemeClr val="tx2"/>
                </a:solidFill>
              </a:rPr>
              <a:t>first</a:t>
            </a:r>
            <a:r>
              <a:rPr lang="en-GB" dirty="0" smtClean="0"/>
              <a:t> </a:t>
            </a:r>
            <a:r>
              <a:rPr lang="en-GB" dirty="0" err="1" smtClean="0"/>
              <a:t>martian</a:t>
            </a:r>
            <a:r>
              <a:rPr lang="en-GB" dirty="0" smtClean="0"/>
              <a:t> meteorite to be classified as a </a:t>
            </a:r>
            <a:r>
              <a:rPr lang="en-GB" dirty="0" smtClean="0">
                <a:solidFill>
                  <a:schemeClr val="tx2"/>
                </a:solidFill>
              </a:rPr>
              <a:t>basaltic breccia </a:t>
            </a:r>
            <a:r>
              <a:rPr lang="en-GB" dirty="0" smtClean="0"/>
              <a:t>(Agee et al, 2013)</a:t>
            </a:r>
          </a:p>
          <a:p>
            <a:r>
              <a:rPr lang="en-GB" dirty="0" smtClean="0"/>
              <a:t>NWA8114 (1.9g) has been classified and established as a </a:t>
            </a:r>
            <a:r>
              <a:rPr lang="en-GB" dirty="0" smtClean="0">
                <a:solidFill>
                  <a:schemeClr val="tx2"/>
                </a:solidFill>
              </a:rPr>
              <a:t>pair</a:t>
            </a:r>
            <a:r>
              <a:rPr lang="en-GB" dirty="0" smtClean="0"/>
              <a:t> of NWA7034 (Bridges, 2013)</a:t>
            </a:r>
          </a:p>
          <a:p>
            <a:r>
              <a:rPr lang="en-GB" dirty="0" smtClean="0"/>
              <a:t>Three others are established as pairs of NWA7034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 L. MacArthur and J. C. Bridges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74E1-4534-4CB3-A5E6-88476E832E00}" type="slidenum">
              <a:rPr lang="en-GB" smtClean="0"/>
              <a:pPr/>
              <a:t>2</a:t>
            </a:fld>
            <a:endParaRPr lang="en-GB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1962893"/>
              </p:ext>
            </p:extLst>
          </p:nvPr>
        </p:nvGraphicFramePr>
        <p:xfrm>
          <a:off x="539552" y="3753188"/>
          <a:ext cx="8064896" cy="2649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0249"/>
                <a:gridCol w="597400"/>
                <a:gridCol w="1269474"/>
                <a:gridCol w="3957773"/>
              </a:tblGrid>
              <a:tr h="424056">
                <a:tc>
                  <a:txBody>
                    <a:bodyPr/>
                    <a:lstStyle/>
                    <a:p>
                      <a:r>
                        <a:rPr lang="en-GB" dirty="0" smtClean="0"/>
                        <a:t>Martian Meteorite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No.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Age (Ga)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Characteristics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Shergottite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0.16-0.48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Lherzolitic</a:t>
                      </a:r>
                      <a:r>
                        <a:rPr lang="en-GB" dirty="0" smtClean="0"/>
                        <a:t>, basaltic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Nakhlite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1.3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Clinopyroxenite</a:t>
                      </a:r>
                      <a:r>
                        <a:rPr lang="en-GB" baseline="0" dirty="0" smtClean="0"/>
                        <a:t> cumulates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Chassignite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1.35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Dunite</a:t>
                      </a:r>
                      <a:r>
                        <a:rPr lang="en-GB" dirty="0" smtClean="0"/>
                        <a:t> cumulate,</a:t>
                      </a:r>
                      <a:r>
                        <a:rPr lang="en-GB" baseline="0" dirty="0" smtClean="0"/>
                        <a:t> 90% olivine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OPX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ALH84001 </a:t>
                      </a:r>
                      <a:r>
                        <a:rPr lang="en-GB" sz="1600" dirty="0" err="1" smtClean="0"/>
                        <a:t>Noachian</a:t>
                      </a:r>
                      <a:r>
                        <a:rPr lang="en-GB" sz="1600" dirty="0" smtClean="0"/>
                        <a:t> crust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Augite</a:t>
                      </a:r>
                      <a:r>
                        <a:rPr lang="en-GB" dirty="0" smtClean="0"/>
                        <a:t> basalt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?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Olivine-bearing</a:t>
                      </a:r>
                      <a:r>
                        <a:rPr lang="en-GB" sz="1600" baseline="0" dirty="0" smtClean="0"/>
                        <a:t> with magnetite, NWA8159</a:t>
                      </a:r>
                      <a:endParaRPr lang="en-GB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Basaltic breccia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2.09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Early Amazonian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Explosion 2 7"/>
          <p:cNvSpPr/>
          <p:nvPr/>
        </p:nvSpPr>
        <p:spPr>
          <a:xfrm>
            <a:off x="4283460" y="1988840"/>
            <a:ext cx="4860540" cy="3888432"/>
          </a:xfrm>
          <a:prstGeom prst="irregularSeal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Paired meteorite NWA7533: contains 4.4Ga zircons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</a:rPr>
              <a:t> (</a:t>
            </a:r>
            <a:r>
              <a:rPr lang="en-GB" dirty="0" err="1" smtClean="0">
                <a:solidFill>
                  <a:schemeClr val="bg1"/>
                </a:solidFill>
              </a:rPr>
              <a:t>Humayan</a:t>
            </a:r>
            <a:r>
              <a:rPr lang="en-GB" dirty="0" smtClean="0">
                <a:solidFill>
                  <a:schemeClr val="bg1"/>
                </a:solidFill>
              </a:rPr>
              <a:t> 2013)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Content Placeholder 11"/>
          <p:cNvSpPr txBox="1">
            <a:spLocks/>
          </p:cNvSpPr>
          <p:nvPr/>
        </p:nvSpPr>
        <p:spPr>
          <a:xfrm>
            <a:off x="1187624" y="2204864"/>
            <a:ext cx="3793232" cy="2439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11" name="Date Placeholder 3"/>
          <p:cNvSpPr txBox="1">
            <a:spLocks/>
          </p:cNvSpPr>
          <p:nvPr/>
        </p:nvSpPr>
        <p:spPr>
          <a:xfrm>
            <a:off x="179512" y="6383410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MPSE 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560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4624"/>
            <a:ext cx="7315200" cy="936103"/>
          </a:xfrm>
        </p:spPr>
        <p:txBody>
          <a:bodyPr anchor="t"/>
          <a:lstStyle/>
          <a:p>
            <a:r>
              <a:rPr lang="en-GB" dirty="0" smtClean="0"/>
              <a:t>“Gabbroic” </a:t>
            </a:r>
            <a:r>
              <a:rPr lang="en-GB" dirty="0" err="1" smtClean="0"/>
              <a:t>Clast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J. L. MacArthur and J. C. Bridges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74E1-4534-4CB3-A5E6-88476E832E00}" type="slidenum">
              <a:rPr lang="en-GB" smtClean="0"/>
              <a:t>20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70" y="836712"/>
            <a:ext cx="7472060" cy="5604045"/>
          </a:xfrm>
          <a:prstGeom prst="rect">
            <a:avLst/>
          </a:prstGeom>
        </p:spPr>
      </p:pic>
      <p:sp>
        <p:nvSpPr>
          <p:cNvPr id="8" name="Content Placeholder 11"/>
          <p:cNvSpPr txBox="1">
            <a:spLocks/>
          </p:cNvSpPr>
          <p:nvPr/>
        </p:nvSpPr>
        <p:spPr>
          <a:xfrm>
            <a:off x="835971" y="4232126"/>
            <a:ext cx="3447998" cy="1656184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>
                <a:solidFill>
                  <a:schemeClr val="bg1"/>
                </a:solidFill>
              </a:rPr>
              <a:t>An</a:t>
            </a:r>
            <a:r>
              <a:rPr lang="en-GB" sz="2400" baseline="-25000" dirty="0" smtClean="0">
                <a:solidFill>
                  <a:schemeClr val="bg1"/>
                </a:solidFill>
              </a:rPr>
              <a:t>20-45</a:t>
            </a:r>
          </a:p>
          <a:p>
            <a:r>
              <a:rPr lang="en-GB" sz="2400" dirty="0">
                <a:solidFill>
                  <a:schemeClr val="bg1"/>
                </a:solidFill>
              </a:rPr>
              <a:t>alkali-feldspar</a:t>
            </a:r>
          </a:p>
          <a:p>
            <a:r>
              <a:rPr lang="en-GB" sz="2400" dirty="0" smtClean="0">
                <a:solidFill>
                  <a:schemeClr val="bg1"/>
                </a:solidFill>
              </a:rPr>
              <a:t>low-Ca </a:t>
            </a:r>
            <a:r>
              <a:rPr lang="en-GB" sz="2400" dirty="0">
                <a:solidFill>
                  <a:schemeClr val="bg1"/>
                </a:solidFill>
              </a:rPr>
              <a:t>pyroxene </a:t>
            </a:r>
            <a:r>
              <a:rPr lang="en-GB" sz="2400" dirty="0" smtClean="0">
                <a:solidFill>
                  <a:schemeClr val="bg1"/>
                </a:solidFill>
              </a:rPr>
              <a:t>En</a:t>
            </a:r>
            <a:r>
              <a:rPr lang="en-GB" sz="2400" baseline="-25000" dirty="0" smtClean="0">
                <a:solidFill>
                  <a:schemeClr val="bg1"/>
                </a:solidFill>
              </a:rPr>
              <a:t>55-70</a:t>
            </a:r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 smtClean="0">
                <a:solidFill>
                  <a:schemeClr val="bg1"/>
                </a:solidFill>
              </a:rPr>
              <a:t>Cl-apatite</a:t>
            </a:r>
            <a:r>
              <a:rPr lang="en-GB" sz="2400" dirty="0"/>
              <a:t>.</a:t>
            </a:r>
            <a:endParaRPr lang="en-GB" sz="2400" dirty="0">
              <a:solidFill>
                <a:schemeClr val="tx2"/>
              </a:solidFill>
            </a:endParaRPr>
          </a:p>
        </p:txBody>
      </p:sp>
      <p:sp>
        <p:nvSpPr>
          <p:cNvPr id="9" name="Date Placeholder 3"/>
          <p:cNvSpPr txBox="1">
            <a:spLocks/>
          </p:cNvSpPr>
          <p:nvPr/>
        </p:nvSpPr>
        <p:spPr>
          <a:xfrm>
            <a:off x="251520" y="6323602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MPSE 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232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06040"/>
            <a:ext cx="4104456" cy="5654307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846"/>
            <a:ext cx="7315200" cy="936103"/>
          </a:xfrm>
        </p:spPr>
        <p:txBody>
          <a:bodyPr anchor="t"/>
          <a:lstStyle/>
          <a:p>
            <a:r>
              <a:rPr lang="en-GB" dirty="0" smtClean="0"/>
              <a:t>“Gabbroic” </a:t>
            </a:r>
            <a:r>
              <a:rPr lang="en-GB" dirty="0" err="1" smtClean="0"/>
              <a:t>Clast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012160" y="1356908"/>
            <a:ext cx="2577480" cy="4752569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dirty="0" smtClean="0"/>
              <a:t>Composition :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/>
              <a:t>Cl-apatite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 err="1" smtClean="0"/>
              <a:t>augite</a:t>
            </a:r>
            <a:r>
              <a:rPr lang="en-US" dirty="0" smtClean="0"/>
              <a:t> </a:t>
            </a:r>
          </a:p>
          <a:p>
            <a:pPr marL="45720" indent="0">
              <a:buNone/>
            </a:pPr>
            <a:r>
              <a:rPr lang="en-US" dirty="0" smtClean="0"/>
              <a:t>En</a:t>
            </a:r>
            <a:r>
              <a:rPr lang="en-US" baseline="-25000" dirty="0" smtClean="0"/>
              <a:t>39-54</a:t>
            </a:r>
            <a:r>
              <a:rPr lang="en-US" dirty="0" smtClean="0"/>
              <a:t>Fs</a:t>
            </a:r>
            <a:r>
              <a:rPr lang="en-US" baseline="-25000" dirty="0" smtClean="0"/>
              <a:t>16-27</a:t>
            </a:r>
            <a:r>
              <a:rPr lang="en-US" dirty="0" smtClean="0"/>
              <a:t>Wo</a:t>
            </a:r>
            <a:r>
              <a:rPr lang="en-US" baseline="-25000" dirty="0" smtClean="0"/>
              <a:t>20-44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 smtClean="0"/>
              <a:t>iron oxide</a:t>
            </a:r>
          </a:p>
          <a:p>
            <a:endParaRPr lang="en-US" dirty="0" smtClean="0"/>
          </a:p>
          <a:p>
            <a:pPr marL="45720" indent="0">
              <a:buNone/>
            </a:pPr>
            <a:r>
              <a:rPr lang="en-US" dirty="0" smtClean="0"/>
              <a:t> </a:t>
            </a:r>
            <a:r>
              <a:rPr lang="en-US" dirty="0" err="1"/>
              <a:t>intergrown</a:t>
            </a:r>
            <a:r>
              <a:rPr lang="en-US" dirty="0"/>
              <a:t> with a feldspar </a:t>
            </a:r>
            <a:r>
              <a:rPr lang="en-US" dirty="0" err="1"/>
              <a:t>clast</a:t>
            </a:r>
            <a:r>
              <a:rPr lang="en-US" dirty="0"/>
              <a:t> of composition An</a:t>
            </a:r>
            <a:r>
              <a:rPr lang="en-US" baseline="-25000" dirty="0"/>
              <a:t>40-45.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J. L. MacArthur and J. C. Bridges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74E1-4534-4CB3-A5E6-88476E832E00}" type="slidenum">
              <a:rPr lang="en-GB" smtClean="0"/>
              <a:t>21</a:t>
            </a:fld>
            <a:endParaRPr lang="en-GB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203848" y="2276872"/>
            <a:ext cx="2672680" cy="1728192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995936" y="3032956"/>
            <a:ext cx="1880592" cy="1404156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832300" y="4149080"/>
            <a:ext cx="2044228" cy="1163116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1979712" y="4018756"/>
            <a:ext cx="3896816" cy="1207766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3"/>
          <p:cNvSpPr txBox="1">
            <a:spLocks/>
          </p:cNvSpPr>
          <p:nvPr/>
        </p:nvSpPr>
        <p:spPr>
          <a:xfrm>
            <a:off x="251520" y="6323602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MPSE 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065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99" y="980728"/>
            <a:ext cx="7224803" cy="5418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315200" cy="936103"/>
          </a:xfrm>
        </p:spPr>
        <p:txBody>
          <a:bodyPr anchor="t"/>
          <a:lstStyle/>
          <a:p>
            <a:r>
              <a:rPr lang="en-GB" dirty="0" smtClean="0"/>
              <a:t>Zoned </a:t>
            </a:r>
            <a:r>
              <a:rPr lang="en-GB" dirty="0" err="1" smtClean="0"/>
              <a:t>Clast</a:t>
            </a:r>
            <a:r>
              <a:rPr lang="en-GB" dirty="0" smtClean="0"/>
              <a:t> (1)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J. L. MacArthur and J. C. Bridges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74E1-4534-4CB3-A5E6-88476E832E00}" type="slidenum">
              <a:rPr lang="en-GB" smtClean="0"/>
              <a:t>22</a:t>
            </a:fld>
            <a:endParaRPr lang="en-GB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251520" y="6323602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MPSE 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002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2789"/>
            <a:ext cx="7315200" cy="936103"/>
          </a:xfrm>
        </p:spPr>
        <p:txBody>
          <a:bodyPr anchor="t"/>
          <a:lstStyle/>
          <a:p>
            <a:r>
              <a:rPr lang="en-GB" dirty="0" smtClean="0"/>
              <a:t>Zoned </a:t>
            </a:r>
            <a:r>
              <a:rPr lang="en-GB" dirty="0" err="1" smtClean="0"/>
              <a:t>Clast</a:t>
            </a:r>
            <a:r>
              <a:rPr lang="en-GB" dirty="0" smtClean="0"/>
              <a:t> (2)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J. L. MacArthur and J. C. Bridges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74E1-4534-4CB3-A5E6-88476E832E00}" type="slidenum">
              <a:rPr lang="en-GB" smtClean="0"/>
              <a:t>23</a:t>
            </a:fld>
            <a:endParaRPr lang="en-GB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251520" y="6472561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MPSE 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June 2014</a:t>
            </a:r>
            <a:endParaRPr lang="en-GB" dirty="0"/>
          </a:p>
        </p:txBody>
      </p:sp>
      <p:grpSp>
        <p:nvGrpSpPr>
          <p:cNvPr id="17" name="Group 16"/>
          <p:cNvGrpSpPr/>
          <p:nvPr/>
        </p:nvGrpSpPr>
        <p:grpSpPr>
          <a:xfrm>
            <a:off x="2347282" y="1038844"/>
            <a:ext cx="6653356" cy="5198430"/>
            <a:chOff x="7907963" y="28643784"/>
            <a:chExt cx="6449504" cy="506194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2689" y="28643784"/>
              <a:ext cx="6414777" cy="5061946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auto">
            <a:xfrm>
              <a:off x="11827968" y="31957928"/>
              <a:ext cx="645342" cy="537154"/>
            </a:xfrm>
            <a:prstGeom prst="rect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12689334" y="32855122"/>
              <a:ext cx="645342" cy="537154"/>
            </a:xfrm>
            <a:prstGeom prst="rect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 bwMode="auto">
            <a:xfrm flipV="1">
              <a:off x="7907963" y="33389041"/>
              <a:ext cx="4781371" cy="323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2" name="Straight Connector 21"/>
            <p:cNvCxnSpPr/>
            <p:nvPr/>
          </p:nvCxnSpPr>
          <p:spPr bwMode="auto">
            <a:xfrm>
              <a:off x="7918076" y="31174757"/>
              <a:ext cx="4771258" cy="1680365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3" name="Straight Connector 22"/>
            <p:cNvCxnSpPr>
              <a:stCxn id="18" idx="0"/>
            </p:cNvCxnSpPr>
            <p:nvPr/>
          </p:nvCxnSpPr>
          <p:spPr bwMode="auto">
            <a:xfrm>
              <a:off x="11150078" y="28643784"/>
              <a:ext cx="677890" cy="331414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4" name="Straight Connector 23"/>
            <p:cNvCxnSpPr/>
            <p:nvPr/>
          </p:nvCxnSpPr>
          <p:spPr bwMode="auto">
            <a:xfrm flipH="1">
              <a:off x="12473311" y="28643784"/>
              <a:ext cx="1884156" cy="331414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0" y="1021414"/>
            <a:ext cx="2383106" cy="5215860"/>
          </a:xfrm>
        </p:spPr>
        <p:txBody>
          <a:bodyPr>
            <a:norm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, B, D and E are 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augitic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(En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40-45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Fs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18-25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Wo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33-38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Boundaries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of A/B and B/C show feldspar (An</a:t>
            </a:r>
            <a:r>
              <a:rPr lang="en-GB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34-40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contains pyroxene with feldspar 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 is iron oxide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26954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556792"/>
            <a:ext cx="7920880" cy="4752569"/>
          </a:xfrm>
        </p:spPr>
        <p:txBody>
          <a:bodyPr>
            <a:normAutofit/>
          </a:bodyPr>
          <a:lstStyle/>
          <a:p>
            <a:r>
              <a:rPr lang="en-GB" sz="2400" dirty="0" smtClean="0"/>
              <a:t>So far results have closely matched  Agee et al (2013) and Santos et al. (2013)</a:t>
            </a:r>
          </a:p>
          <a:p>
            <a:r>
              <a:rPr lang="en-GB" sz="2400" dirty="0" smtClean="0"/>
              <a:t>Different </a:t>
            </a:r>
            <a:r>
              <a:rPr lang="en-GB" sz="2400" dirty="0" err="1" smtClean="0"/>
              <a:t>clast</a:t>
            </a:r>
            <a:r>
              <a:rPr lang="en-GB" sz="2400" dirty="0" smtClean="0"/>
              <a:t> types identified – </a:t>
            </a:r>
            <a:r>
              <a:rPr lang="en-GB" sz="2400" dirty="0" err="1" smtClean="0"/>
              <a:t>albite</a:t>
            </a:r>
            <a:r>
              <a:rPr lang="en-GB" sz="2400" dirty="0" smtClean="0"/>
              <a:t> intergrowth, reaction rims, zonation</a:t>
            </a:r>
          </a:p>
          <a:p>
            <a:r>
              <a:rPr lang="en-GB" sz="2400" dirty="0" err="1" smtClean="0"/>
              <a:t>Ar-Ar</a:t>
            </a:r>
            <a:r>
              <a:rPr lang="en-GB" sz="2400" dirty="0" smtClean="0"/>
              <a:t> radiometric dating will give more insight into zircon ages and provide mineralogical context</a:t>
            </a:r>
          </a:p>
          <a:p>
            <a:r>
              <a:rPr lang="en-GB" sz="2400" dirty="0" smtClean="0"/>
              <a:t>Alkaline igneous composition found, similar to </a:t>
            </a:r>
            <a:r>
              <a:rPr lang="en-GB" sz="2400" dirty="0" err="1" smtClean="0"/>
              <a:t>JakeM</a:t>
            </a:r>
            <a:r>
              <a:rPr lang="en-GB" sz="2400" dirty="0" smtClean="0"/>
              <a:t> identified by MSL Curiosity</a:t>
            </a:r>
          </a:p>
          <a:p>
            <a:r>
              <a:rPr lang="en-GB" sz="2400" dirty="0"/>
              <a:t>Unique </a:t>
            </a:r>
            <a:r>
              <a:rPr lang="en-GB" sz="2400" dirty="0" smtClean="0"/>
              <a:t>Martian </a:t>
            </a:r>
            <a:r>
              <a:rPr lang="en-GB" sz="2400" dirty="0"/>
              <a:t>meteorite breccia </a:t>
            </a:r>
            <a:endParaRPr lang="en-GB" sz="2400" dirty="0" smtClean="0"/>
          </a:p>
          <a:p>
            <a:r>
              <a:rPr lang="en-GB" sz="2400" dirty="0" smtClean="0"/>
              <a:t>Building a </a:t>
            </a:r>
            <a:r>
              <a:rPr lang="en-GB" sz="2400" dirty="0"/>
              <a:t>model of </a:t>
            </a:r>
            <a:r>
              <a:rPr lang="en-GB" sz="2400" dirty="0" smtClean="0"/>
              <a:t>temperature </a:t>
            </a:r>
            <a:r>
              <a:rPr lang="en-GB" sz="2400" dirty="0"/>
              <a:t>evolution.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 L. MacArthur and J. C. Bridges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74E1-4534-4CB3-A5E6-88476E832E00}" type="slidenum">
              <a:rPr lang="en-GB" smtClean="0"/>
              <a:t>24</a:t>
            </a:fld>
            <a:endParaRPr lang="en-GB"/>
          </a:p>
        </p:txBody>
      </p:sp>
      <p:sp>
        <p:nvSpPr>
          <p:cNvPr id="7" name="Date Placeholder 3"/>
          <p:cNvSpPr txBox="1">
            <a:spLocks/>
          </p:cNvSpPr>
          <p:nvPr/>
        </p:nvSpPr>
        <p:spPr>
          <a:xfrm>
            <a:off x="251520" y="6323602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MPSE 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754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Further work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556" y="1556792"/>
            <a:ext cx="7992888" cy="4752569"/>
          </a:xfrm>
        </p:spPr>
        <p:txBody>
          <a:bodyPr>
            <a:normAutofit fontScale="92500"/>
          </a:bodyPr>
          <a:lstStyle/>
          <a:p>
            <a:r>
              <a:rPr lang="en-GB" sz="2400" dirty="0" smtClean="0"/>
              <a:t>Continue to classify and compare  pyroxenes, feldspars, phosphates and oxides in different </a:t>
            </a:r>
            <a:r>
              <a:rPr lang="en-GB" sz="2400" dirty="0" err="1" smtClean="0"/>
              <a:t>clasts</a:t>
            </a:r>
            <a:r>
              <a:rPr lang="en-GB" sz="2400" dirty="0" smtClean="0"/>
              <a:t> and the matrix</a:t>
            </a:r>
          </a:p>
          <a:p>
            <a:r>
              <a:rPr lang="en-GB" sz="2400" dirty="0" smtClean="0"/>
              <a:t>Look for zonation textures and any evidence of shock</a:t>
            </a:r>
          </a:p>
          <a:p>
            <a:r>
              <a:rPr lang="en-GB" sz="2400" dirty="0" smtClean="0"/>
              <a:t>Compile modal percentage </a:t>
            </a:r>
            <a:r>
              <a:rPr lang="en-GB" sz="2400" dirty="0"/>
              <a:t>of </a:t>
            </a:r>
            <a:r>
              <a:rPr lang="en-GB" sz="2400" dirty="0" smtClean="0"/>
              <a:t>different </a:t>
            </a:r>
            <a:r>
              <a:rPr lang="en-GB" sz="2400" dirty="0" err="1"/>
              <a:t>clasts</a:t>
            </a:r>
            <a:r>
              <a:rPr lang="en-GB" sz="2400" dirty="0"/>
              <a:t> </a:t>
            </a:r>
            <a:r>
              <a:rPr lang="en-GB" sz="2400" dirty="0" smtClean="0"/>
              <a:t>by volume</a:t>
            </a:r>
            <a:endParaRPr lang="en-GB" sz="2400" dirty="0"/>
          </a:p>
          <a:p>
            <a:r>
              <a:rPr lang="en-GB" sz="2400" dirty="0" smtClean="0"/>
              <a:t>Consider temperature </a:t>
            </a:r>
            <a:r>
              <a:rPr lang="en-GB" sz="2400" dirty="0"/>
              <a:t>evolution of </a:t>
            </a:r>
            <a:r>
              <a:rPr lang="en-GB" sz="2400" dirty="0" err="1" smtClean="0"/>
              <a:t>clasts</a:t>
            </a:r>
            <a:r>
              <a:rPr lang="en-GB" sz="2400" dirty="0" smtClean="0"/>
              <a:t> and </a:t>
            </a:r>
            <a:r>
              <a:rPr lang="en-GB" sz="2400" dirty="0"/>
              <a:t>thermodynamics of possible reactions and temperatures to suggest formation </a:t>
            </a:r>
            <a:r>
              <a:rPr lang="en-GB" sz="2400" dirty="0" smtClean="0"/>
              <a:t>model</a:t>
            </a:r>
          </a:p>
          <a:p>
            <a:r>
              <a:rPr lang="en-GB" sz="2400" dirty="0" smtClean="0"/>
              <a:t>Consider the role of water</a:t>
            </a:r>
            <a:endParaRPr lang="en-GB" sz="2400" dirty="0"/>
          </a:p>
          <a:p>
            <a:r>
              <a:rPr lang="en-GB" sz="2400" dirty="0" smtClean="0"/>
              <a:t>Examine further thin sections to look for further </a:t>
            </a:r>
            <a:r>
              <a:rPr lang="en-GB" sz="2400" dirty="0" err="1" smtClean="0"/>
              <a:t>clast</a:t>
            </a:r>
            <a:r>
              <a:rPr lang="en-GB" sz="2400" dirty="0" smtClean="0"/>
              <a:t> variety</a:t>
            </a:r>
          </a:p>
          <a:p>
            <a:r>
              <a:rPr lang="en-GB" sz="2400" dirty="0" smtClean="0"/>
              <a:t>Use </a:t>
            </a:r>
            <a:r>
              <a:rPr lang="en-GB" sz="2400" dirty="0"/>
              <a:t>electron microprobe for further detail on minor elements</a:t>
            </a:r>
          </a:p>
          <a:p>
            <a:r>
              <a:rPr lang="en-GB" sz="2400" dirty="0"/>
              <a:t>Use TEM to look at crystal </a:t>
            </a:r>
            <a:r>
              <a:rPr lang="en-GB" sz="2400" dirty="0" smtClean="0"/>
              <a:t>structure</a:t>
            </a:r>
          </a:p>
          <a:p>
            <a:r>
              <a:rPr lang="en-GB" sz="2400" dirty="0" smtClean="0"/>
              <a:t>Laser ablation</a:t>
            </a:r>
            <a:endParaRPr lang="en-GB" sz="2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 L. MacArthur and J. C. Bridges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74E1-4534-4CB3-A5E6-88476E832E00}" type="slidenum">
              <a:rPr lang="en-GB" smtClean="0"/>
              <a:t>25</a:t>
            </a:fld>
            <a:endParaRPr lang="en-GB"/>
          </a:p>
        </p:txBody>
      </p:sp>
      <p:sp>
        <p:nvSpPr>
          <p:cNvPr id="7" name="Date Placeholder 3"/>
          <p:cNvSpPr txBox="1">
            <a:spLocks/>
          </p:cNvSpPr>
          <p:nvPr/>
        </p:nvSpPr>
        <p:spPr>
          <a:xfrm>
            <a:off x="251520" y="6323602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MPSE 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632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99592" y="2276872"/>
            <a:ext cx="7315200" cy="936103"/>
          </a:xfrm>
        </p:spPr>
        <p:txBody>
          <a:bodyPr/>
          <a:lstStyle/>
          <a:p>
            <a:r>
              <a:rPr lang="en-GB" dirty="0" smtClean="0"/>
              <a:t>Thank you!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 L. MacArthur and J. C. Bridges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74E1-4534-4CB3-A5E6-88476E832E00}" type="slidenum">
              <a:rPr lang="en-GB" smtClean="0"/>
              <a:t>26</a:t>
            </a:fld>
            <a:endParaRPr lang="en-GB"/>
          </a:p>
        </p:txBody>
      </p:sp>
      <p:sp>
        <p:nvSpPr>
          <p:cNvPr id="7" name="Date Placeholder 3"/>
          <p:cNvSpPr txBox="1">
            <a:spLocks/>
          </p:cNvSpPr>
          <p:nvPr/>
        </p:nvSpPr>
        <p:spPr>
          <a:xfrm>
            <a:off x="251520" y="6323602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MPSE 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520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116632"/>
            <a:ext cx="7315200" cy="936103"/>
          </a:xfrm>
        </p:spPr>
        <p:txBody>
          <a:bodyPr/>
          <a:lstStyle/>
          <a:p>
            <a:r>
              <a:rPr lang="en-GB" dirty="0" smtClean="0"/>
              <a:t>References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564" y="1124744"/>
            <a:ext cx="7848872" cy="5328592"/>
          </a:xfrm>
        </p:spPr>
        <p:txBody>
          <a:bodyPr>
            <a:normAutofit/>
          </a:bodyPr>
          <a:lstStyle/>
          <a:p>
            <a:pPr>
              <a:spcBef>
                <a:spcPts val="100"/>
              </a:spcBef>
              <a:spcAft>
                <a:spcPts val="500"/>
              </a:spcAft>
            </a:pPr>
            <a:r>
              <a:rPr lang="en-US" sz="1700" dirty="0" smtClean="0"/>
              <a:t>Agee</a:t>
            </a:r>
            <a:r>
              <a:rPr lang="en-US" sz="1700" dirty="0"/>
              <a:t>, C. B. et al., </a:t>
            </a:r>
            <a:r>
              <a:rPr lang="en-US" sz="1700" dirty="0" smtClean="0"/>
              <a:t>2013a. </a:t>
            </a:r>
            <a:r>
              <a:rPr lang="en-US" sz="1700" dirty="0"/>
              <a:t>Unique Meteorite from Early Amazonian Mars: Water-Rich Basaltic Breccia NWA7034. </a:t>
            </a:r>
            <a:r>
              <a:rPr lang="en-US" sz="1700" i="1" dirty="0"/>
              <a:t>Science, </a:t>
            </a:r>
            <a:r>
              <a:rPr lang="en-US" sz="1700" dirty="0"/>
              <a:t>Volume 339, pp. 780-785</a:t>
            </a:r>
            <a:r>
              <a:rPr lang="en-US" sz="1700" dirty="0" smtClean="0"/>
              <a:t>.</a:t>
            </a:r>
          </a:p>
          <a:p>
            <a:pPr>
              <a:spcBef>
                <a:spcPts val="100"/>
              </a:spcBef>
              <a:spcAft>
                <a:spcPts val="500"/>
              </a:spcAft>
            </a:pPr>
            <a:r>
              <a:rPr lang="en-US" sz="1700" dirty="0" smtClean="0"/>
              <a:t>Agee</a:t>
            </a:r>
            <a:r>
              <a:rPr lang="en-US" sz="1700" dirty="0"/>
              <a:t>, C. B. et al., </a:t>
            </a:r>
            <a:r>
              <a:rPr lang="en-US" sz="1700" dirty="0" smtClean="0"/>
              <a:t>2013b. </a:t>
            </a:r>
            <a:r>
              <a:rPr lang="en-US" sz="1700" dirty="0"/>
              <a:t>Oxide Phases and Oxygen </a:t>
            </a:r>
            <a:r>
              <a:rPr lang="en-US" sz="1700" dirty="0" err="1"/>
              <a:t>Fucacity</a:t>
            </a:r>
            <a:r>
              <a:rPr lang="en-US" sz="1700" dirty="0"/>
              <a:t> of Martian Basaltic Breccia NWA7034. </a:t>
            </a:r>
            <a:r>
              <a:rPr lang="en-US" sz="1700" i="1" dirty="0"/>
              <a:t>LPSC XLIV,</a:t>
            </a:r>
            <a:r>
              <a:rPr lang="en-US" sz="1700" dirty="0"/>
              <a:t> 2965</a:t>
            </a:r>
            <a:r>
              <a:rPr lang="en-US" sz="1700" dirty="0" smtClean="0"/>
              <a:t>.</a:t>
            </a:r>
          </a:p>
          <a:p>
            <a:pPr>
              <a:spcBef>
                <a:spcPts val="100"/>
              </a:spcBef>
              <a:spcAft>
                <a:spcPts val="500"/>
              </a:spcAft>
            </a:pPr>
            <a:r>
              <a:rPr lang="en-US" sz="1700" dirty="0" smtClean="0"/>
              <a:t>Agee </a:t>
            </a:r>
            <a:r>
              <a:rPr lang="en-US" sz="1700" dirty="0"/>
              <a:t>C. et al, 2013, </a:t>
            </a:r>
            <a:r>
              <a:rPr lang="en-US" sz="1700" dirty="0" smtClean="0"/>
              <a:t>Northwest </a:t>
            </a:r>
            <a:r>
              <a:rPr lang="en-US" sz="1700" dirty="0"/>
              <a:t>Africa 7034, </a:t>
            </a:r>
            <a:r>
              <a:rPr lang="en-US" sz="1700" i="1" dirty="0" err="1"/>
              <a:t>Meteoritical</a:t>
            </a:r>
            <a:r>
              <a:rPr lang="en-US" sz="1700" i="1" dirty="0"/>
              <a:t> Bulletin 100 &amp; 101</a:t>
            </a:r>
          </a:p>
          <a:p>
            <a:pPr>
              <a:spcBef>
                <a:spcPts val="100"/>
              </a:spcBef>
              <a:spcAft>
                <a:spcPts val="500"/>
              </a:spcAft>
            </a:pPr>
            <a:r>
              <a:rPr lang="en-US" sz="1700" dirty="0" smtClean="0"/>
              <a:t>Bridges</a:t>
            </a:r>
            <a:r>
              <a:rPr lang="en-US" sz="1700" dirty="0"/>
              <a:t>, J. C., 2013, </a:t>
            </a:r>
            <a:r>
              <a:rPr lang="en-US" sz="1700" dirty="0" smtClean="0"/>
              <a:t>Northwest </a:t>
            </a:r>
            <a:r>
              <a:rPr lang="en-US" sz="1700" dirty="0"/>
              <a:t>Africa 8114. </a:t>
            </a:r>
            <a:r>
              <a:rPr lang="en-US" sz="1700" i="1" dirty="0" err="1"/>
              <a:t>Meteoritical</a:t>
            </a:r>
            <a:r>
              <a:rPr lang="en-US" sz="1700" i="1" dirty="0"/>
              <a:t> Bulletin 102</a:t>
            </a:r>
            <a:r>
              <a:rPr lang="en-US" sz="1700" i="1" dirty="0" smtClean="0"/>
              <a:t>.</a:t>
            </a:r>
          </a:p>
          <a:p>
            <a:pPr>
              <a:spcBef>
                <a:spcPts val="100"/>
              </a:spcBef>
              <a:spcAft>
                <a:spcPts val="500"/>
              </a:spcAft>
            </a:pPr>
            <a:r>
              <a:rPr lang="en-US" sz="1700" dirty="0" smtClean="0"/>
              <a:t>Cartwright, J.A. et al, 2013, NWA7034 Contains Martian Atmospheric Noble Gases, </a:t>
            </a:r>
            <a:r>
              <a:rPr lang="en-US" sz="1700" i="1" dirty="0" smtClean="0"/>
              <a:t>LPSC XLIV, 2314</a:t>
            </a:r>
            <a:endParaRPr lang="en-US" sz="1700" i="1" dirty="0"/>
          </a:p>
          <a:p>
            <a:pPr>
              <a:spcBef>
                <a:spcPts val="100"/>
              </a:spcBef>
              <a:spcAft>
                <a:spcPts val="500"/>
              </a:spcAft>
            </a:pPr>
            <a:r>
              <a:rPr lang="en-US" sz="1700" dirty="0" err="1" smtClean="0"/>
              <a:t>Humayun</a:t>
            </a:r>
            <a:r>
              <a:rPr lang="en-US" sz="1700" dirty="0" smtClean="0"/>
              <a:t>, M et al., 2013, Origin and age of the earliest Martian crust from meteorite NWA 7533, </a:t>
            </a:r>
            <a:r>
              <a:rPr lang="en-US" sz="1700" i="1" dirty="0" smtClean="0"/>
              <a:t>Nature 503, 513-516.</a:t>
            </a:r>
            <a:endParaRPr lang="en-US" sz="1700" dirty="0"/>
          </a:p>
          <a:p>
            <a:pPr>
              <a:spcBef>
                <a:spcPts val="100"/>
              </a:spcBef>
              <a:spcAft>
                <a:spcPts val="500"/>
              </a:spcAft>
            </a:pPr>
            <a:r>
              <a:rPr lang="en-US" sz="1700" dirty="0" err="1" smtClean="0"/>
              <a:t>Nyquist</a:t>
            </a:r>
            <a:r>
              <a:rPr lang="en-US" sz="1700" dirty="0"/>
              <a:t>, L. E., Shih, C. Y., Peng, Z. X. &amp; Agee, C., 2013. </a:t>
            </a:r>
            <a:r>
              <a:rPr lang="en-US" sz="1700" i="1" dirty="0"/>
              <a:t>NWA 7034 Martian Breccia : Disturbed </a:t>
            </a:r>
            <a:r>
              <a:rPr lang="en-US" sz="1700" i="1" dirty="0" err="1"/>
              <a:t>Rb-Sr</a:t>
            </a:r>
            <a:r>
              <a:rPr lang="en-US" sz="1700" i="1" dirty="0"/>
              <a:t> systematics, preliminary ~4.4 Ga Sm-</a:t>
            </a:r>
            <a:r>
              <a:rPr lang="en-US" sz="1700" i="1" dirty="0" err="1"/>
              <a:t>Nd</a:t>
            </a:r>
            <a:r>
              <a:rPr lang="en-US" sz="1700" i="1" dirty="0"/>
              <a:t> </a:t>
            </a:r>
            <a:r>
              <a:rPr lang="en-US" sz="1700" i="1" dirty="0" smtClean="0"/>
              <a:t>age. 76th </a:t>
            </a:r>
            <a:r>
              <a:rPr lang="en-US" sz="1700" i="1" dirty="0"/>
              <a:t>Annual </a:t>
            </a:r>
            <a:r>
              <a:rPr lang="en-US" sz="1700" i="1" dirty="0" err="1"/>
              <a:t>Meteoritical</a:t>
            </a:r>
            <a:r>
              <a:rPr lang="en-US" sz="1700" i="1" dirty="0"/>
              <a:t> Society, </a:t>
            </a:r>
            <a:r>
              <a:rPr lang="en-US" sz="1700" dirty="0"/>
              <a:t>48(s1), </a:t>
            </a:r>
            <a:r>
              <a:rPr lang="en-US" sz="1700" dirty="0" smtClean="0"/>
              <a:t>5318</a:t>
            </a:r>
          </a:p>
          <a:p>
            <a:pPr>
              <a:spcBef>
                <a:spcPts val="100"/>
              </a:spcBef>
              <a:spcAft>
                <a:spcPts val="500"/>
              </a:spcAft>
            </a:pPr>
            <a:r>
              <a:rPr lang="en-US" sz="1700" dirty="0" smtClean="0"/>
              <a:t>Santos</a:t>
            </a:r>
            <a:r>
              <a:rPr lang="en-US" sz="1700" dirty="0"/>
              <a:t>, A. R. et al., </a:t>
            </a:r>
            <a:r>
              <a:rPr lang="en-US" sz="1700" dirty="0" smtClean="0"/>
              <a:t>2013a. </a:t>
            </a:r>
            <a:r>
              <a:rPr lang="en-US" sz="1700" dirty="0"/>
              <a:t>Examination of </a:t>
            </a:r>
            <a:r>
              <a:rPr lang="en-US" sz="1700" dirty="0" err="1"/>
              <a:t>Lithologic</a:t>
            </a:r>
            <a:r>
              <a:rPr lang="en-US" sz="1700" dirty="0"/>
              <a:t> </a:t>
            </a:r>
            <a:r>
              <a:rPr lang="en-US" sz="1700" dirty="0" err="1"/>
              <a:t>Clasts</a:t>
            </a:r>
            <a:r>
              <a:rPr lang="en-US" sz="1700" dirty="0"/>
              <a:t> in Martian Meteorite NWA7034. </a:t>
            </a:r>
            <a:r>
              <a:rPr lang="en-US" sz="1700" i="1" dirty="0"/>
              <a:t>LPSC XLIV, </a:t>
            </a:r>
            <a:r>
              <a:rPr lang="en-US" sz="1700" dirty="0" smtClean="0"/>
              <a:t>2533.</a:t>
            </a:r>
          </a:p>
          <a:p>
            <a:pPr>
              <a:spcBef>
                <a:spcPts val="100"/>
              </a:spcBef>
              <a:spcAft>
                <a:spcPts val="500"/>
              </a:spcAft>
            </a:pPr>
            <a:r>
              <a:rPr lang="en-US" sz="1700" dirty="0" smtClean="0"/>
              <a:t>Santos</a:t>
            </a:r>
            <a:r>
              <a:rPr lang="en-US" sz="1700" dirty="0"/>
              <a:t>, A. R. et al., </a:t>
            </a:r>
            <a:r>
              <a:rPr lang="en-US" sz="1700" dirty="0" smtClean="0"/>
              <a:t>2013b. </a:t>
            </a:r>
            <a:r>
              <a:rPr lang="en-US" sz="1700" dirty="0"/>
              <a:t>Martian Breccia NWA7034: Basalt, </a:t>
            </a:r>
            <a:r>
              <a:rPr lang="en-US" sz="1700" dirty="0" err="1"/>
              <a:t>Mugearite</a:t>
            </a:r>
            <a:r>
              <a:rPr lang="en-US" sz="1700" dirty="0"/>
              <a:t> and </a:t>
            </a:r>
            <a:r>
              <a:rPr lang="en-US" sz="1700" dirty="0" err="1"/>
              <a:t>Trachyandesite</a:t>
            </a:r>
            <a:r>
              <a:rPr lang="en-US" sz="1700" dirty="0"/>
              <a:t> </a:t>
            </a:r>
            <a:r>
              <a:rPr lang="en-US" sz="1700" dirty="0" err="1"/>
              <a:t>Clasts</a:t>
            </a:r>
            <a:r>
              <a:rPr lang="en-US" sz="1700" dirty="0"/>
              <a:t>. </a:t>
            </a:r>
            <a:r>
              <a:rPr lang="en-US" sz="1700" i="1" dirty="0"/>
              <a:t>76th Annual </a:t>
            </a:r>
            <a:r>
              <a:rPr lang="en-US" sz="1700" i="1" dirty="0" err="1"/>
              <a:t>Meteoritical</a:t>
            </a:r>
            <a:r>
              <a:rPr lang="en-US" sz="1700" i="1" dirty="0"/>
              <a:t> Society, </a:t>
            </a:r>
            <a:r>
              <a:rPr lang="en-US" sz="1700" dirty="0"/>
              <a:t>48(s1), </a:t>
            </a:r>
            <a:r>
              <a:rPr lang="en-US" sz="1700" dirty="0" smtClean="0"/>
              <a:t>5284.</a:t>
            </a:r>
          </a:p>
          <a:p>
            <a:endParaRPr lang="en-GB" sz="17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 L. MacArthur and J. C. Bridges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74E1-4534-4CB3-A5E6-88476E832E00}" type="slidenum">
              <a:rPr lang="en-GB" smtClean="0"/>
              <a:t>27</a:t>
            </a:fld>
            <a:endParaRPr lang="en-GB"/>
          </a:p>
        </p:txBody>
      </p:sp>
      <p:sp>
        <p:nvSpPr>
          <p:cNvPr id="7" name="Date Placeholder 3"/>
          <p:cNvSpPr txBox="1">
            <a:spLocks/>
          </p:cNvSpPr>
          <p:nvPr/>
        </p:nvSpPr>
        <p:spPr>
          <a:xfrm>
            <a:off x="251520" y="6323602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MPSE 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64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The story so far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12776"/>
            <a:ext cx="7315200" cy="5112568"/>
          </a:xfrm>
        </p:spPr>
        <p:txBody>
          <a:bodyPr>
            <a:normAutofit/>
          </a:bodyPr>
          <a:lstStyle/>
          <a:p>
            <a:r>
              <a:rPr lang="en-GB" smtClean="0"/>
              <a:t>Agee et al (2013a) “Unique Meteorite from Early Amazonian Mars: Water-Rich Basaltic Breccia NWA7034”</a:t>
            </a:r>
          </a:p>
          <a:p>
            <a:pPr lvl="1"/>
            <a:r>
              <a:rPr lang="en-GB" sz="2000" smtClean="0"/>
              <a:t>First sample from </a:t>
            </a:r>
            <a:r>
              <a:rPr lang="en-GB" sz="2000" smtClean="0">
                <a:solidFill>
                  <a:schemeClr val="tx2"/>
                </a:solidFill>
              </a:rPr>
              <a:t>early Amazonian</a:t>
            </a:r>
            <a:r>
              <a:rPr lang="en-GB" sz="2000" smtClean="0"/>
              <a:t>: 2.089 ± 0.081 Ga</a:t>
            </a:r>
          </a:p>
          <a:p>
            <a:pPr lvl="1"/>
            <a:r>
              <a:rPr lang="en-GB" sz="2000" smtClean="0">
                <a:solidFill>
                  <a:schemeClr val="tx2"/>
                </a:solidFill>
              </a:rPr>
              <a:t>REE-enriched </a:t>
            </a:r>
            <a:r>
              <a:rPr lang="en-GB" sz="2000" smtClean="0"/>
              <a:t>with an alkaline, differentiated component</a:t>
            </a:r>
          </a:p>
          <a:p>
            <a:pPr lvl="1"/>
            <a:r>
              <a:rPr lang="en-GB" sz="2000" smtClean="0">
                <a:solidFill>
                  <a:schemeClr val="tx2"/>
                </a:solidFill>
              </a:rPr>
              <a:t>Compositionally similar </a:t>
            </a:r>
            <a:r>
              <a:rPr lang="en-GB" sz="2000" smtClean="0"/>
              <a:t>to basalts and average Martian crust measured by recent Rover and Orbiter missions</a:t>
            </a:r>
          </a:p>
          <a:p>
            <a:pPr lvl="1"/>
            <a:r>
              <a:rPr lang="en-GB" sz="2000" smtClean="0"/>
              <a:t>Order of magnitude </a:t>
            </a:r>
            <a:r>
              <a:rPr lang="en-GB" sz="2000" smtClean="0">
                <a:solidFill>
                  <a:schemeClr val="tx2"/>
                </a:solidFill>
              </a:rPr>
              <a:t>more water </a:t>
            </a:r>
            <a:r>
              <a:rPr lang="en-GB" sz="2000" smtClean="0"/>
              <a:t>than most SNC meteorites</a:t>
            </a:r>
          </a:p>
          <a:p>
            <a:pPr lvl="1"/>
            <a:endParaRPr lang="en-GB" sz="2000" smtClean="0"/>
          </a:p>
          <a:p>
            <a:r>
              <a:rPr lang="en-GB" smtClean="0"/>
              <a:t>Agee et al. (2013b): </a:t>
            </a:r>
            <a:r>
              <a:rPr lang="en-GB" smtClean="0">
                <a:solidFill>
                  <a:schemeClr val="tx2"/>
                </a:solidFill>
              </a:rPr>
              <a:t>most oxidized </a:t>
            </a:r>
            <a:r>
              <a:rPr lang="en-GB" smtClean="0"/>
              <a:t>martian meteorite</a:t>
            </a:r>
          </a:p>
          <a:p>
            <a:endParaRPr lang="en-GB" smtClean="0"/>
          </a:p>
          <a:p>
            <a:r>
              <a:rPr lang="en-GB" smtClean="0"/>
              <a:t>Santos et al. (2013a) categorised clasts as </a:t>
            </a:r>
            <a:r>
              <a:rPr lang="en-GB" smtClean="0">
                <a:solidFill>
                  <a:schemeClr val="tx2"/>
                </a:solidFill>
              </a:rPr>
              <a:t>p</a:t>
            </a:r>
            <a:r>
              <a:rPr lang="en-GB" sz="2000" smtClean="0">
                <a:solidFill>
                  <a:schemeClr val="tx2"/>
                </a:solidFill>
              </a:rPr>
              <a:t>hosphate</a:t>
            </a:r>
            <a:r>
              <a:rPr lang="en-GB" sz="2000" smtClean="0"/>
              <a:t>, </a:t>
            </a:r>
            <a:r>
              <a:rPr lang="en-GB" sz="2000" smtClean="0">
                <a:solidFill>
                  <a:schemeClr val="tx2"/>
                </a:solidFill>
              </a:rPr>
              <a:t>gabbroic</a:t>
            </a:r>
            <a:r>
              <a:rPr lang="en-GB" sz="2000" smtClean="0"/>
              <a:t>, or </a:t>
            </a:r>
            <a:r>
              <a:rPr lang="en-GB" sz="2000" smtClean="0">
                <a:solidFill>
                  <a:schemeClr val="tx2"/>
                </a:solidFill>
              </a:rPr>
              <a:t>melted</a:t>
            </a:r>
            <a:r>
              <a:rPr lang="en-GB" sz="2000" smtClean="0"/>
              <a:t>.</a:t>
            </a:r>
          </a:p>
          <a:p>
            <a:endParaRPr lang="en-GB" sz="2000" smtClean="0"/>
          </a:p>
          <a:p>
            <a:r>
              <a:rPr lang="en-GB" smtClean="0"/>
              <a:t>Cartwright et al., (2013): CRE 5.1Ma, 11.4Ma, 5.4Ma</a:t>
            </a:r>
            <a:endParaRPr lang="en-GB" sz="20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 L. MacArthur and J. C. Bridges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74E1-4534-4CB3-A5E6-88476E832E00}" type="slidenum">
              <a:rPr lang="en-GB" smtClean="0"/>
              <a:t>3</a:t>
            </a:fld>
            <a:endParaRPr lang="en-GB"/>
          </a:p>
        </p:txBody>
      </p:sp>
      <p:sp>
        <p:nvSpPr>
          <p:cNvPr id="7" name="Date Placeholder 3"/>
          <p:cNvSpPr txBox="1">
            <a:spLocks/>
          </p:cNvSpPr>
          <p:nvPr/>
        </p:nvSpPr>
        <p:spPr>
          <a:xfrm>
            <a:off x="251520" y="6323602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MPSE 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260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Characterising NWA8114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 L. MacArthur and J. C. Bridges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74E1-4534-4CB3-A5E6-88476E832E00}" type="slidenum">
              <a:rPr lang="en-GB" smtClean="0"/>
              <a:t>4</a:t>
            </a:fld>
            <a:endParaRPr lang="en-GB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31540" y="1340768"/>
            <a:ext cx="8280920" cy="4968593"/>
          </a:xfrm>
        </p:spPr>
        <p:txBody>
          <a:bodyPr>
            <a:noAutofit/>
          </a:bodyPr>
          <a:lstStyle/>
          <a:p>
            <a:r>
              <a:rPr lang="en-GB" sz="2100" dirty="0" smtClean="0"/>
              <a:t>By characterising </a:t>
            </a:r>
            <a:r>
              <a:rPr lang="en-GB" sz="2100" dirty="0" err="1" smtClean="0"/>
              <a:t>clast</a:t>
            </a:r>
            <a:r>
              <a:rPr lang="en-GB" sz="2100" dirty="0" smtClean="0"/>
              <a:t> composition and looking at possible thermodynamic models we hope to constrain possible formation theories </a:t>
            </a:r>
            <a:r>
              <a:rPr lang="en-GB" sz="2100" dirty="0" err="1" smtClean="0"/>
              <a:t>eg</a:t>
            </a:r>
            <a:r>
              <a:rPr lang="en-GB" sz="2100" dirty="0" smtClean="0"/>
              <a:t> volcanic or impact</a:t>
            </a:r>
          </a:p>
          <a:p>
            <a:r>
              <a:rPr lang="en-GB" sz="2100" dirty="0" smtClean="0"/>
              <a:t>Some </a:t>
            </a:r>
            <a:r>
              <a:rPr lang="en-GB" sz="2100" dirty="0" err="1" smtClean="0"/>
              <a:t>clasts</a:t>
            </a:r>
            <a:r>
              <a:rPr lang="en-GB" sz="2100" dirty="0" smtClean="0"/>
              <a:t> have been sent to the University of Manchester for radiometric Argon dating</a:t>
            </a:r>
          </a:p>
          <a:p>
            <a:endParaRPr lang="en-GB" sz="2100" dirty="0" smtClean="0"/>
          </a:p>
          <a:p>
            <a:r>
              <a:rPr lang="en-GB" sz="2100" dirty="0" smtClean="0"/>
              <a:t>Agee et al. (2013): found no outlier compositions to suggest more than one petrologic origin. Could be:</a:t>
            </a:r>
          </a:p>
          <a:p>
            <a:pPr lvl="1"/>
            <a:r>
              <a:rPr lang="en-GB" sz="1900" dirty="0" smtClean="0"/>
              <a:t>Volcanic in origin, as fine groundmass with large </a:t>
            </a:r>
            <a:r>
              <a:rPr lang="en-GB" sz="1900" dirty="0" err="1" smtClean="0"/>
              <a:t>phenocrysts</a:t>
            </a:r>
            <a:r>
              <a:rPr lang="en-GB" sz="1900" dirty="0" smtClean="0"/>
              <a:t> of feldspar and pyroxene, or </a:t>
            </a:r>
          </a:p>
          <a:p>
            <a:pPr lvl="1"/>
            <a:r>
              <a:rPr lang="en-GB" sz="1900" dirty="0"/>
              <a:t>I</a:t>
            </a:r>
            <a:r>
              <a:rPr lang="en-GB" sz="1900" dirty="0" smtClean="0"/>
              <a:t>mpact breccia, one quench melt </a:t>
            </a:r>
            <a:r>
              <a:rPr lang="en-GB" sz="1900" dirty="0" err="1" smtClean="0"/>
              <a:t>clast</a:t>
            </a:r>
            <a:r>
              <a:rPr lang="en-GB" sz="1900" dirty="0" smtClean="0"/>
              <a:t> identified </a:t>
            </a:r>
          </a:p>
          <a:p>
            <a:r>
              <a:rPr lang="en-GB" sz="2100" dirty="0" smtClean="0"/>
              <a:t>Santos </a:t>
            </a:r>
            <a:r>
              <a:rPr lang="en-GB" sz="2100" dirty="0"/>
              <a:t>et al. (2013b) found two alkaline feldspar </a:t>
            </a:r>
            <a:r>
              <a:rPr lang="en-GB" sz="2100" dirty="0" err="1"/>
              <a:t>clasts</a:t>
            </a:r>
            <a:r>
              <a:rPr lang="en-GB" sz="2100" dirty="0"/>
              <a:t>, </a:t>
            </a:r>
            <a:r>
              <a:rPr lang="en-GB" sz="2100" dirty="0" err="1"/>
              <a:t>trachyandesitic</a:t>
            </a:r>
            <a:r>
              <a:rPr lang="en-GB" sz="2100" dirty="0"/>
              <a:t> and </a:t>
            </a:r>
            <a:r>
              <a:rPr lang="en-GB" sz="2100" dirty="0" err="1"/>
              <a:t>mugearitic</a:t>
            </a:r>
            <a:r>
              <a:rPr lang="en-GB" sz="2100" dirty="0"/>
              <a:t>, suggesting greater </a:t>
            </a:r>
            <a:r>
              <a:rPr lang="en-GB" sz="2100" dirty="0" smtClean="0"/>
              <a:t>diversity</a:t>
            </a:r>
            <a:endParaRPr lang="en-GB" sz="2100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251520" y="6323602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MPSE 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961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J. L. MacArthur and J. C. Bridges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492896"/>
            <a:ext cx="7357449" cy="46531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7315200" cy="936103"/>
          </a:xfrm>
        </p:spPr>
        <p:txBody>
          <a:bodyPr/>
          <a:lstStyle/>
          <a:p>
            <a:r>
              <a:rPr lang="en-GB" dirty="0" smtClean="0"/>
              <a:t>Preliminary analysis: NWA8114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74E1-4534-4CB3-A5E6-88476E832E00}" type="slidenum">
              <a:rPr lang="en-GB" smtClean="0"/>
              <a:t>5</a:t>
            </a:fld>
            <a:endParaRPr lang="en-GB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914400" y="1124744"/>
            <a:ext cx="7315200" cy="5184617"/>
          </a:xfrm>
        </p:spPr>
        <p:txBody>
          <a:bodyPr/>
          <a:lstStyle/>
          <a:p>
            <a:r>
              <a:rPr lang="en-GB" dirty="0" smtClean="0"/>
              <a:t>3 </a:t>
            </a:r>
            <a:r>
              <a:rPr lang="en-GB" dirty="0"/>
              <a:t>polished </a:t>
            </a:r>
            <a:r>
              <a:rPr lang="en-GB" dirty="0" smtClean="0"/>
              <a:t>sections from </a:t>
            </a:r>
            <a:r>
              <a:rPr lang="en-GB" dirty="0"/>
              <a:t>NWA8114 were examined using a XL30 ESEM and a Hitachi S-3600N Environmental SEM</a:t>
            </a:r>
          </a:p>
          <a:p>
            <a:r>
              <a:rPr lang="en-GB" dirty="0"/>
              <a:t>High resolution backscatter electron images were obtained and composition was investigated using energy-dispersive X-ray spectroscopy (EDX). </a:t>
            </a:r>
          </a:p>
          <a:p>
            <a:endParaRPr lang="en-GB" dirty="0"/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251520" y="6323602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MPSE 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760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331" y="1035250"/>
            <a:ext cx="6615338" cy="49315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7315200" cy="936103"/>
          </a:xfrm>
        </p:spPr>
        <p:txBody>
          <a:bodyPr/>
          <a:lstStyle/>
          <a:p>
            <a:r>
              <a:rPr lang="en-GB" dirty="0" smtClean="0"/>
              <a:t>Preliminary analysis: NWA8114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 L. MacArthur and J. C. Bridges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74E1-4534-4CB3-A5E6-88476E832E00}" type="slidenum">
              <a:rPr lang="en-GB" smtClean="0"/>
              <a:t>6</a:t>
            </a:fld>
            <a:endParaRPr lang="en-GB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7308304" y="1412776"/>
            <a:ext cx="1480864" cy="7920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/>
              <a:t>Image: </a:t>
            </a:r>
          </a:p>
          <a:p>
            <a:r>
              <a:rPr lang="en-GB" sz="2400" dirty="0" smtClean="0"/>
              <a:t>L. Hicks</a:t>
            </a:r>
          </a:p>
        </p:txBody>
      </p:sp>
      <p:sp>
        <p:nvSpPr>
          <p:cNvPr id="9" name="Date Placeholder 3"/>
          <p:cNvSpPr txBox="1">
            <a:spLocks/>
          </p:cNvSpPr>
          <p:nvPr/>
        </p:nvSpPr>
        <p:spPr>
          <a:xfrm>
            <a:off x="251520" y="6323602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MPSE 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759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7315200" cy="936103"/>
          </a:xfrm>
        </p:spPr>
        <p:txBody>
          <a:bodyPr/>
          <a:lstStyle/>
          <a:p>
            <a:r>
              <a:rPr lang="en-GB" smtClean="0"/>
              <a:t>Preliminary analysis: NWA8114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 L. MacArthur and J. C. Bridges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74E1-4534-4CB3-A5E6-88476E832E00}" type="slidenum">
              <a:rPr lang="en-GB" smtClean="0"/>
              <a:t>7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19" y="1124745"/>
            <a:ext cx="7954963" cy="5031028"/>
          </a:xfrm>
          <a:prstGeom prst="rect">
            <a:avLst/>
          </a:prstGeom>
        </p:spPr>
      </p:pic>
      <p:sp>
        <p:nvSpPr>
          <p:cNvPr id="8" name="Date Placeholder 3"/>
          <p:cNvSpPr txBox="1">
            <a:spLocks/>
          </p:cNvSpPr>
          <p:nvPr/>
        </p:nvSpPr>
        <p:spPr>
          <a:xfrm>
            <a:off x="251520" y="6323602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MPSE 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040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5277"/>
            <a:ext cx="4552574" cy="412555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057" y="1825278"/>
            <a:ext cx="4809263" cy="41255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Feldspar ternary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 L. MacArthur and J. C. Bridges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74E1-4534-4CB3-A5E6-88476E832E00}" type="slidenum">
              <a:rPr lang="en-GB" smtClean="0"/>
              <a:t>8</a:t>
            </a:fld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1331640" y="5950833"/>
            <a:ext cx="2304256" cy="496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Agee et al. (2013)</a:t>
            </a:r>
            <a:endParaRPr lang="en-GB" dirty="0"/>
          </a:p>
        </p:txBody>
      </p:sp>
      <p:sp>
        <p:nvSpPr>
          <p:cNvPr id="17" name="Freeform 16"/>
          <p:cNvSpPr/>
          <p:nvPr/>
        </p:nvSpPr>
        <p:spPr>
          <a:xfrm>
            <a:off x="6516216" y="2533650"/>
            <a:ext cx="1837209" cy="2430756"/>
          </a:xfrm>
          <a:custGeom>
            <a:avLst/>
            <a:gdLst>
              <a:gd name="connsiteX0" fmla="*/ 355315 w 1803115"/>
              <a:gd name="connsiteY0" fmla="*/ 0 h 2430756"/>
              <a:gd name="connsiteX1" fmla="*/ 98140 w 1803115"/>
              <a:gd name="connsiteY1" fmla="*/ 2038350 h 2430756"/>
              <a:gd name="connsiteX2" fmla="*/ 1803115 w 1803115"/>
              <a:gd name="connsiteY2" fmla="*/ 2428875 h 2430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3115" h="2430756">
                <a:moveTo>
                  <a:pt x="355315" y="0"/>
                </a:moveTo>
                <a:cubicBezTo>
                  <a:pt x="106077" y="816769"/>
                  <a:pt x="-143160" y="1633538"/>
                  <a:pt x="98140" y="2038350"/>
                </a:cubicBezTo>
                <a:cubicBezTo>
                  <a:pt x="339440" y="2443162"/>
                  <a:pt x="1071277" y="2436018"/>
                  <a:pt x="1803115" y="242887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Freeform 27"/>
          <p:cNvSpPr/>
          <p:nvPr/>
        </p:nvSpPr>
        <p:spPr>
          <a:xfrm>
            <a:off x="6176957" y="2438400"/>
            <a:ext cx="2233618" cy="2718792"/>
          </a:xfrm>
          <a:custGeom>
            <a:avLst/>
            <a:gdLst>
              <a:gd name="connsiteX0" fmla="*/ 661993 w 2233618"/>
              <a:gd name="connsiteY0" fmla="*/ 0 h 2686050"/>
              <a:gd name="connsiteX1" fmla="*/ 80968 w 2233618"/>
              <a:gd name="connsiteY1" fmla="*/ 2171700 h 2686050"/>
              <a:gd name="connsiteX2" fmla="*/ 2233618 w 2233618"/>
              <a:gd name="connsiteY2" fmla="*/ 268605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3618" h="2686050">
                <a:moveTo>
                  <a:pt x="661993" y="0"/>
                </a:moveTo>
                <a:cubicBezTo>
                  <a:pt x="240512" y="862012"/>
                  <a:pt x="-180969" y="1724025"/>
                  <a:pt x="80968" y="2171700"/>
                </a:cubicBezTo>
                <a:cubicBezTo>
                  <a:pt x="342905" y="2619375"/>
                  <a:pt x="1288261" y="2652712"/>
                  <a:pt x="2233618" y="268605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Freeform 34"/>
          <p:cNvSpPr/>
          <p:nvPr/>
        </p:nvSpPr>
        <p:spPr>
          <a:xfrm>
            <a:off x="5912409" y="2324100"/>
            <a:ext cx="2593416" cy="2917291"/>
          </a:xfrm>
          <a:custGeom>
            <a:avLst/>
            <a:gdLst>
              <a:gd name="connsiteX0" fmla="*/ 878916 w 2593416"/>
              <a:gd name="connsiteY0" fmla="*/ 0 h 2917291"/>
              <a:gd name="connsiteX1" fmla="*/ 78816 w 2593416"/>
              <a:gd name="connsiteY1" fmla="*/ 2447925 h 2917291"/>
              <a:gd name="connsiteX2" fmla="*/ 2593416 w 2593416"/>
              <a:gd name="connsiteY2" fmla="*/ 2914650 h 2917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93416" h="2917291">
                <a:moveTo>
                  <a:pt x="878916" y="0"/>
                </a:moveTo>
                <a:cubicBezTo>
                  <a:pt x="335991" y="981075"/>
                  <a:pt x="-206934" y="1962150"/>
                  <a:pt x="78816" y="2447925"/>
                </a:cubicBezTo>
                <a:cubicBezTo>
                  <a:pt x="364566" y="2933700"/>
                  <a:pt x="1478991" y="2924175"/>
                  <a:pt x="2593416" y="291465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Freeform 36"/>
          <p:cNvSpPr/>
          <p:nvPr/>
        </p:nvSpPr>
        <p:spPr>
          <a:xfrm>
            <a:off x="5688124" y="2257425"/>
            <a:ext cx="2817701" cy="3043783"/>
          </a:xfrm>
          <a:custGeom>
            <a:avLst/>
            <a:gdLst>
              <a:gd name="connsiteX0" fmla="*/ 1102229 w 2892929"/>
              <a:gd name="connsiteY0" fmla="*/ 0 h 3087421"/>
              <a:gd name="connsiteX1" fmla="*/ 73529 w 2892929"/>
              <a:gd name="connsiteY1" fmla="*/ 2647950 h 3087421"/>
              <a:gd name="connsiteX2" fmla="*/ 2892929 w 2892929"/>
              <a:gd name="connsiteY2" fmla="*/ 3057525 h 3087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92929" h="3087421">
                <a:moveTo>
                  <a:pt x="1102229" y="0"/>
                </a:moveTo>
                <a:cubicBezTo>
                  <a:pt x="438654" y="1069181"/>
                  <a:pt x="-224921" y="2138363"/>
                  <a:pt x="73529" y="2647950"/>
                </a:cubicBezTo>
                <a:cubicBezTo>
                  <a:pt x="371979" y="3157537"/>
                  <a:pt x="1632454" y="3107531"/>
                  <a:pt x="2892929" y="305752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Freeform 39"/>
          <p:cNvSpPr/>
          <p:nvPr/>
        </p:nvSpPr>
        <p:spPr>
          <a:xfrm>
            <a:off x="5223228" y="4629150"/>
            <a:ext cx="577497" cy="704850"/>
          </a:xfrm>
          <a:custGeom>
            <a:avLst/>
            <a:gdLst>
              <a:gd name="connsiteX0" fmla="*/ 44097 w 577497"/>
              <a:gd name="connsiteY0" fmla="*/ 0 h 704850"/>
              <a:gd name="connsiteX1" fmla="*/ 53622 w 577497"/>
              <a:gd name="connsiteY1" fmla="*/ 504825 h 704850"/>
              <a:gd name="connsiteX2" fmla="*/ 577497 w 577497"/>
              <a:gd name="connsiteY2" fmla="*/ 70485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7497" h="704850">
                <a:moveTo>
                  <a:pt x="44097" y="0"/>
                </a:moveTo>
                <a:cubicBezTo>
                  <a:pt x="4409" y="193675"/>
                  <a:pt x="-35278" y="387350"/>
                  <a:pt x="53622" y="504825"/>
                </a:cubicBezTo>
                <a:cubicBezTo>
                  <a:pt x="142522" y="622300"/>
                  <a:pt x="360009" y="663575"/>
                  <a:pt x="577497" y="70485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Freeform 40"/>
          <p:cNvSpPr/>
          <p:nvPr/>
        </p:nvSpPr>
        <p:spPr>
          <a:xfrm>
            <a:off x="5017907" y="5038725"/>
            <a:ext cx="782818" cy="381000"/>
          </a:xfrm>
          <a:custGeom>
            <a:avLst/>
            <a:gdLst>
              <a:gd name="connsiteX0" fmla="*/ 11293 w 782818"/>
              <a:gd name="connsiteY0" fmla="*/ 0 h 381000"/>
              <a:gd name="connsiteX1" fmla="*/ 106543 w 782818"/>
              <a:gd name="connsiteY1" fmla="*/ 209550 h 381000"/>
              <a:gd name="connsiteX2" fmla="*/ 782818 w 782818"/>
              <a:gd name="connsiteY2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2818" h="381000">
                <a:moveTo>
                  <a:pt x="11293" y="0"/>
                </a:moveTo>
                <a:cubicBezTo>
                  <a:pt x="-5376" y="73025"/>
                  <a:pt x="-22045" y="146050"/>
                  <a:pt x="106543" y="209550"/>
                </a:cubicBezTo>
                <a:cubicBezTo>
                  <a:pt x="235131" y="273050"/>
                  <a:pt x="782818" y="381000"/>
                  <a:pt x="782818" y="3810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Freeform 41"/>
          <p:cNvSpPr/>
          <p:nvPr/>
        </p:nvSpPr>
        <p:spPr>
          <a:xfrm>
            <a:off x="4905375" y="5286375"/>
            <a:ext cx="1029937" cy="187390"/>
          </a:xfrm>
          <a:custGeom>
            <a:avLst/>
            <a:gdLst>
              <a:gd name="connsiteX0" fmla="*/ 0 w 1029937"/>
              <a:gd name="connsiteY0" fmla="*/ 0 h 187390"/>
              <a:gd name="connsiteX1" fmla="*/ 180975 w 1029937"/>
              <a:gd name="connsiteY1" fmla="*/ 114300 h 187390"/>
              <a:gd name="connsiteX2" fmla="*/ 942975 w 1029937"/>
              <a:gd name="connsiteY2" fmla="*/ 180975 h 187390"/>
              <a:gd name="connsiteX3" fmla="*/ 981075 w 1029937"/>
              <a:gd name="connsiteY3" fmla="*/ 180975 h 187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9937" h="187390">
                <a:moveTo>
                  <a:pt x="0" y="0"/>
                </a:moveTo>
                <a:cubicBezTo>
                  <a:pt x="11906" y="42069"/>
                  <a:pt x="23813" y="84138"/>
                  <a:pt x="180975" y="114300"/>
                </a:cubicBezTo>
                <a:cubicBezTo>
                  <a:pt x="338138" y="144463"/>
                  <a:pt x="809625" y="169863"/>
                  <a:pt x="942975" y="180975"/>
                </a:cubicBezTo>
                <a:cubicBezTo>
                  <a:pt x="1076325" y="192088"/>
                  <a:pt x="1028700" y="186531"/>
                  <a:pt x="981075" y="18097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Freeform 47"/>
          <p:cNvSpPr/>
          <p:nvPr/>
        </p:nvSpPr>
        <p:spPr>
          <a:xfrm>
            <a:off x="5800725" y="5334000"/>
            <a:ext cx="2752725" cy="115231"/>
          </a:xfrm>
          <a:custGeom>
            <a:avLst/>
            <a:gdLst>
              <a:gd name="connsiteX0" fmla="*/ 0 w 2752725"/>
              <a:gd name="connsiteY0" fmla="*/ 0 h 115231"/>
              <a:gd name="connsiteX1" fmla="*/ 1247775 w 2752725"/>
              <a:gd name="connsiteY1" fmla="*/ 114300 h 115231"/>
              <a:gd name="connsiteX2" fmla="*/ 2752725 w 2752725"/>
              <a:gd name="connsiteY2" fmla="*/ 57150 h 115231"/>
              <a:gd name="connsiteX3" fmla="*/ 2752725 w 2752725"/>
              <a:gd name="connsiteY3" fmla="*/ 57150 h 115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2725" h="115231">
                <a:moveTo>
                  <a:pt x="0" y="0"/>
                </a:moveTo>
                <a:cubicBezTo>
                  <a:pt x="394494" y="52387"/>
                  <a:pt x="788988" y="104775"/>
                  <a:pt x="1247775" y="114300"/>
                </a:cubicBezTo>
                <a:cubicBezTo>
                  <a:pt x="1706562" y="123825"/>
                  <a:pt x="2752725" y="57150"/>
                  <a:pt x="2752725" y="57150"/>
                </a:cubicBezTo>
                <a:lnTo>
                  <a:pt x="2752725" y="5715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Freeform 48"/>
          <p:cNvSpPr/>
          <p:nvPr/>
        </p:nvSpPr>
        <p:spPr>
          <a:xfrm>
            <a:off x="5810250" y="5419725"/>
            <a:ext cx="2809875" cy="86644"/>
          </a:xfrm>
          <a:custGeom>
            <a:avLst/>
            <a:gdLst>
              <a:gd name="connsiteX0" fmla="*/ 0 w 2809875"/>
              <a:gd name="connsiteY0" fmla="*/ 0 h 86644"/>
              <a:gd name="connsiteX1" fmla="*/ 1533525 w 2809875"/>
              <a:gd name="connsiteY1" fmla="*/ 85725 h 86644"/>
              <a:gd name="connsiteX2" fmla="*/ 2809875 w 2809875"/>
              <a:gd name="connsiteY2" fmla="*/ 47625 h 86644"/>
              <a:gd name="connsiteX3" fmla="*/ 2809875 w 2809875"/>
              <a:gd name="connsiteY3" fmla="*/ 47625 h 8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9875" h="86644">
                <a:moveTo>
                  <a:pt x="0" y="0"/>
                </a:moveTo>
                <a:cubicBezTo>
                  <a:pt x="532606" y="38894"/>
                  <a:pt x="1065213" y="77788"/>
                  <a:pt x="1533525" y="85725"/>
                </a:cubicBezTo>
                <a:cubicBezTo>
                  <a:pt x="2001837" y="93662"/>
                  <a:pt x="2809875" y="47625"/>
                  <a:pt x="2809875" y="47625"/>
                </a:cubicBezTo>
                <a:lnTo>
                  <a:pt x="2809875" y="47625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Freeform 49"/>
          <p:cNvSpPr/>
          <p:nvPr/>
        </p:nvSpPr>
        <p:spPr>
          <a:xfrm>
            <a:off x="5934075" y="5476875"/>
            <a:ext cx="2705100" cy="66675"/>
          </a:xfrm>
          <a:custGeom>
            <a:avLst/>
            <a:gdLst>
              <a:gd name="connsiteX0" fmla="*/ 0 w 2705100"/>
              <a:gd name="connsiteY0" fmla="*/ 0 h 66675"/>
              <a:gd name="connsiteX1" fmla="*/ 1257300 w 2705100"/>
              <a:gd name="connsiteY1" fmla="*/ 66675 h 66675"/>
              <a:gd name="connsiteX2" fmla="*/ 2705100 w 2705100"/>
              <a:gd name="connsiteY2" fmla="*/ 47625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05100" h="66675">
                <a:moveTo>
                  <a:pt x="0" y="0"/>
                </a:moveTo>
                <a:cubicBezTo>
                  <a:pt x="403225" y="29369"/>
                  <a:pt x="1257300" y="66675"/>
                  <a:pt x="1257300" y="66675"/>
                </a:cubicBezTo>
                <a:lnTo>
                  <a:pt x="2705100" y="47625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Freeform 51"/>
          <p:cNvSpPr/>
          <p:nvPr/>
        </p:nvSpPr>
        <p:spPr>
          <a:xfrm>
            <a:off x="5452259" y="2190750"/>
            <a:ext cx="3101191" cy="3202492"/>
          </a:xfrm>
          <a:custGeom>
            <a:avLst/>
            <a:gdLst>
              <a:gd name="connsiteX0" fmla="*/ 1243816 w 3101191"/>
              <a:gd name="connsiteY0" fmla="*/ 0 h 3202492"/>
              <a:gd name="connsiteX1" fmla="*/ 72241 w 3101191"/>
              <a:gd name="connsiteY1" fmla="*/ 2781300 h 3202492"/>
              <a:gd name="connsiteX2" fmla="*/ 3101191 w 3101191"/>
              <a:gd name="connsiteY2" fmla="*/ 3143250 h 3202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1191" h="3202492">
                <a:moveTo>
                  <a:pt x="1243816" y="0"/>
                </a:moveTo>
                <a:cubicBezTo>
                  <a:pt x="503247" y="1128712"/>
                  <a:pt x="-237321" y="2257425"/>
                  <a:pt x="72241" y="2781300"/>
                </a:cubicBezTo>
                <a:cubicBezTo>
                  <a:pt x="381803" y="3305175"/>
                  <a:pt x="1741497" y="3224212"/>
                  <a:pt x="3101191" y="314325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 55"/>
          <p:cNvSpPr/>
          <p:nvPr/>
        </p:nvSpPr>
        <p:spPr>
          <a:xfrm>
            <a:off x="6864290" y="4293096"/>
            <a:ext cx="844670" cy="24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bg1"/>
                </a:solidFill>
              </a:rPr>
              <a:t>1200</a:t>
            </a:r>
            <a:r>
              <a:rPr lang="en-GB" sz="1200" dirty="0">
                <a:solidFill>
                  <a:schemeClr val="bg1"/>
                </a:solidFill>
              </a:rPr>
              <a:t>°</a:t>
            </a:r>
            <a:r>
              <a:rPr lang="en-GB" sz="1200" dirty="0" smtClean="0">
                <a:solidFill>
                  <a:schemeClr val="bg1"/>
                </a:solidFill>
              </a:rPr>
              <a:t>C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6458596" y="4964406"/>
            <a:ext cx="844670" cy="24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smtClean="0">
                <a:solidFill>
                  <a:schemeClr val="bg1"/>
                </a:solidFill>
              </a:rPr>
              <a:t>1000°C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378390" y="4899299"/>
            <a:ext cx="844670" cy="24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8</a:t>
            </a:r>
            <a:r>
              <a:rPr lang="en-GB" sz="1200" dirty="0" smtClean="0">
                <a:solidFill>
                  <a:schemeClr val="bg1"/>
                </a:solidFill>
              </a:rPr>
              <a:t>00°C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4686120" y="5386156"/>
            <a:ext cx="844670" cy="24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4</a:t>
            </a:r>
            <a:r>
              <a:rPr lang="en-GB" sz="1200" dirty="0" smtClean="0">
                <a:solidFill>
                  <a:schemeClr val="bg1"/>
                </a:solidFill>
              </a:rPr>
              <a:t>00°C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24" name="Date Placeholder 3"/>
          <p:cNvSpPr txBox="1">
            <a:spLocks/>
          </p:cNvSpPr>
          <p:nvPr/>
        </p:nvSpPr>
        <p:spPr>
          <a:xfrm>
            <a:off x="251520" y="6323602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MPSE 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085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Pyroxene quadrilateral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J. L. MacArthur and J. C. Bridges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074E1-4534-4CB3-A5E6-88476E832E00}" type="slidenum">
              <a:rPr lang="en-GB" smtClean="0"/>
              <a:t>9</a:t>
            </a:fld>
            <a:endParaRPr lang="en-GB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83118"/>
            <a:ext cx="4176464" cy="2370426"/>
          </a:xfrm>
        </p:spPr>
      </p:pic>
      <p:sp>
        <p:nvSpPr>
          <p:cNvPr id="12" name="Rectangle 11"/>
          <p:cNvSpPr/>
          <p:nvPr/>
        </p:nvSpPr>
        <p:spPr>
          <a:xfrm>
            <a:off x="352120" y="1628800"/>
            <a:ext cx="3962415" cy="18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/>
              <a:t>Agee et al. (2013) noted the two main clusters: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High-Ca </a:t>
            </a:r>
            <a:r>
              <a:rPr lang="en-GB" dirty="0" err="1" smtClean="0"/>
              <a:t>augitic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Low-Ca </a:t>
            </a:r>
            <a:r>
              <a:rPr lang="en-GB" dirty="0" err="1" smtClean="0"/>
              <a:t>orthopyroxene</a:t>
            </a:r>
            <a:r>
              <a:rPr lang="en-GB" dirty="0" smtClean="0"/>
              <a:t>, becoming </a:t>
            </a:r>
            <a:r>
              <a:rPr lang="en-GB" dirty="0" err="1" smtClean="0"/>
              <a:t>pigeonite</a:t>
            </a:r>
            <a:r>
              <a:rPr lang="en-GB" dirty="0" smtClean="0"/>
              <a:t> with more </a:t>
            </a:r>
            <a:r>
              <a:rPr lang="en-GB" dirty="0" err="1" smtClean="0"/>
              <a:t>ferrosilite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181199" y="5949280"/>
            <a:ext cx="2304256" cy="496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Agee et al. (2013)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535" y="2046967"/>
            <a:ext cx="4744250" cy="4006577"/>
          </a:xfrm>
          <a:prstGeom prst="rect">
            <a:avLst/>
          </a:prstGeom>
        </p:spPr>
      </p:pic>
      <p:sp>
        <p:nvSpPr>
          <p:cNvPr id="10" name="Date Placeholder 3"/>
          <p:cNvSpPr txBox="1">
            <a:spLocks/>
          </p:cNvSpPr>
          <p:nvPr/>
        </p:nvSpPr>
        <p:spPr>
          <a:xfrm>
            <a:off x="251520" y="6323602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MPSE </a:t>
            </a:r>
          </a:p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June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628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2803</TotalTime>
  <Words>1678</Words>
  <Application>Microsoft Office PowerPoint</Application>
  <PresentationFormat>On-screen Show (4:3)</PresentationFormat>
  <Paragraphs>310</Paragraphs>
  <Slides>27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Perspective</vt:lpstr>
      <vt:lpstr>Clast classification in Martian meteorite NWA7034 / NWA8114</vt:lpstr>
      <vt:lpstr>NWA7034 / NWA8114</vt:lpstr>
      <vt:lpstr>The story so far</vt:lpstr>
      <vt:lpstr>Characterising NWA8114</vt:lpstr>
      <vt:lpstr>Preliminary analysis: NWA8114</vt:lpstr>
      <vt:lpstr>Preliminary analysis: NWA8114</vt:lpstr>
      <vt:lpstr>Preliminary analysis: NWA8114</vt:lpstr>
      <vt:lpstr>Feldspar ternary</vt:lpstr>
      <vt:lpstr>Pyroxene quadrilateral</vt:lpstr>
      <vt:lpstr>Clasts identified</vt:lpstr>
      <vt:lpstr>Feldspar Clasts</vt:lpstr>
      <vt:lpstr>Feldspar Clast</vt:lpstr>
      <vt:lpstr>Feldspar Clast</vt:lpstr>
      <vt:lpstr>Pyroxene clast</vt:lpstr>
      <vt:lpstr>Pyroxene clasts</vt:lpstr>
      <vt:lpstr>Pyroxene clasts</vt:lpstr>
      <vt:lpstr>Pyroxene clasts</vt:lpstr>
      <vt:lpstr>Exsolution composition</vt:lpstr>
      <vt:lpstr>Iron oxide clast</vt:lpstr>
      <vt:lpstr>“Gabbroic” Clast</vt:lpstr>
      <vt:lpstr>“Gabbroic” Clast</vt:lpstr>
      <vt:lpstr>Zoned Clast (1)</vt:lpstr>
      <vt:lpstr>Zoned Clast (2)</vt:lpstr>
      <vt:lpstr>Summary</vt:lpstr>
      <vt:lpstr>Further work</vt:lpstr>
      <vt:lpstr>Thank you!</vt:lpstr>
      <vt:lpstr>References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Clast classification in Martian meteorite NWA7034 / NWA8114</dc:title>
  <dc:creator>Jane</dc:creator>
  <cp:lastModifiedBy>Jane</cp:lastModifiedBy>
  <cp:revision>105</cp:revision>
  <cp:lastPrinted>2014-01-16T01:00:41Z</cp:lastPrinted>
  <dcterms:created xsi:type="dcterms:W3CDTF">2014-01-12T15:07:41Z</dcterms:created>
  <dcterms:modified xsi:type="dcterms:W3CDTF">2014-06-03T21:11:54Z</dcterms:modified>
</cp:coreProperties>
</file>