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8" r:id="rId3"/>
    <p:sldId id="257" r:id="rId4"/>
    <p:sldId id="259" r:id="rId5"/>
    <p:sldId id="260" r:id="rId6"/>
    <p:sldId id="264" r:id="rId7"/>
    <p:sldId id="268" r:id="rId8"/>
    <p:sldId id="262" r:id="rId9"/>
    <p:sldId id="266" r:id="rId10"/>
    <p:sldId id="265" r:id="rId11"/>
    <p:sldId id="267" r:id="rId12"/>
    <p:sldId id="290" r:id="rId13"/>
    <p:sldId id="278" r:id="rId14"/>
    <p:sldId id="292" r:id="rId15"/>
    <p:sldId id="293" r:id="rId16"/>
    <p:sldId id="294" r:id="rId17"/>
    <p:sldId id="302" r:id="rId18"/>
    <p:sldId id="321" r:id="rId19"/>
    <p:sldId id="296" r:id="rId20"/>
    <p:sldId id="301" r:id="rId21"/>
    <p:sldId id="303" r:id="rId22"/>
    <p:sldId id="304" r:id="rId23"/>
    <p:sldId id="305" r:id="rId24"/>
    <p:sldId id="306" r:id="rId25"/>
    <p:sldId id="319" r:id="rId26"/>
    <p:sldId id="307" r:id="rId27"/>
    <p:sldId id="312" r:id="rId28"/>
    <p:sldId id="314" r:id="rId29"/>
    <p:sldId id="297" r:id="rId30"/>
    <p:sldId id="295" r:id="rId31"/>
    <p:sldId id="316" r:id="rId32"/>
    <p:sldId id="322" r:id="rId33"/>
    <p:sldId id="323" r:id="rId34"/>
    <p:sldId id="326" r:id="rId35"/>
    <p:sldId id="317" r:id="rId36"/>
    <p:sldId id="328" r:id="rId37"/>
    <p:sldId id="286" r:id="rId38"/>
    <p:sldId id="284" r:id="rId39"/>
    <p:sldId id="285" r:id="rId40"/>
    <p:sldId id="274" r:id="rId41"/>
    <p:sldId id="270" r:id="rId42"/>
    <p:sldId id="325" r:id="rId43"/>
    <p:sldId id="324" r:id="rId44"/>
    <p:sldId id="32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5" d="100"/>
          <a:sy n="95" d="100"/>
        </p:scale>
        <p:origin x="-2082" y="-438"/>
      </p:cViewPr>
      <p:guideLst>
        <p:guide orient="horz" pos="2160"/>
        <p:guide pos="2880"/>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3055CA-5EC7-4A14-A477-37E4514E4621}" type="datetimeFigureOut">
              <a:rPr lang="en-GB" smtClean="0"/>
              <a:t>04/06/2014</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24DD4-5ECD-4965-9251-3F63721C926F}" type="slidenum">
              <a:rPr lang="en-GB" smtClean="0"/>
              <a:t>‹N°›</a:t>
            </a:fld>
            <a:endParaRPr lang="en-GB"/>
          </a:p>
        </p:txBody>
      </p:sp>
    </p:spTree>
    <p:extLst>
      <p:ext uri="{BB962C8B-B14F-4D97-AF65-F5344CB8AC3E}">
        <p14:creationId xmlns:p14="http://schemas.microsoft.com/office/powerpoint/2010/main" val="3381527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2D624DD4-5ECD-4965-9251-3F63721C926F}" type="slidenum">
              <a:rPr lang="en-GB" smtClean="0"/>
              <a:t>34</a:t>
            </a:fld>
            <a:endParaRPr lang="en-GB"/>
          </a:p>
        </p:txBody>
      </p:sp>
    </p:spTree>
    <p:extLst>
      <p:ext uri="{BB962C8B-B14F-4D97-AF65-F5344CB8AC3E}">
        <p14:creationId xmlns:p14="http://schemas.microsoft.com/office/powerpoint/2010/main" val="3864424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A9A08AF5-69D9-4097-AB73-D8C01BC68E1F}" type="slidenum">
              <a:rPr lang="fr-FR" altLang="en-US" sz="1200" smtClean="0"/>
              <a:pPr eaLnBrk="1" hangingPunct="1"/>
              <a:t>37</a:t>
            </a:fld>
            <a:endParaRPr lang="fr-FR" altLang="en-US" sz="1200"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fr-FR" altLang="en-US" smtClean="0"/>
              <a:t>Finally, the minerals identified at the bottom of the spreading ridges are consistent with the minerals that would be expected in a glacial setting. In Ius Chasma, the ridge spreading slopes are associated with hydrated silicates and phyllosilicates. Phyllosilicates may result from ridge alteration by groundwater flow along the sackung normal faults, and transportation of the eroded materials downslope, this has been first noticed at sackung ridges in the Japanese Alps by Kobayashi in 1956. The presence of sulfates is also consistent with the alteration of volcanic rock particles in ice, as shown by Niles and Michalski in 2009.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2FFE1ED4-3A4B-4FF5-BC76-C799A9D184C9}" type="slidenum">
              <a:rPr lang="fr-FR" altLang="en-US" sz="1200" smtClean="0"/>
              <a:pPr eaLnBrk="1" hangingPunct="1"/>
              <a:t>40</a:t>
            </a:fld>
            <a:endParaRPr lang="fr-FR" altLang="en-US" sz="1200"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fr-FR" altLang="en-US" smtClean="0"/>
              <a:t>This is an astonishing comparison between a glacier snout in Svalbard and Candor Chasma. Note first the morphology of the valley walls, which in the Candor case is ILDs. In Svalbard we can see two things: first glacial retreat since the Little Ice Age, which leaves a frontal moraine and hummocky material, and an exposed trimline. In Candor Chasma the same morphologic features are observed, and in addition we see the trimline very well exposed on the West, whereas it becomes buried by chasma floor material on the East, as if this material were still masking an underlying glacier.</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63518"/>
            <a:ext cx="9144000" cy="994482"/>
          </a:xfrm>
          <a:prstGeom prst="rect">
            <a:avLst/>
          </a:prstGeom>
        </p:spPr>
      </p:pic>
    </p:spTree>
    <p:extLst>
      <p:ext uri="{BB962C8B-B14F-4D97-AF65-F5344CB8AC3E}">
        <p14:creationId xmlns:p14="http://schemas.microsoft.com/office/powerpoint/2010/main" val="3277699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B00BF75A-F7E5-4AAB-9CA2-DA42C5DE6F50}" type="datetimeFigureOut">
              <a:rPr lang="en-GB" smtClean="0"/>
              <a:t>04/06/2014</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371233BD-291F-4FB1-81A4-85190166E31E}" type="slidenum">
              <a:rPr lang="en-GB" smtClean="0"/>
              <a:t>‹N°›</a:t>
            </a:fld>
            <a:endParaRPr lang="en-GB"/>
          </a:p>
        </p:txBody>
      </p:sp>
    </p:spTree>
    <p:extLst>
      <p:ext uri="{BB962C8B-B14F-4D97-AF65-F5344CB8AC3E}">
        <p14:creationId xmlns:p14="http://schemas.microsoft.com/office/powerpoint/2010/main" val="517788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GB"/>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B00BF75A-F7E5-4AAB-9CA2-DA42C5DE6F50}" type="datetimeFigureOut">
              <a:rPr lang="en-GB" smtClean="0"/>
              <a:t>04/06/2014</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371233BD-291F-4FB1-81A4-85190166E31E}" type="slidenum">
              <a:rPr lang="en-GB" smtClean="0"/>
              <a:t>‹N°›</a:t>
            </a:fld>
            <a:endParaRPr lang="en-GB"/>
          </a:p>
        </p:txBody>
      </p:sp>
    </p:spTree>
    <p:extLst>
      <p:ext uri="{BB962C8B-B14F-4D97-AF65-F5344CB8AC3E}">
        <p14:creationId xmlns:p14="http://schemas.microsoft.com/office/powerpoint/2010/main" val="2908662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38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B00BF75A-F7E5-4AAB-9CA2-DA42C5DE6F50}" type="datetimeFigureOut">
              <a:rPr lang="en-GB" smtClean="0"/>
              <a:t>04/06/2014</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371233BD-291F-4FB1-81A4-85190166E31E}" type="slidenum">
              <a:rPr lang="en-GB" smtClean="0"/>
              <a:t>‹N°›</a:t>
            </a:fld>
            <a:endParaRPr lang="en-GB"/>
          </a:p>
        </p:txBody>
      </p:sp>
    </p:spTree>
    <p:extLst>
      <p:ext uri="{BB962C8B-B14F-4D97-AF65-F5344CB8AC3E}">
        <p14:creationId xmlns:p14="http://schemas.microsoft.com/office/powerpoint/2010/main" val="22798928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GB"/>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00BF75A-F7E5-4AAB-9CA2-DA42C5DE6F50}" type="datetimeFigureOut">
              <a:rPr lang="en-GB" smtClean="0"/>
              <a:t>04/06/2014</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371233BD-291F-4FB1-81A4-85190166E31E}" type="slidenum">
              <a:rPr lang="en-GB" smtClean="0"/>
              <a:t>‹N°›</a:t>
            </a:fld>
            <a:endParaRPr lang="en-GB"/>
          </a:p>
        </p:txBody>
      </p:sp>
    </p:spTree>
    <p:extLst>
      <p:ext uri="{BB962C8B-B14F-4D97-AF65-F5344CB8AC3E}">
        <p14:creationId xmlns:p14="http://schemas.microsoft.com/office/powerpoint/2010/main" val="3292741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e la date 4"/>
          <p:cNvSpPr>
            <a:spLocks noGrp="1"/>
          </p:cNvSpPr>
          <p:nvPr>
            <p:ph type="dt" sz="half" idx="10"/>
          </p:nvPr>
        </p:nvSpPr>
        <p:spPr/>
        <p:txBody>
          <a:bodyPr/>
          <a:lstStyle/>
          <a:p>
            <a:fld id="{B00BF75A-F7E5-4AAB-9CA2-DA42C5DE6F50}" type="datetimeFigureOut">
              <a:rPr lang="en-GB" smtClean="0"/>
              <a:t>04/06/2014</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371233BD-291F-4FB1-81A4-85190166E31E}" type="slidenum">
              <a:rPr lang="en-GB" smtClean="0"/>
              <a:t>‹N°›</a:t>
            </a:fld>
            <a:endParaRPr lang="en-GB"/>
          </a:p>
        </p:txBody>
      </p:sp>
    </p:spTree>
    <p:extLst>
      <p:ext uri="{BB962C8B-B14F-4D97-AF65-F5344CB8AC3E}">
        <p14:creationId xmlns:p14="http://schemas.microsoft.com/office/powerpoint/2010/main" val="2706559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GB"/>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Espace réservé de la date 6"/>
          <p:cNvSpPr>
            <a:spLocks noGrp="1"/>
          </p:cNvSpPr>
          <p:nvPr>
            <p:ph type="dt" sz="half" idx="10"/>
          </p:nvPr>
        </p:nvSpPr>
        <p:spPr/>
        <p:txBody>
          <a:bodyPr/>
          <a:lstStyle/>
          <a:p>
            <a:fld id="{B00BF75A-F7E5-4AAB-9CA2-DA42C5DE6F50}" type="datetimeFigureOut">
              <a:rPr lang="en-GB" smtClean="0"/>
              <a:t>04/06/2014</a:t>
            </a:fld>
            <a:endParaRPr lang="en-GB"/>
          </a:p>
        </p:txBody>
      </p:sp>
      <p:sp>
        <p:nvSpPr>
          <p:cNvPr id="8" name="Espace réservé du pied de page 7"/>
          <p:cNvSpPr>
            <a:spLocks noGrp="1"/>
          </p:cNvSpPr>
          <p:nvPr>
            <p:ph type="ftr" sz="quarter" idx="11"/>
          </p:nvPr>
        </p:nvSpPr>
        <p:spPr/>
        <p:txBody>
          <a:bodyPr/>
          <a:lstStyle/>
          <a:p>
            <a:endParaRPr lang="en-GB"/>
          </a:p>
        </p:txBody>
      </p:sp>
      <p:sp>
        <p:nvSpPr>
          <p:cNvPr id="9" name="Espace réservé du numéro de diapositive 8"/>
          <p:cNvSpPr>
            <a:spLocks noGrp="1"/>
          </p:cNvSpPr>
          <p:nvPr>
            <p:ph type="sldNum" sz="quarter" idx="12"/>
          </p:nvPr>
        </p:nvSpPr>
        <p:spPr/>
        <p:txBody>
          <a:bodyPr/>
          <a:lstStyle/>
          <a:p>
            <a:fld id="{371233BD-291F-4FB1-81A4-85190166E31E}" type="slidenum">
              <a:rPr lang="en-GB" smtClean="0"/>
              <a:t>‹N°›</a:t>
            </a:fld>
            <a:endParaRPr lang="en-GB"/>
          </a:p>
        </p:txBody>
      </p:sp>
    </p:spTree>
    <p:extLst>
      <p:ext uri="{BB962C8B-B14F-4D97-AF65-F5344CB8AC3E}">
        <p14:creationId xmlns:p14="http://schemas.microsoft.com/office/powerpoint/2010/main" val="259344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e la date 2"/>
          <p:cNvSpPr>
            <a:spLocks noGrp="1"/>
          </p:cNvSpPr>
          <p:nvPr>
            <p:ph type="dt" sz="half" idx="10"/>
          </p:nvPr>
        </p:nvSpPr>
        <p:spPr/>
        <p:txBody>
          <a:bodyPr/>
          <a:lstStyle/>
          <a:p>
            <a:fld id="{B00BF75A-F7E5-4AAB-9CA2-DA42C5DE6F50}" type="datetimeFigureOut">
              <a:rPr lang="en-GB" smtClean="0"/>
              <a:t>04/06/2014</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371233BD-291F-4FB1-81A4-85190166E31E}" type="slidenum">
              <a:rPr lang="en-GB" smtClean="0"/>
              <a:t>‹N°›</a:t>
            </a:fld>
            <a:endParaRPr lang="en-GB"/>
          </a:p>
        </p:txBody>
      </p:sp>
    </p:spTree>
    <p:extLst>
      <p:ext uri="{BB962C8B-B14F-4D97-AF65-F5344CB8AC3E}">
        <p14:creationId xmlns:p14="http://schemas.microsoft.com/office/powerpoint/2010/main" val="1336090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00BF75A-F7E5-4AAB-9CA2-DA42C5DE6F50}" type="datetimeFigureOut">
              <a:rPr lang="en-GB" smtClean="0"/>
              <a:t>04/06/2014</a:t>
            </a:fld>
            <a:endParaRPr lang="en-GB"/>
          </a:p>
        </p:txBody>
      </p:sp>
      <p:sp>
        <p:nvSpPr>
          <p:cNvPr id="3" name="Espace réservé du pied de page 2"/>
          <p:cNvSpPr>
            <a:spLocks noGrp="1"/>
          </p:cNvSpPr>
          <p:nvPr>
            <p:ph type="ftr" sz="quarter" idx="1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371233BD-291F-4FB1-81A4-85190166E31E}" type="slidenum">
              <a:rPr lang="en-GB" smtClean="0"/>
              <a:t>‹N°›</a:t>
            </a:fld>
            <a:endParaRPr lang="en-GB"/>
          </a:p>
        </p:txBody>
      </p:sp>
    </p:spTree>
    <p:extLst>
      <p:ext uri="{BB962C8B-B14F-4D97-AF65-F5344CB8AC3E}">
        <p14:creationId xmlns:p14="http://schemas.microsoft.com/office/powerpoint/2010/main" val="1199232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GB"/>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00BF75A-F7E5-4AAB-9CA2-DA42C5DE6F50}" type="datetimeFigureOut">
              <a:rPr lang="en-GB" smtClean="0"/>
              <a:t>04/06/2014</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371233BD-291F-4FB1-81A4-85190166E31E}" type="slidenum">
              <a:rPr lang="en-GB" smtClean="0"/>
              <a:t>‹N°›</a:t>
            </a:fld>
            <a:endParaRPr lang="en-GB"/>
          </a:p>
        </p:txBody>
      </p:sp>
    </p:spTree>
    <p:extLst>
      <p:ext uri="{BB962C8B-B14F-4D97-AF65-F5344CB8AC3E}">
        <p14:creationId xmlns:p14="http://schemas.microsoft.com/office/powerpoint/2010/main" val="414935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GB"/>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00BF75A-F7E5-4AAB-9CA2-DA42C5DE6F50}" type="datetimeFigureOut">
              <a:rPr lang="en-GB" smtClean="0"/>
              <a:t>04/06/2014</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371233BD-291F-4FB1-81A4-85190166E31E}" type="slidenum">
              <a:rPr lang="en-GB" smtClean="0"/>
              <a:t>‹N°›</a:t>
            </a:fld>
            <a:endParaRPr lang="en-GB"/>
          </a:p>
        </p:txBody>
      </p:sp>
    </p:spTree>
    <p:extLst>
      <p:ext uri="{BB962C8B-B14F-4D97-AF65-F5344CB8AC3E}">
        <p14:creationId xmlns:p14="http://schemas.microsoft.com/office/powerpoint/2010/main" val="2737534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en-GB"/>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F75A-F7E5-4AAB-9CA2-DA42C5DE6F50}" type="datetimeFigureOut">
              <a:rPr lang="en-GB" smtClean="0"/>
              <a:t>04/06/2014</a:t>
            </a:fld>
            <a:endParaRPr lang="en-GB"/>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233BD-291F-4FB1-81A4-85190166E31E}" type="slidenum">
              <a:rPr lang="en-GB" smtClean="0"/>
              <a:t>‹N°›</a:t>
            </a:fld>
            <a:endParaRPr lang="en-GB"/>
          </a:p>
        </p:txBody>
      </p:sp>
    </p:spTree>
    <p:extLst>
      <p:ext uri="{BB962C8B-B14F-4D97-AF65-F5344CB8AC3E}">
        <p14:creationId xmlns:p14="http://schemas.microsoft.com/office/powerpoint/2010/main" val="1884126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1.xml"/><Relationship Id="rId5" Type="http://schemas.openxmlformats.org/officeDocument/2006/relationships/image" Target="../media/image39.jp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472"/>
            <a:ext cx="2375956" cy="630283"/>
          </a:xfrm>
          <a:prstGeom prst="rect">
            <a:avLst/>
          </a:prstGeom>
          <a:effectLst/>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820" y="0"/>
            <a:ext cx="2133180" cy="700755"/>
          </a:xfrm>
          <a:prstGeom prst="rect">
            <a:avLst/>
          </a:prstGeom>
          <a:effectLst/>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3779" y="5913690"/>
            <a:ext cx="589660" cy="589660"/>
          </a:xfrm>
          <a:prstGeom prst="rect">
            <a:avLst/>
          </a:prstGeom>
          <a:effectLst>
            <a:outerShdw blurRad="50800" dist="38100" dir="2700000" algn="tl" rotWithShape="0">
              <a:prstClr val="black">
                <a:alpha val="40000"/>
              </a:prstClr>
            </a:outerShdw>
          </a:effectLst>
        </p:spPr>
      </p:pic>
      <p:sp>
        <p:nvSpPr>
          <p:cNvPr id="10" name="Rectangle 9"/>
          <p:cNvSpPr/>
          <p:nvPr/>
        </p:nvSpPr>
        <p:spPr>
          <a:xfrm>
            <a:off x="649481" y="1444418"/>
            <a:ext cx="7849312" cy="830997"/>
          </a:xfrm>
          <a:prstGeom prst="rect">
            <a:avLst/>
          </a:prstGeom>
          <a:effectLst>
            <a:outerShdw blurRad="50800" dist="38100" dir="2700000" algn="tl" rotWithShape="0">
              <a:prstClr val="black">
                <a:alpha val="40000"/>
              </a:prstClr>
            </a:outerShdw>
          </a:effectLst>
        </p:spPr>
        <p:txBody>
          <a:bodyPr wrap="square">
            <a:spAutoFit/>
          </a:bodyPr>
          <a:lstStyle/>
          <a:p>
            <a:pPr algn="ctr"/>
            <a:r>
              <a:rPr lang="en-GB" sz="2400" dirty="0" smtClean="0">
                <a:latin typeface="+mj-lt"/>
              </a:rPr>
              <a:t>Origin of the observed deformation in Valles Marineris: an equatorial fossilised glacier system and no regional tectonics</a:t>
            </a:r>
            <a:endParaRPr lang="en-GB" sz="2400" dirty="0">
              <a:latin typeface="+mj-lt"/>
            </a:endParaRPr>
          </a:p>
        </p:txBody>
      </p:sp>
      <p:sp>
        <p:nvSpPr>
          <p:cNvPr id="11" name="Rectangle 10"/>
          <p:cNvSpPr/>
          <p:nvPr/>
        </p:nvSpPr>
        <p:spPr>
          <a:xfrm>
            <a:off x="536249" y="2792886"/>
            <a:ext cx="8075776" cy="923330"/>
          </a:xfrm>
          <a:prstGeom prst="rect">
            <a:avLst/>
          </a:prstGeom>
          <a:effectLst>
            <a:outerShdw blurRad="50800" dist="38100" dir="2700000" algn="tl" rotWithShape="0">
              <a:prstClr val="black">
                <a:alpha val="40000"/>
              </a:prstClr>
            </a:outerShdw>
          </a:effectLst>
        </p:spPr>
        <p:txBody>
          <a:bodyPr wrap="square">
            <a:spAutoFit/>
          </a:bodyPr>
          <a:lstStyle/>
          <a:p>
            <a:pPr algn="ctr"/>
            <a:r>
              <a:rPr lang="en-US" dirty="0"/>
              <a:t>Daniel </a:t>
            </a:r>
            <a:r>
              <a:rPr lang="en-US" dirty="0" smtClean="0"/>
              <a:t>Mège, </a:t>
            </a:r>
            <a:r>
              <a:rPr lang="en-US" dirty="0"/>
              <a:t>Olivier </a:t>
            </a:r>
            <a:r>
              <a:rPr lang="en-US" dirty="0" smtClean="0"/>
              <a:t>Bourgeois, </a:t>
            </a:r>
            <a:r>
              <a:rPr lang="en-US" dirty="0"/>
              <a:t>Marine </a:t>
            </a:r>
            <a:r>
              <a:rPr lang="en-US" dirty="0" smtClean="0"/>
              <a:t>Gourronc</a:t>
            </a:r>
          </a:p>
          <a:p>
            <a:pPr algn="ctr"/>
            <a:r>
              <a:rPr lang="en-US" dirty="0" smtClean="0"/>
              <a:t>Frédéric Gueydan, Olga Kromuszczyńska, </a:t>
            </a:r>
            <a:r>
              <a:rPr lang="en-US" dirty="0"/>
              <a:t>Magdalena </a:t>
            </a:r>
            <a:r>
              <a:rPr lang="en-US" dirty="0" smtClean="0"/>
              <a:t>Makowska, Stéphane Pochat </a:t>
            </a:r>
            <a:r>
              <a:rPr lang="en-US" dirty="0"/>
              <a:t>Krzysztof </a:t>
            </a:r>
            <a:r>
              <a:rPr lang="en-US" dirty="0" smtClean="0"/>
              <a:t>Dębniak, </a:t>
            </a:r>
            <a:r>
              <a:rPr lang="en-US" dirty="0"/>
              <a:t>Joanna </a:t>
            </a:r>
            <a:r>
              <a:rPr lang="en-US" dirty="0" smtClean="0"/>
              <a:t>Gurgurewicz </a:t>
            </a:r>
            <a:endParaRPr lang="en-GB" dirty="0"/>
          </a:p>
        </p:txBody>
      </p:sp>
      <p:sp>
        <p:nvSpPr>
          <p:cNvPr id="14" name="ZoneTexte 13"/>
          <p:cNvSpPr txBox="1"/>
          <p:nvPr/>
        </p:nvSpPr>
        <p:spPr>
          <a:xfrm>
            <a:off x="1881894" y="4236851"/>
            <a:ext cx="5384487" cy="95410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1400" dirty="0" smtClean="0"/>
              <a:t>WROONA Group, Institute of Geologica</a:t>
            </a:r>
            <a:r>
              <a:rPr lang="fr-FR" sz="1400" dirty="0"/>
              <a:t>l</a:t>
            </a:r>
            <a:r>
              <a:rPr lang="fr-FR" sz="1400" dirty="0" smtClean="0"/>
              <a:t> Sciences PAS, Wrocław, Poland</a:t>
            </a:r>
          </a:p>
          <a:p>
            <a:pPr algn="ctr"/>
            <a:r>
              <a:rPr lang="fr-FR" sz="1400" dirty="0" err="1" smtClean="0"/>
              <a:t>Planetology</a:t>
            </a:r>
            <a:r>
              <a:rPr lang="fr-FR" sz="1400" dirty="0" smtClean="0"/>
              <a:t> and </a:t>
            </a:r>
            <a:r>
              <a:rPr lang="fr-FR" sz="1400" dirty="0" err="1" smtClean="0"/>
              <a:t>Geodynamics</a:t>
            </a:r>
            <a:r>
              <a:rPr lang="fr-FR" sz="1400" dirty="0" smtClean="0"/>
              <a:t> Laboratory, Nantes, France</a:t>
            </a:r>
          </a:p>
          <a:p>
            <a:pPr algn="ctr"/>
            <a:r>
              <a:rPr lang="fr-FR" sz="1400" dirty="0" smtClean="0"/>
              <a:t>Montpellier </a:t>
            </a:r>
            <a:r>
              <a:rPr lang="fr-FR" sz="1400" dirty="0" err="1" smtClean="0"/>
              <a:t>Geosciences</a:t>
            </a:r>
            <a:r>
              <a:rPr lang="fr-FR" sz="1400" dirty="0" smtClean="0"/>
              <a:t>, France</a:t>
            </a:r>
          </a:p>
          <a:p>
            <a:pPr algn="ctr"/>
            <a:r>
              <a:rPr lang="fr-FR" sz="1400" dirty="0" smtClean="0"/>
              <a:t>Space Research Centre PAS, </a:t>
            </a:r>
            <a:r>
              <a:rPr lang="fr-FR" sz="1400" dirty="0" err="1" smtClean="0"/>
              <a:t>Warsaw</a:t>
            </a:r>
            <a:r>
              <a:rPr lang="fr-FR" sz="1400" dirty="0" smtClean="0"/>
              <a:t>, Poland</a:t>
            </a:r>
            <a:endParaRPr lang="en-GB" sz="1400" dirty="0"/>
          </a:p>
        </p:txBody>
      </p:sp>
    </p:spTree>
    <p:extLst>
      <p:ext uri="{BB962C8B-B14F-4D97-AF65-F5344CB8AC3E}">
        <p14:creationId xmlns:p14="http://schemas.microsoft.com/office/powerpoint/2010/main" val="3397181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084857" y="2811853"/>
            <a:ext cx="6979347" cy="120032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3600" dirty="0" smtClean="0"/>
              <a:t>Are the 'Viking' graben </a:t>
            </a:r>
            <a:r>
              <a:rPr lang="fr-FR" sz="3600" dirty="0" err="1" smtClean="0"/>
              <a:t>margin</a:t>
            </a:r>
            <a:r>
              <a:rPr lang="fr-FR" sz="3600" dirty="0" smtClean="0"/>
              <a:t> </a:t>
            </a:r>
            <a:r>
              <a:rPr lang="fr-FR" sz="3600" dirty="0" err="1" smtClean="0"/>
              <a:t>faults</a:t>
            </a:r>
            <a:endParaRPr lang="fr-FR" sz="3600" dirty="0"/>
          </a:p>
          <a:p>
            <a:pPr algn="ctr"/>
            <a:r>
              <a:rPr lang="fr-FR" sz="3600" dirty="0" err="1" smtClean="0"/>
              <a:t>observed</a:t>
            </a:r>
            <a:r>
              <a:rPr lang="fr-FR" sz="3600" dirty="0" smtClean="0"/>
              <a:t> on more </a:t>
            </a:r>
            <a:r>
              <a:rPr lang="fr-FR" sz="3600" dirty="0" err="1" smtClean="0"/>
              <a:t>recent</a:t>
            </a:r>
            <a:r>
              <a:rPr lang="fr-FR" sz="3600" dirty="0" smtClean="0"/>
              <a:t> </a:t>
            </a:r>
            <a:r>
              <a:rPr lang="fr-FR" sz="3600" dirty="0" err="1" smtClean="0"/>
              <a:t>datasets</a:t>
            </a:r>
            <a:r>
              <a:rPr lang="fr-FR" sz="3600" dirty="0" smtClean="0"/>
              <a:t>?</a:t>
            </a:r>
            <a:endParaRPr lang="en-GB" sz="3600" dirty="0"/>
          </a:p>
        </p:txBody>
      </p:sp>
    </p:spTree>
    <p:extLst>
      <p:ext uri="{BB962C8B-B14F-4D97-AF65-F5344CB8AC3E}">
        <p14:creationId xmlns:p14="http://schemas.microsoft.com/office/powerpoint/2010/main" val="362545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011940" y="940155"/>
            <a:ext cx="2563373" cy="4209297"/>
          </a:xfrm>
          <a:prstGeom prst="rect">
            <a:avLst/>
          </a:prstGeom>
        </p:spPr>
      </p:pic>
      <p:sp>
        <p:nvSpPr>
          <p:cNvPr id="3" name="ZoneTexte 2"/>
          <p:cNvSpPr txBox="1"/>
          <p:nvPr/>
        </p:nvSpPr>
        <p:spPr>
          <a:xfrm>
            <a:off x="1371724" y="412007"/>
            <a:ext cx="6318846"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400" dirty="0" smtClean="0"/>
              <a:t>Back to </a:t>
            </a:r>
            <a:r>
              <a:rPr lang="fr-FR" sz="2400" dirty="0" err="1" smtClean="0"/>
              <a:t>school</a:t>
            </a:r>
            <a:r>
              <a:rPr lang="fr-FR" sz="2400" dirty="0" smtClean="0"/>
              <a:t> - the </a:t>
            </a:r>
            <a:r>
              <a:rPr lang="fr-FR" sz="2400" dirty="0" err="1" smtClean="0"/>
              <a:t>three</a:t>
            </a:r>
            <a:r>
              <a:rPr lang="fr-FR" sz="2400" dirty="0" smtClean="0"/>
              <a:t> basic </a:t>
            </a:r>
            <a:r>
              <a:rPr lang="fr-FR" sz="2400" dirty="0" err="1" smtClean="0"/>
              <a:t>fracturing</a:t>
            </a:r>
            <a:r>
              <a:rPr lang="fr-FR" sz="2400" dirty="0" smtClean="0"/>
              <a:t> modes</a:t>
            </a:r>
            <a:endParaRPr lang="en-GB" sz="2400" dirty="0"/>
          </a:p>
        </p:txBody>
      </p:sp>
      <p:sp>
        <p:nvSpPr>
          <p:cNvPr id="5" name="ZoneTexte 4"/>
          <p:cNvSpPr txBox="1"/>
          <p:nvPr/>
        </p:nvSpPr>
        <p:spPr>
          <a:xfrm>
            <a:off x="3642600" y="1156000"/>
            <a:ext cx="986167"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dirty="0" err="1" smtClean="0"/>
              <a:t>shearing</a:t>
            </a:r>
            <a:endParaRPr lang="en-GB" dirty="0"/>
          </a:p>
        </p:txBody>
      </p:sp>
      <p:sp>
        <p:nvSpPr>
          <p:cNvPr id="6" name="ZoneTexte 5"/>
          <p:cNvSpPr txBox="1"/>
          <p:nvPr/>
        </p:nvSpPr>
        <p:spPr>
          <a:xfrm>
            <a:off x="4865953" y="1156000"/>
            <a:ext cx="1844479"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dirty="0" err="1" smtClean="0"/>
              <a:t>shearing</a:t>
            </a:r>
            <a:r>
              <a:rPr lang="fr-FR" dirty="0" smtClean="0"/>
              <a:t> (</a:t>
            </a:r>
            <a:r>
              <a:rPr lang="fr-FR" dirty="0" err="1" smtClean="0"/>
              <a:t>tearing</a:t>
            </a:r>
            <a:r>
              <a:rPr lang="fr-FR" dirty="0" smtClean="0"/>
              <a:t>)</a:t>
            </a:r>
            <a:endParaRPr lang="en-GB" dirty="0"/>
          </a:p>
        </p:txBody>
      </p:sp>
      <p:sp>
        <p:nvSpPr>
          <p:cNvPr id="7" name="ZoneTexte 6"/>
          <p:cNvSpPr txBox="1"/>
          <p:nvPr/>
        </p:nvSpPr>
        <p:spPr>
          <a:xfrm>
            <a:off x="2232424" y="1156000"/>
            <a:ext cx="949299"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dirty="0" err="1" smtClean="0"/>
              <a:t>opening</a:t>
            </a:r>
            <a:endParaRPr lang="en-GB" dirty="0"/>
          </a:p>
        </p:txBody>
      </p:sp>
      <p:sp>
        <p:nvSpPr>
          <p:cNvPr id="8" name="ZoneTexte 7"/>
          <p:cNvSpPr txBox="1"/>
          <p:nvPr/>
        </p:nvSpPr>
        <p:spPr>
          <a:xfrm>
            <a:off x="5636394" y="4326490"/>
            <a:ext cx="1367170" cy="64633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b="1" dirty="0" smtClean="0"/>
              <a:t>normal </a:t>
            </a:r>
            <a:r>
              <a:rPr lang="fr-FR" b="1" dirty="0" err="1" smtClean="0"/>
              <a:t>fault</a:t>
            </a:r>
            <a:endParaRPr lang="fr-FR" b="1" dirty="0"/>
          </a:p>
          <a:p>
            <a:pPr algn="ctr"/>
            <a:r>
              <a:rPr lang="fr-FR" b="1" dirty="0" smtClean="0"/>
              <a:t>end zone</a:t>
            </a:r>
            <a:endParaRPr lang="en-GB" b="1" dirty="0"/>
          </a:p>
        </p:txBody>
      </p:sp>
      <p:sp>
        <p:nvSpPr>
          <p:cNvPr id="9" name="ZoneTexte 8"/>
          <p:cNvSpPr txBox="1"/>
          <p:nvPr/>
        </p:nvSpPr>
        <p:spPr>
          <a:xfrm>
            <a:off x="4027019" y="4326489"/>
            <a:ext cx="1367170" cy="64633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b="1" dirty="0" smtClean="0"/>
              <a:t>normal </a:t>
            </a:r>
            <a:r>
              <a:rPr lang="fr-FR" b="1" dirty="0" err="1" smtClean="0"/>
              <a:t>fault</a:t>
            </a:r>
            <a:endParaRPr lang="fr-FR" b="1" dirty="0"/>
          </a:p>
          <a:p>
            <a:pPr algn="ctr"/>
            <a:r>
              <a:rPr lang="fr-FR" b="1" dirty="0" smtClean="0"/>
              <a:t>central zone</a:t>
            </a:r>
            <a:endParaRPr lang="en-GB" b="1" dirty="0"/>
          </a:p>
        </p:txBody>
      </p:sp>
      <p:grpSp>
        <p:nvGrpSpPr>
          <p:cNvPr id="17" name="Groupe 16"/>
          <p:cNvGrpSpPr/>
          <p:nvPr/>
        </p:nvGrpSpPr>
        <p:grpSpPr>
          <a:xfrm>
            <a:off x="5260687" y="1315474"/>
            <a:ext cx="3493053" cy="4875213"/>
            <a:chOff x="5260687" y="1315474"/>
            <a:chExt cx="3493053" cy="4875213"/>
          </a:xfrm>
        </p:grpSpPr>
        <p:grpSp>
          <p:nvGrpSpPr>
            <p:cNvPr id="4" name="Groupe 3"/>
            <p:cNvGrpSpPr/>
            <p:nvPr/>
          </p:nvGrpSpPr>
          <p:grpSpPr>
            <a:xfrm>
              <a:off x="5260687" y="2085175"/>
              <a:ext cx="2275175" cy="4105512"/>
              <a:chOff x="5260687" y="2085175"/>
              <a:chExt cx="2275175" cy="4105512"/>
            </a:xfrm>
          </p:grpSpPr>
          <p:sp>
            <p:nvSpPr>
              <p:cNvPr id="10" name="ZoneTexte 9"/>
              <p:cNvSpPr txBox="1"/>
              <p:nvPr/>
            </p:nvSpPr>
            <p:spPr>
              <a:xfrm>
                <a:off x="5260687" y="5544356"/>
                <a:ext cx="2275175"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600" b="1" dirty="0" err="1" smtClean="0"/>
                  <a:t>Faults</a:t>
                </a:r>
                <a:r>
                  <a:rPr lang="fr-FR" sz="3600" b="1" dirty="0" smtClean="0"/>
                  <a:t> end.</a:t>
                </a:r>
                <a:endParaRPr lang="en-GB" sz="3600" b="1" dirty="0"/>
              </a:p>
            </p:txBody>
          </p:sp>
          <p:sp>
            <p:nvSpPr>
              <p:cNvPr id="11" name="Ellipse 10"/>
              <p:cNvSpPr/>
              <p:nvPr/>
            </p:nvSpPr>
            <p:spPr>
              <a:xfrm>
                <a:off x="5512036" y="2085175"/>
                <a:ext cx="410198" cy="410198"/>
              </a:xfrm>
              <a:prstGeom prst="ellips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5" name="Connecteur droit avec flèche 14"/>
            <p:cNvCxnSpPr/>
            <p:nvPr/>
          </p:nvCxnSpPr>
          <p:spPr>
            <a:xfrm flipH="1">
              <a:off x="6069106" y="1763117"/>
              <a:ext cx="1030941" cy="397377"/>
            </a:xfrm>
            <a:prstGeom prst="straightConnector1">
              <a:avLst/>
            </a:prstGeom>
            <a:ln w="28575">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7216588" y="1315474"/>
              <a:ext cx="1537152"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err="1" smtClean="0">
                  <a:solidFill>
                    <a:srgbClr val="FF0000"/>
                  </a:solidFill>
                </a:rPr>
                <a:t>displacement</a:t>
              </a:r>
              <a:endParaRPr lang="fr-FR" dirty="0">
                <a:solidFill>
                  <a:srgbClr val="FF0000"/>
                </a:solidFill>
              </a:endParaRPr>
            </a:p>
            <a:p>
              <a:r>
                <a:rPr lang="fr-FR" dirty="0" err="1" smtClean="0">
                  <a:solidFill>
                    <a:srgbClr val="FF0000"/>
                  </a:solidFill>
                </a:rPr>
                <a:t>decreases</a:t>
              </a:r>
              <a:r>
                <a:rPr lang="fr-FR" dirty="0" smtClean="0">
                  <a:solidFill>
                    <a:srgbClr val="FF0000"/>
                  </a:solidFill>
                </a:rPr>
                <a:t> to 0</a:t>
              </a:r>
              <a:endParaRPr lang="en-GB" dirty="0">
                <a:solidFill>
                  <a:srgbClr val="FF0000"/>
                </a:solidFill>
              </a:endParaRPr>
            </a:p>
          </p:txBody>
        </p:sp>
      </p:grpSp>
    </p:spTree>
    <p:extLst>
      <p:ext uri="{BB962C8B-B14F-4D97-AF65-F5344CB8AC3E}">
        <p14:creationId xmlns:p14="http://schemas.microsoft.com/office/powerpoint/2010/main" val="29026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2546042" y="5356229"/>
            <a:ext cx="6385851"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600" b="1" dirty="0" err="1" smtClean="0"/>
              <a:t>Faults</a:t>
            </a:r>
            <a:r>
              <a:rPr lang="fr-FR" sz="3600" b="1" dirty="0" smtClean="0"/>
              <a:t> are </a:t>
            </a:r>
            <a:r>
              <a:rPr lang="fr-FR" sz="3600" b="1" dirty="0" err="1" smtClean="0"/>
              <a:t>many</a:t>
            </a:r>
            <a:r>
              <a:rPr lang="fr-FR" sz="3600" b="1" dirty="0" smtClean="0"/>
              <a:t> and </a:t>
            </a:r>
            <a:r>
              <a:rPr lang="fr-FR" sz="3600" b="1" dirty="0" err="1" smtClean="0"/>
              <a:t>segmented</a:t>
            </a:r>
            <a:r>
              <a:rPr lang="fr-FR" sz="3600" b="1" dirty="0" smtClean="0"/>
              <a:t>.</a:t>
            </a:r>
            <a:endParaRPr lang="en-GB" sz="3600" b="1"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80" y="99461"/>
            <a:ext cx="4193354" cy="4506722"/>
          </a:xfrm>
          <a:prstGeom prst="rect">
            <a:avLst/>
          </a:prstGeom>
        </p:spPr>
      </p:pic>
      <p:sp>
        <p:nvSpPr>
          <p:cNvPr id="12" name="ZoneTexte 11"/>
          <p:cNvSpPr txBox="1"/>
          <p:nvPr/>
        </p:nvSpPr>
        <p:spPr>
          <a:xfrm>
            <a:off x="0" y="4906363"/>
            <a:ext cx="4381136"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smtClean="0"/>
              <a:t>East </a:t>
            </a:r>
            <a:r>
              <a:rPr lang="fr-FR" dirty="0" err="1" smtClean="0"/>
              <a:t>African</a:t>
            </a:r>
            <a:r>
              <a:rPr lang="fr-FR" dirty="0" smtClean="0"/>
              <a:t> Rift System (Main </a:t>
            </a:r>
            <a:r>
              <a:rPr lang="fr-FR" dirty="0" err="1" smtClean="0"/>
              <a:t>Ethiopian</a:t>
            </a:r>
            <a:r>
              <a:rPr lang="fr-FR" dirty="0" smtClean="0"/>
              <a:t> Rift)</a:t>
            </a:r>
            <a:endParaRPr lang="en-GB" dirty="0"/>
          </a:p>
        </p:txBody>
      </p:sp>
      <p:sp>
        <p:nvSpPr>
          <p:cNvPr id="13" name="ZoneTexte 12"/>
          <p:cNvSpPr txBox="1"/>
          <p:nvPr/>
        </p:nvSpPr>
        <p:spPr>
          <a:xfrm>
            <a:off x="110980" y="4626111"/>
            <a:ext cx="894797" cy="276999"/>
          </a:xfrm>
          <a:prstGeom prst="rect">
            <a:avLst/>
          </a:prstGeom>
          <a:noFill/>
        </p:spPr>
        <p:txBody>
          <a:bodyPr wrap="none" rtlCol="0">
            <a:spAutoFit/>
          </a:bodyPr>
          <a:lstStyle/>
          <a:p>
            <a:r>
              <a:rPr lang="fr-FR" sz="1200" i="1" dirty="0" smtClean="0">
                <a:latin typeface="Times New Roman" panose="02020603050405020304" pitchFamily="18" charset="0"/>
                <a:cs typeface="Times New Roman" panose="02020603050405020304" pitchFamily="18" charset="0"/>
              </a:rPr>
              <a:t>Corti, 2009</a:t>
            </a:r>
            <a:endParaRPr lang="en-GB" sz="1200" i="1" dirty="0">
              <a:latin typeface="Times New Roman" panose="02020603050405020304" pitchFamily="18" charset="0"/>
              <a:cs typeface="Times New Roman" panose="02020603050405020304" pitchFamily="18" charset="0"/>
            </a:endParaRPr>
          </a:p>
        </p:txBody>
      </p:sp>
      <p:grpSp>
        <p:nvGrpSpPr>
          <p:cNvPr id="23" name="Groupe 22"/>
          <p:cNvGrpSpPr/>
          <p:nvPr/>
        </p:nvGrpSpPr>
        <p:grpSpPr>
          <a:xfrm>
            <a:off x="4381136" y="276813"/>
            <a:ext cx="4691105" cy="5087962"/>
            <a:chOff x="4381136" y="276813"/>
            <a:chExt cx="4691105" cy="5087962"/>
          </a:xfrm>
        </p:grpSpPr>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55447">
              <a:off x="4713806" y="1396786"/>
              <a:ext cx="4277049" cy="2037104"/>
            </a:xfrm>
            <a:prstGeom prst="rect">
              <a:avLst/>
            </a:prstGeom>
          </p:spPr>
        </p:pic>
        <p:grpSp>
          <p:nvGrpSpPr>
            <p:cNvPr id="15" name="Groupe 14"/>
            <p:cNvGrpSpPr/>
            <p:nvPr/>
          </p:nvGrpSpPr>
          <p:grpSpPr>
            <a:xfrm>
              <a:off x="7616780" y="3442950"/>
              <a:ext cx="985412" cy="692364"/>
              <a:chOff x="836497" y="5474280"/>
              <a:chExt cx="2051000" cy="692364"/>
            </a:xfrm>
          </p:grpSpPr>
          <p:grpSp>
            <p:nvGrpSpPr>
              <p:cNvPr id="16" name="Groupe 15"/>
              <p:cNvGrpSpPr/>
              <p:nvPr/>
            </p:nvGrpSpPr>
            <p:grpSpPr>
              <a:xfrm>
                <a:off x="836497" y="6120924"/>
                <a:ext cx="2051000" cy="45720"/>
                <a:chOff x="820396" y="6120924"/>
                <a:chExt cx="2051000" cy="45720"/>
              </a:xfrm>
            </p:grpSpPr>
            <p:sp>
              <p:nvSpPr>
                <p:cNvPr id="18" name="Rectangle 17"/>
                <p:cNvSpPr/>
                <p:nvPr/>
              </p:nvSpPr>
              <p:spPr>
                <a:xfrm>
                  <a:off x="820396" y="6120925"/>
                  <a:ext cx="1025500"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1845896" y="6120924"/>
                  <a:ext cx="102550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ZoneTexte 16"/>
              <p:cNvSpPr txBox="1"/>
              <p:nvPr/>
            </p:nvSpPr>
            <p:spPr>
              <a:xfrm>
                <a:off x="968414" y="5474280"/>
                <a:ext cx="1787169" cy="369332"/>
              </a:xfrm>
              <a:prstGeom prst="rect">
                <a:avLst/>
              </a:prstGeom>
              <a:noFill/>
            </p:spPr>
            <p:txBody>
              <a:bodyPr wrap="none" rtlCol="0">
                <a:spAutoFit/>
              </a:bodyPr>
              <a:lstStyle/>
              <a:p>
                <a:pPr algn="ctr"/>
                <a:r>
                  <a:rPr lang="fr-FR" dirty="0" smtClean="0">
                    <a:latin typeface="Arial Narrow" panose="020B0606020202030204" pitchFamily="34" charset="0"/>
                  </a:rPr>
                  <a:t>20 km</a:t>
                </a:r>
                <a:endParaRPr lang="en-GB" dirty="0">
                  <a:latin typeface="Arial Narrow" panose="020B0606020202030204" pitchFamily="34" charset="0"/>
                </a:endParaRPr>
              </a:p>
            </p:txBody>
          </p:sp>
        </p:grpSp>
        <p:sp>
          <p:nvSpPr>
            <p:cNvPr id="20" name="ZoneTexte 19"/>
            <p:cNvSpPr txBox="1"/>
            <p:nvPr/>
          </p:nvSpPr>
          <p:spPr>
            <a:xfrm>
              <a:off x="4674550" y="627184"/>
              <a:ext cx="1554785"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err="1" smtClean="0"/>
                <a:t>Ulysses</a:t>
              </a:r>
              <a:r>
                <a:rPr lang="fr-FR" dirty="0" smtClean="0"/>
                <a:t> </a:t>
              </a:r>
              <a:r>
                <a:rPr lang="fr-FR" dirty="0" err="1" smtClean="0"/>
                <a:t>Fossae</a:t>
              </a:r>
              <a:endParaRPr lang="fr-FR" dirty="0" smtClean="0"/>
            </a:p>
            <a:p>
              <a:r>
                <a:rPr lang="fr-FR" sz="1400" dirty="0" smtClean="0"/>
                <a:t>(CTX/JPL/NASA)</a:t>
              </a:r>
              <a:endParaRPr lang="en-GB" sz="1400" dirty="0"/>
            </a:p>
          </p:txBody>
        </p:sp>
        <p:sp>
          <p:nvSpPr>
            <p:cNvPr id="21" name="ZoneTexte 20"/>
            <p:cNvSpPr txBox="1"/>
            <p:nvPr/>
          </p:nvSpPr>
          <p:spPr>
            <a:xfrm>
              <a:off x="4381136" y="4718444"/>
              <a:ext cx="4691105"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dirty="0" err="1" smtClean="0"/>
                <a:t>Some</a:t>
              </a:r>
              <a:r>
                <a:rPr lang="fr-FR" dirty="0" smtClean="0"/>
                <a:t> </a:t>
              </a:r>
              <a:r>
                <a:rPr lang="fr-FR" dirty="0" err="1" smtClean="0"/>
                <a:t>narrow</a:t>
              </a:r>
              <a:r>
                <a:rPr lang="fr-FR" dirty="0" smtClean="0"/>
                <a:t> grabens on Mars </a:t>
              </a:r>
              <a:r>
                <a:rPr lang="fr-FR" dirty="0" err="1" smtClean="0"/>
                <a:t>share</a:t>
              </a:r>
              <a:r>
                <a:rPr lang="fr-FR" dirty="0" smtClean="0"/>
                <a:t> more </a:t>
              </a:r>
              <a:r>
                <a:rPr lang="fr-FR" dirty="0" err="1" smtClean="0"/>
                <a:t>features</a:t>
              </a:r>
              <a:r>
                <a:rPr lang="fr-FR" dirty="0" smtClean="0"/>
                <a:t> of </a:t>
              </a:r>
              <a:r>
                <a:rPr lang="fr-FR" dirty="0" err="1" smtClean="0"/>
                <a:t>terrestrial</a:t>
              </a:r>
              <a:r>
                <a:rPr lang="fr-FR" dirty="0" smtClean="0"/>
                <a:t> rifts </a:t>
              </a:r>
              <a:r>
                <a:rPr lang="fr-FR" dirty="0" err="1" smtClean="0"/>
                <a:t>than</a:t>
              </a:r>
              <a:r>
                <a:rPr lang="fr-FR" dirty="0" smtClean="0"/>
                <a:t> Valles Marineris</a:t>
              </a:r>
              <a:endParaRPr lang="en-GB" dirty="0"/>
            </a:p>
          </p:txBody>
        </p:sp>
        <p:sp>
          <p:nvSpPr>
            <p:cNvPr id="22" name="ZoneTexte 21"/>
            <p:cNvSpPr txBox="1"/>
            <p:nvPr/>
          </p:nvSpPr>
          <p:spPr>
            <a:xfrm>
              <a:off x="6754171" y="4256466"/>
              <a:ext cx="2318070"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1200" i="1" dirty="0" smtClean="0">
                  <a:latin typeface="Times New Roman" panose="02020603050405020304" pitchFamily="18" charset="0"/>
                  <a:cs typeface="Times New Roman" panose="02020603050405020304" pitchFamily="18" charset="0"/>
                </a:rPr>
                <a:t>Hauber and </a:t>
              </a:r>
              <a:r>
                <a:rPr lang="fr-FR" sz="1200" i="1" dirty="0" err="1" smtClean="0">
                  <a:latin typeface="Times New Roman" panose="02020603050405020304" pitchFamily="18" charset="0"/>
                  <a:cs typeface="Times New Roman" panose="02020603050405020304" pitchFamily="18" charset="0"/>
                </a:rPr>
                <a:t>Kronberg</a:t>
              </a:r>
              <a:r>
                <a:rPr lang="fr-FR" sz="1200" i="1" dirty="0" smtClean="0">
                  <a:latin typeface="Times New Roman" panose="02020603050405020304" pitchFamily="18" charset="0"/>
                  <a:cs typeface="Times New Roman" panose="02020603050405020304" pitchFamily="18" charset="0"/>
                </a:rPr>
                <a:t>, 2001, 2005</a:t>
              </a:r>
            </a:p>
            <a:p>
              <a:r>
                <a:rPr lang="fr-FR" sz="1200" i="1" dirty="0" smtClean="0">
                  <a:latin typeface="Times New Roman" panose="02020603050405020304" pitchFamily="18" charset="0"/>
                  <a:cs typeface="Times New Roman" panose="02020603050405020304" pitchFamily="18" charset="0"/>
                </a:rPr>
                <a:t>Mège et al., 2003</a:t>
              </a:r>
              <a:endParaRPr lang="en-GB" sz="1200" i="1" dirty="0">
                <a:latin typeface="Times New Roman" panose="02020603050405020304" pitchFamily="18" charset="0"/>
                <a:cs typeface="Times New Roman" panose="02020603050405020304" pitchFamily="18" charset="0"/>
              </a:endParaRPr>
            </a:p>
          </p:txBody>
        </p:sp>
      </p:grpSp>
      <p:grpSp>
        <p:nvGrpSpPr>
          <p:cNvPr id="9" name="Groupe 8"/>
          <p:cNvGrpSpPr/>
          <p:nvPr/>
        </p:nvGrpSpPr>
        <p:grpSpPr>
          <a:xfrm>
            <a:off x="2465294" y="1736680"/>
            <a:ext cx="3670018" cy="3304931"/>
            <a:chOff x="2465294" y="1736680"/>
            <a:chExt cx="3670018" cy="3304931"/>
          </a:xfrm>
        </p:grpSpPr>
        <p:grpSp>
          <p:nvGrpSpPr>
            <p:cNvPr id="8" name="Groupe 7"/>
            <p:cNvGrpSpPr/>
            <p:nvPr/>
          </p:nvGrpSpPr>
          <p:grpSpPr>
            <a:xfrm>
              <a:off x="2465294" y="1736680"/>
              <a:ext cx="3670018" cy="3304931"/>
              <a:chOff x="2465294" y="1736680"/>
              <a:chExt cx="3670018" cy="3304931"/>
            </a:xfrm>
          </p:grpSpPr>
          <p:grpSp>
            <p:nvGrpSpPr>
              <p:cNvPr id="28" name="Groupe 27"/>
              <p:cNvGrpSpPr/>
              <p:nvPr/>
            </p:nvGrpSpPr>
            <p:grpSpPr>
              <a:xfrm>
                <a:off x="2465294" y="1736680"/>
                <a:ext cx="3670018" cy="3304931"/>
                <a:chOff x="2340883" y="1521268"/>
                <a:chExt cx="3670018" cy="3304931"/>
              </a:xfrm>
            </p:grpSpPr>
            <p:sp>
              <p:nvSpPr>
                <p:cNvPr id="27" name="Rectangle 26"/>
                <p:cNvSpPr/>
                <p:nvPr/>
              </p:nvSpPr>
              <p:spPr>
                <a:xfrm>
                  <a:off x="2340883" y="1521269"/>
                  <a:ext cx="3670018" cy="33049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Imag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459" y="1521268"/>
                  <a:ext cx="3585442" cy="3012510"/>
                </a:xfrm>
                <a:prstGeom prst="rect">
                  <a:avLst/>
                </a:prstGeom>
              </p:spPr>
            </p:pic>
            <p:sp>
              <p:nvSpPr>
                <p:cNvPr id="26" name="ZoneTexte 25"/>
                <p:cNvSpPr txBox="1"/>
                <p:nvPr/>
              </p:nvSpPr>
              <p:spPr>
                <a:xfrm>
                  <a:off x="3900808" y="1597203"/>
                  <a:ext cx="2023311" cy="276999"/>
                </a:xfrm>
                <a:prstGeom prst="rect">
                  <a:avLst/>
                </a:prstGeom>
                <a:noFill/>
              </p:spPr>
              <p:txBody>
                <a:bodyPr wrap="none" rtlCol="0">
                  <a:spAutoFit/>
                </a:bodyPr>
                <a:lstStyle/>
                <a:p>
                  <a:r>
                    <a:rPr lang="fr-FR" sz="1200" i="1" dirty="0" smtClean="0">
                      <a:latin typeface="Times New Roman" panose="02020603050405020304" pitchFamily="18" charset="0"/>
                      <a:cs typeface="Times New Roman" panose="02020603050405020304" pitchFamily="18" charset="0"/>
                    </a:rPr>
                    <a:t>Jackson and </a:t>
                  </a:r>
                  <a:r>
                    <a:rPr lang="fr-FR" sz="1200" i="1" dirty="0" err="1" smtClean="0">
                      <a:latin typeface="Times New Roman" panose="02020603050405020304" pitchFamily="18" charset="0"/>
                      <a:cs typeface="Times New Roman" panose="02020603050405020304" pitchFamily="18" charset="0"/>
                    </a:rPr>
                    <a:t>Sanderson</a:t>
                  </a:r>
                  <a:r>
                    <a:rPr lang="fr-FR" sz="1200" i="1" dirty="0" smtClean="0">
                      <a:latin typeface="Times New Roman" panose="02020603050405020304" pitchFamily="18" charset="0"/>
                      <a:cs typeface="Times New Roman" panose="02020603050405020304" pitchFamily="18" charset="0"/>
                    </a:rPr>
                    <a:t>, 1992</a:t>
                  </a:r>
                  <a:endParaRPr lang="en-GB" sz="1200" i="1" dirty="0">
                    <a:latin typeface="Times New Roman" panose="02020603050405020304" pitchFamily="18" charset="0"/>
                    <a:cs typeface="Times New Roman" panose="02020603050405020304" pitchFamily="18" charset="0"/>
                  </a:endParaRPr>
                </a:p>
              </p:txBody>
            </p:sp>
          </p:grpSp>
          <p:sp>
            <p:nvSpPr>
              <p:cNvPr id="6" name="Rectangle 5"/>
              <p:cNvSpPr/>
              <p:nvPr/>
            </p:nvSpPr>
            <p:spPr>
              <a:xfrm>
                <a:off x="4500282" y="4494024"/>
                <a:ext cx="240422" cy="274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2599538" y="2140401"/>
                <a:ext cx="430534" cy="274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ZoneTexte 2"/>
            <p:cNvSpPr txBox="1"/>
            <p:nvPr/>
          </p:nvSpPr>
          <p:spPr>
            <a:xfrm rot="16200000">
              <a:off x="1301005" y="3165487"/>
              <a:ext cx="2798074"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err="1" smtClean="0"/>
                <a:t>cumulated</a:t>
              </a:r>
              <a:r>
                <a:rPr lang="fr-FR" dirty="0" smtClean="0"/>
                <a:t> </a:t>
              </a:r>
              <a:r>
                <a:rPr lang="fr-FR" dirty="0" err="1" smtClean="0"/>
                <a:t>number</a:t>
              </a:r>
              <a:r>
                <a:rPr lang="fr-FR" dirty="0" smtClean="0"/>
                <a:t> of </a:t>
              </a:r>
              <a:r>
                <a:rPr lang="fr-FR" dirty="0" err="1" smtClean="0"/>
                <a:t>faults</a:t>
              </a:r>
              <a:endParaRPr lang="en-GB" dirty="0"/>
            </a:p>
          </p:txBody>
        </p:sp>
        <p:sp>
          <p:nvSpPr>
            <p:cNvPr id="5" name="ZoneTexte 4"/>
            <p:cNvSpPr txBox="1"/>
            <p:nvPr/>
          </p:nvSpPr>
          <p:spPr>
            <a:xfrm>
              <a:off x="3834249" y="4609303"/>
              <a:ext cx="1260345"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err="1" smtClean="0"/>
                <a:t>fault</a:t>
              </a:r>
              <a:r>
                <a:rPr lang="fr-FR" dirty="0" smtClean="0"/>
                <a:t> </a:t>
              </a:r>
              <a:r>
                <a:rPr lang="fr-FR" dirty="0" err="1" smtClean="0"/>
                <a:t>length</a:t>
              </a:r>
              <a:endParaRPr lang="en-GB" dirty="0"/>
            </a:p>
          </p:txBody>
        </p:sp>
      </p:grpSp>
    </p:spTree>
    <p:extLst>
      <p:ext uri="{BB962C8B-B14F-4D97-AF65-F5344CB8AC3E}">
        <p14:creationId xmlns:p14="http://schemas.microsoft.com/office/powerpoint/2010/main" val="176182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7528310" y="5010740"/>
            <a:ext cx="154253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1400" dirty="0" smtClean="0"/>
              <a:t>ESA/DLR/FU Berlin</a:t>
            </a:r>
            <a:endParaRPr lang="en-GB" sz="1400" dirty="0"/>
          </a:p>
        </p:txBody>
      </p:sp>
      <p:sp>
        <p:nvSpPr>
          <p:cNvPr id="3" name="ZoneTexte 2"/>
          <p:cNvSpPr txBox="1"/>
          <p:nvPr/>
        </p:nvSpPr>
        <p:spPr>
          <a:xfrm>
            <a:off x="3670602" y="5814483"/>
            <a:ext cx="4479431"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smtClean="0"/>
              <a:t>HRSC digital elevation model, Valles Marineris</a:t>
            </a:r>
            <a:endParaRPr lang="en-GB"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 y="219285"/>
            <a:ext cx="8997696" cy="4791456"/>
          </a:xfrm>
          <a:prstGeom prst="rect">
            <a:avLst/>
          </a:prstGeom>
        </p:spPr>
      </p:pic>
      <p:grpSp>
        <p:nvGrpSpPr>
          <p:cNvPr id="9" name="Groupe 8"/>
          <p:cNvGrpSpPr/>
          <p:nvPr/>
        </p:nvGrpSpPr>
        <p:grpSpPr>
          <a:xfrm>
            <a:off x="277914" y="1305370"/>
            <a:ext cx="8129619" cy="4425354"/>
            <a:chOff x="277914" y="1305370"/>
            <a:chExt cx="8129619" cy="4425354"/>
          </a:xfrm>
        </p:grpSpPr>
        <p:sp>
          <p:nvSpPr>
            <p:cNvPr id="5" name="Rectangle 4"/>
            <p:cNvSpPr/>
            <p:nvPr/>
          </p:nvSpPr>
          <p:spPr>
            <a:xfrm>
              <a:off x="4572000" y="1305370"/>
              <a:ext cx="1153682" cy="4956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914" y="2384277"/>
              <a:ext cx="8129619" cy="3346447"/>
            </a:xfrm>
            <a:prstGeom prst="rect">
              <a:avLst/>
            </a:prstGeom>
            <a:ln w="19050">
              <a:solidFill>
                <a:schemeClr val="tx1"/>
              </a:solidFill>
            </a:ln>
          </p:spPr>
        </p:pic>
      </p:grpSp>
      <p:grpSp>
        <p:nvGrpSpPr>
          <p:cNvPr id="13" name="Groupe 12"/>
          <p:cNvGrpSpPr/>
          <p:nvPr/>
        </p:nvGrpSpPr>
        <p:grpSpPr>
          <a:xfrm>
            <a:off x="337735" y="219285"/>
            <a:ext cx="3835243" cy="3838215"/>
            <a:chOff x="337735" y="219285"/>
            <a:chExt cx="3835243" cy="3838215"/>
          </a:xfrm>
        </p:grpSpPr>
        <p:sp>
          <p:nvSpPr>
            <p:cNvPr id="10" name="Rectangle 9"/>
            <p:cNvSpPr/>
            <p:nvPr/>
          </p:nvSpPr>
          <p:spPr>
            <a:xfrm>
              <a:off x="337735" y="2674834"/>
              <a:ext cx="1072322" cy="1382666"/>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e 11"/>
            <p:cNvGrpSpPr/>
            <p:nvPr/>
          </p:nvGrpSpPr>
          <p:grpSpPr>
            <a:xfrm>
              <a:off x="1710985" y="219285"/>
              <a:ext cx="2461993" cy="2757109"/>
              <a:chOff x="1710985" y="219285"/>
              <a:chExt cx="2461993" cy="2757109"/>
            </a:xfrm>
          </p:grpSpPr>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0985" y="219285"/>
                <a:ext cx="2461993" cy="2757109"/>
              </a:xfrm>
              <a:prstGeom prst="rect">
                <a:avLst/>
              </a:prstGeom>
              <a:ln w="19050">
                <a:solidFill>
                  <a:schemeClr val="bg1"/>
                </a:solidFill>
              </a:ln>
            </p:spPr>
          </p:pic>
          <p:sp>
            <p:nvSpPr>
              <p:cNvPr id="11" name="Rectangle 10"/>
              <p:cNvSpPr/>
              <p:nvPr/>
            </p:nvSpPr>
            <p:spPr>
              <a:xfrm>
                <a:off x="3271581" y="1222049"/>
                <a:ext cx="798043" cy="734938"/>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7" name="Groupe 6"/>
          <p:cNvGrpSpPr/>
          <p:nvPr/>
        </p:nvGrpSpPr>
        <p:grpSpPr>
          <a:xfrm>
            <a:off x="411250" y="4783648"/>
            <a:ext cx="3658374" cy="842645"/>
            <a:chOff x="411250" y="4783648"/>
            <a:chExt cx="3658374" cy="842645"/>
          </a:xfrm>
        </p:grpSpPr>
        <p:sp>
          <p:nvSpPr>
            <p:cNvPr id="6" name="ZoneTexte 5"/>
            <p:cNvSpPr txBox="1"/>
            <p:nvPr/>
          </p:nvSpPr>
          <p:spPr>
            <a:xfrm>
              <a:off x="411250" y="4783648"/>
              <a:ext cx="3658374"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smtClean="0">
                  <a:solidFill>
                    <a:schemeClr val="bg1"/>
                  </a:solidFill>
                </a:rPr>
                <a:t>Single and </a:t>
              </a:r>
              <a:r>
                <a:rPr lang="fr-FR" sz="2400" dirty="0" err="1">
                  <a:solidFill>
                    <a:schemeClr val="bg1"/>
                  </a:solidFill>
                </a:rPr>
                <a:t>c</a:t>
              </a:r>
              <a:r>
                <a:rPr lang="fr-FR" sz="2400" dirty="0" err="1" smtClean="0">
                  <a:solidFill>
                    <a:schemeClr val="bg1"/>
                  </a:solidFill>
                </a:rPr>
                <a:t>ontinuous</a:t>
              </a:r>
              <a:r>
                <a:rPr lang="fr-FR" sz="2400" dirty="0" smtClean="0">
                  <a:solidFill>
                    <a:schemeClr val="bg1"/>
                  </a:solidFill>
                </a:rPr>
                <a:t> </a:t>
              </a:r>
              <a:r>
                <a:rPr lang="fr-FR" sz="2400" dirty="0" err="1" smtClean="0">
                  <a:solidFill>
                    <a:schemeClr val="bg1"/>
                  </a:solidFill>
                </a:rPr>
                <a:t>scarp</a:t>
              </a:r>
              <a:endParaRPr lang="en-GB" sz="2400" dirty="0">
                <a:solidFill>
                  <a:schemeClr val="bg1"/>
                </a:solidFill>
              </a:endParaRPr>
            </a:p>
          </p:txBody>
        </p:sp>
        <p:sp>
          <p:nvSpPr>
            <p:cNvPr id="15" name="ZoneTexte 14"/>
            <p:cNvSpPr txBox="1"/>
            <p:nvPr/>
          </p:nvSpPr>
          <p:spPr>
            <a:xfrm>
              <a:off x="411250" y="5164628"/>
              <a:ext cx="2331151"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smtClean="0">
                  <a:solidFill>
                    <a:schemeClr val="bg1"/>
                  </a:solidFill>
                </a:rPr>
                <a:t>No segmentation</a:t>
              </a:r>
              <a:endParaRPr lang="en-GB" sz="2400" dirty="0">
                <a:solidFill>
                  <a:schemeClr val="bg1"/>
                </a:solidFill>
              </a:endParaRPr>
            </a:p>
          </p:txBody>
        </p:sp>
      </p:grpSp>
    </p:spTree>
    <p:extLst>
      <p:ext uri="{BB962C8B-B14F-4D97-AF65-F5344CB8AC3E}">
        <p14:creationId xmlns:p14="http://schemas.microsoft.com/office/powerpoint/2010/main" val="284661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944186" y="991539"/>
            <a:ext cx="7246794" cy="4829889"/>
            <a:chOff x="0" y="864837"/>
            <a:chExt cx="8801100" cy="5865813"/>
          </a:xfrm>
        </p:grpSpPr>
        <p:grpSp>
          <p:nvGrpSpPr>
            <p:cNvPr id="5" name="Groupe 5"/>
            <p:cNvGrpSpPr>
              <a:grpSpLocks/>
            </p:cNvGrpSpPr>
            <p:nvPr/>
          </p:nvGrpSpPr>
          <p:grpSpPr bwMode="auto">
            <a:xfrm>
              <a:off x="0" y="864837"/>
              <a:ext cx="8801100" cy="5865813"/>
              <a:chOff x="0" y="0"/>
              <a:chExt cx="8801100" cy="5865813"/>
            </a:xfrm>
          </p:grpSpPr>
          <p:grpSp>
            <p:nvGrpSpPr>
              <p:cNvPr id="6" name="Group 73"/>
              <p:cNvGrpSpPr>
                <a:grpSpLocks/>
              </p:cNvGrpSpPr>
              <p:nvPr/>
            </p:nvGrpSpPr>
            <p:grpSpPr bwMode="auto">
              <a:xfrm>
                <a:off x="204788" y="0"/>
                <a:ext cx="8596312" cy="5865813"/>
                <a:chOff x="129" y="456"/>
                <a:chExt cx="5415" cy="3695"/>
              </a:xfrm>
            </p:grpSpPr>
            <p:pic>
              <p:nvPicPr>
                <p:cNvPr id="10" name="Picture 2" descr="F:\Mars\VM\RidgeTopSplitting\lpsc2010\SuppMap_Geryon_struct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 y="456"/>
                  <a:ext cx="5415" cy="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72"/>
                <p:cNvGrpSpPr>
                  <a:grpSpLocks/>
                </p:cNvGrpSpPr>
                <p:nvPr/>
              </p:nvGrpSpPr>
              <p:grpSpPr bwMode="auto">
                <a:xfrm>
                  <a:off x="262" y="543"/>
                  <a:ext cx="5195" cy="1823"/>
                  <a:chOff x="262" y="543"/>
                  <a:chExt cx="5195" cy="1823"/>
                </a:xfrm>
              </p:grpSpPr>
              <p:sp>
                <p:nvSpPr>
                  <p:cNvPr id="13" name="Rectangle 22"/>
                  <p:cNvSpPr>
                    <a:spLocks noChangeArrowheads="1"/>
                  </p:cNvSpPr>
                  <p:nvPr/>
                </p:nvSpPr>
                <p:spPr bwMode="auto">
                  <a:xfrm>
                    <a:off x="1026" y="814"/>
                    <a:ext cx="187"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G</a:t>
                    </a:r>
                  </a:p>
                </p:txBody>
              </p:sp>
              <p:sp>
                <p:nvSpPr>
                  <p:cNvPr id="14" name="Rectangle 23"/>
                  <p:cNvSpPr>
                    <a:spLocks noChangeArrowheads="1"/>
                  </p:cNvSpPr>
                  <p:nvPr/>
                </p:nvSpPr>
                <p:spPr bwMode="auto">
                  <a:xfrm>
                    <a:off x="1392" y="814"/>
                    <a:ext cx="177"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E</a:t>
                    </a:r>
                  </a:p>
                </p:txBody>
              </p:sp>
              <p:sp>
                <p:nvSpPr>
                  <p:cNvPr id="15" name="Rectangle 24"/>
                  <p:cNvSpPr>
                    <a:spLocks noChangeArrowheads="1"/>
                  </p:cNvSpPr>
                  <p:nvPr/>
                </p:nvSpPr>
                <p:spPr bwMode="auto">
                  <a:xfrm>
                    <a:off x="1720" y="814"/>
                    <a:ext cx="182"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R</a:t>
                    </a:r>
                  </a:p>
                </p:txBody>
              </p:sp>
              <p:sp>
                <p:nvSpPr>
                  <p:cNvPr id="16" name="Rectangle 25"/>
                  <p:cNvSpPr>
                    <a:spLocks noChangeArrowheads="1"/>
                  </p:cNvSpPr>
                  <p:nvPr/>
                </p:nvSpPr>
                <p:spPr bwMode="auto">
                  <a:xfrm>
                    <a:off x="2004" y="910"/>
                    <a:ext cx="177"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Y</a:t>
                    </a:r>
                  </a:p>
                </p:txBody>
              </p:sp>
              <p:sp>
                <p:nvSpPr>
                  <p:cNvPr id="17" name="Rectangle 26"/>
                  <p:cNvSpPr>
                    <a:spLocks noChangeArrowheads="1"/>
                  </p:cNvSpPr>
                  <p:nvPr/>
                </p:nvSpPr>
                <p:spPr bwMode="auto">
                  <a:xfrm>
                    <a:off x="2287" y="910"/>
                    <a:ext cx="187"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O</a:t>
                    </a:r>
                  </a:p>
                </p:txBody>
              </p:sp>
              <p:sp>
                <p:nvSpPr>
                  <p:cNvPr id="18" name="Rectangle 27"/>
                  <p:cNvSpPr>
                    <a:spLocks noChangeArrowheads="1"/>
                  </p:cNvSpPr>
                  <p:nvPr/>
                </p:nvSpPr>
                <p:spPr bwMode="auto">
                  <a:xfrm>
                    <a:off x="2742" y="910"/>
                    <a:ext cx="182"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N</a:t>
                    </a:r>
                  </a:p>
                </p:txBody>
              </p:sp>
              <p:sp>
                <p:nvSpPr>
                  <p:cNvPr id="19" name="Rectangle 28"/>
                  <p:cNvSpPr>
                    <a:spLocks noChangeArrowheads="1"/>
                  </p:cNvSpPr>
                  <p:nvPr/>
                </p:nvSpPr>
                <p:spPr bwMode="auto">
                  <a:xfrm>
                    <a:off x="1376" y="1183"/>
                    <a:ext cx="193"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M</a:t>
                    </a:r>
                  </a:p>
                </p:txBody>
              </p:sp>
              <p:sp>
                <p:nvSpPr>
                  <p:cNvPr id="20" name="Rectangle 29"/>
                  <p:cNvSpPr>
                    <a:spLocks noChangeArrowheads="1"/>
                  </p:cNvSpPr>
                  <p:nvPr/>
                </p:nvSpPr>
                <p:spPr bwMode="auto">
                  <a:xfrm>
                    <a:off x="1843" y="1279"/>
                    <a:ext cx="187"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O</a:t>
                    </a:r>
                  </a:p>
                </p:txBody>
              </p:sp>
              <p:sp>
                <p:nvSpPr>
                  <p:cNvPr id="21" name="Rectangle 30"/>
                  <p:cNvSpPr>
                    <a:spLocks noChangeArrowheads="1"/>
                  </p:cNvSpPr>
                  <p:nvPr/>
                </p:nvSpPr>
                <p:spPr bwMode="auto">
                  <a:xfrm>
                    <a:off x="2305" y="1279"/>
                    <a:ext cx="182"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N</a:t>
                    </a:r>
                  </a:p>
                </p:txBody>
              </p:sp>
              <p:sp>
                <p:nvSpPr>
                  <p:cNvPr id="22" name="Rectangle 31"/>
                  <p:cNvSpPr>
                    <a:spLocks noChangeArrowheads="1"/>
                  </p:cNvSpPr>
                  <p:nvPr/>
                </p:nvSpPr>
                <p:spPr bwMode="auto">
                  <a:xfrm>
                    <a:off x="2762" y="1183"/>
                    <a:ext cx="172"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T</a:t>
                    </a:r>
                  </a:p>
                </p:txBody>
              </p:sp>
              <p:sp>
                <p:nvSpPr>
                  <p:cNvPr id="23" name="Rectangle 32"/>
                  <p:cNvSpPr>
                    <a:spLocks noChangeArrowheads="1"/>
                  </p:cNvSpPr>
                  <p:nvPr/>
                </p:nvSpPr>
                <p:spPr bwMode="auto">
                  <a:xfrm>
                    <a:off x="3209" y="1216"/>
                    <a:ext cx="177"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E</a:t>
                    </a:r>
                  </a:p>
                </p:txBody>
              </p:sp>
              <p:sp>
                <p:nvSpPr>
                  <p:cNvPr id="24" name="Rectangle 33"/>
                  <p:cNvSpPr>
                    <a:spLocks noChangeArrowheads="1"/>
                  </p:cNvSpPr>
                  <p:nvPr/>
                </p:nvSpPr>
                <p:spPr bwMode="auto">
                  <a:xfrm>
                    <a:off x="3661" y="1183"/>
                    <a:ext cx="177"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S</a:t>
                    </a:r>
                  </a:p>
                </p:txBody>
              </p:sp>
              <p:sp>
                <p:nvSpPr>
                  <p:cNvPr id="25" name="Freeform 36"/>
                  <p:cNvSpPr>
                    <a:spLocks/>
                  </p:cNvSpPr>
                  <p:nvPr/>
                </p:nvSpPr>
                <p:spPr bwMode="auto">
                  <a:xfrm>
                    <a:off x="270" y="1230"/>
                    <a:ext cx="5184" cy="1071"/>
                  </a:xfrm>
                  <a:custGeom>
                    <a:avLst/>
                    <a:gdLst>
                      <a:gd name="T0" fmla="*/ 36 w 5184"/>
                      <a:gd name="T1" fmla="*/ 81 h 1071"/>
                      <a:gd name="T2" fmla="*/ 114 w 5184"/>
                      <a:gd name="T3" fmla="*/ 0 h 1071"/>
                      <a:gd name="T4" fmla="*/ 243 w 5184"/>
                      <a:gd name="T5" fmla="*/ 66 h 1071"/>
                      <a:gd name="T6" fmla="*/ 312 w 5184"/>
                      <a:gd name="T7" fmla="*/ 138 h 1071"/>
                      <a:gd name="T8" fmla="*/ 564 w 5184"/>
                      <a:gd name="T9" fmla="*/ 156 h 1071"/>
                      <a:gd name="T10" fmla="*/ 645 w 5184"/>
                      <a:gd name="T11" fmla="*/ 93 h 1071"/>
                      <a:gd name="T12" fmla="*/ 810 w 5184"/>
                      <a:gd name="T13" fmla="*/ 186 h 1071"/>
                      <a:gd name="T14" fmla="*/ 912 w 5184"/>
                      <a:gd name="T15" fmla="*/ 192 h 1071"/>
                      <a:gd name="T16" fmla="*/ 963 w 5184"/>
                      <a:gd name="T17" fmla="*/ 291 h 1071"/>
                      <a:gd name="T18" fmla="*/ 1020 w 5184"/>
                      <a:gd name="T19" fmla="*/ 333 h 1071"/>
                      <a:gd name="T20" fmla="*/ 1026 w 5184"/>
                      <a:gd name="T21" fmla="*/ 411 h 1071"/>
                      <a:gd name="T22" fmla="*/ 1044 w 5184"/>
                      <a:gd name="T23" fmla="*/ 456 h 1071"/>
                      <a:gd name="T24" fmla="*/ 1116 w 5184"/>
                      <a:gd name="T25" fmla="*/ 429 h 1071"/>
                      <a:gd name="T26" fmla="*/ 1281 w 5184"/>
                      <a:gd name="T27" fmla="*/ 408 h 1071"/>
                      <a:gd name="T28" fmla="*/ 1401 w 5184"/>
                      <a:gd name="T29" fmla="*/ 375 h 1071"/>
                      <a:gd name="T30" fmla="*/ 1731 w 5184"/>
                      <a:gd name="T31" fmla="*/ 408 h 1071"/>
                      <a:gd name="T32" fmla="*/ 1992 w 5184"/>
                      <a:gd name="T33" fmla="*/ 417 h 1071"/>
                      <a:gd name="T34" fmla="*/ 2127 w 5184"/>
                      <a:gd name="T35" fmla="*/ 441 h 1071"/>
                      <a:gd name="T36" fmla="*/ 2364 w 5184"/>
                      <a:gd name="T37" fmla="*/ 384 h 1071"/>
                      <a:gd name="T38" fmla="*/ 2781 w 5184"/>
                      <a:gd name="T39" fmla="*/ 375 h 1071"/>
                      <a:gd name="T40" fmla="*/ 2973 w 5184"/>
                      <a:gd name="T41" fmla="*/ 393 h 1071"/>
                      <a:gd name="T42" fmla="*/ 3267 w 5184"/>
                      <a:gd name="T43" fmla="*/ 369 h 1071"/>
                      <a:gd name="T44" fmla="*/ 3516 w 5184"/>
                      <a:gd name="T45" fmla="*/ 342 h 1071"/>
                      <a:gd name="T46" fmla="*/ 3909 w 5184"/>
                      <a:gd name="T47" fmla="*/ 360 h 1071"/>
                      <a:gd name="T48" fmla="*/ 3993 w 5184"/>
                      <a:gd name="T49" fmla="*/ 417 h 1071"/>
                      <a:gd name="T50" fmla="*/ 4224 w 5184"/>
                      <a:gd name="T51" fmla="*/ 483 h 1071"/>
                      <a:gd name="T52" fmla="*/ 4461 w 5184"/>
                      <a:gd name="T53" fmla="*/ 510 h 1071"/>
                      <a:gd name="T54" fmla="*/ 4668 w 5184"/>
                      <a:gd name="T55" fmla="*/ 516 h 1071"/>
                      <a:gd name="T56" fmla="*/ 4812 w 5184"/>
                      <a:gd name="T57" fmla="*/ 504 h 1071"/>
                      <a:gd name="T58" fmla="*/ 5010 w 5184"/>
                      <a:gd name="T59" fmla="*/ 528 h 1071"/>
                      <a:gd name="T60" fmla="*/ 5100 w 5184"/>
                      <a:gd name="T61" fmla="*/ 633 h 1071"/>
                      <a:gd name="T62" fmla="*/ 5181 w 5184"/>
                      <a:gd name="T63" fmla="*/ 687 h 1071"/>
                      <a:gd name="T64" fmla="*/ 4884 w 5184"/>
                      <a:gd name="T65" fmla="*/ 969 h 1071"/>
                      <a:gd name="T66" fmla="*/ 4638 w 5184"/>
                      <a:gd name="T67" fmla="*/ 852 h 1071"/>
                      <a:gd name="T68" fmla="*/ 4518 w 5184"/>
                      <a:gd name="T69" fmla="*/ 837 h 1071"/>
                      <a:gd name="T70" fmla="*/ 4290 w 5184"/>
                      <a:gd name="T71" fmla="*/ 834 h 1071"/>
                      <a:gd name="T72" fmla="*/ 4050 w 5184"/>
                      <a:gd name="T73" fmla="*/ 906 h 1071"/>
                      <a:gd name="T74" fmla="*/ 3762 w 5184"/>
                      <a:gd name="T75" fmla="*/ 801 h 1071"/>
                      <a:gd name="T76" fmla="*/ 3252 w 5184"/>
                      <a:gd name="T77" fmla="*/ 846 h 1071"/>
                      <a:gd name="T78" fmla="*/ 3093 w 5184"/>
                      <a:gd name="T79" fmla="*/ 933 h 1071"/>
                      <a:gd name="T80" fmla="*/ 2961 w 5184"/>
                      <a:gd name="T81" fmla="*/ 882 h 1071"/>
                      <a:gd name="T82" fmla="*/ 2880 w 5184"/>
                      <a:gd name="T83" fmla="*/ 927 h 1071"/>
                      <a:gd name="T84" fmla="*/ 2709 w 5184"/>
                      <a:gd name="T85" fmla="*/ 900 h 1071"/>
                      <a:gd name="T86" fmla="*/ 2607 w 5184"/>
                      <a:gd name="T87" fmla="*/ 957 h 1071"/>
                      <a:gd name="T88" fmla="*/ 2259 w 5184"/>
                      <a:gd name="T89" fmla="*/ 933 h 1071"/>
                      <a:gd name="T90" fmla="*/ 2013 w 5184"/>
                      <a:gd name="T91" fmla="*/ 900 h 1071"/>
                      <a:gd name="T92" fmla="*/ 1917 w 5184"/>
                      <a:gd name="T93" fmla="*/ 954 h 1071"/>
                      <a:gd name="T94" fmla="*/ 1830 w 5184"/>
                      <a:gd name="T95" fmla="*/ 936 h 1071"/>
                      <a:gd name="T96" fmla="*/ 1623 w 5184"/>
                      <a:gd name="T97" fmla="*/ 960 h 1071"/>
                      <a:gd name="T98" fmla="*/ 1485 w 5184"/>
                      <a:gd name="T99" fmla="*/ 849 h 1071"/>
                      <a:gd name="T100" fmla="*/ 1485 w 5184"/>
                      <a:gd name="T101" fmla="*/ 732 h 1071"/>
                      <a:gd name="T102" fmla="*/ 1473 w 5184"/>
                      <a:gd name="T103" fmla="*/ 624 h 1071"/>
                      <a:gd name="T104" fmla="*/ 1275 w 5184"/>
                      <a:gd name="T105" fmla="*/ 630 h 1071"/>
                      <a:gd name="T106" fmla="*/ 1110 w 5184"/>
                      <a:gd name="T107" fmla="*/ 615 h 1071"/>
                      <a:gd name="T108" fmla="*/ 1005 w 5184"/>
                      <a:gd name="T109" fmla="*/ 612 h 1071"/>
                      <a:gd name="T110" fmla="*/ 825 w 5184"/>
                      <a:gd name="T111" fmla="*/ 636 h 1071"/>
                      <a:gd name="T112" fmla="*/ 636 w 5184"/>
                      <a:gd name="T113" fmla="*/ 690 h 1071"/>
                      <a:gd name="T114" fmla="*/ 489 w 5184"/>
                      <a:gd name="T115" fmla="*/ 474 h 1071"/>
                      <a:gd name="T116" fmla="*/ 312 w 5184"/>
                      <a:gd name="T117" fmla="*/ 420 h 1071"/>
                      <a:gd name="T118" fmla="*/ 159 w 5184"/>
                      <a:gd name="T119" fmla="*/ 468 h 1071"/>
                      <a:gd name="T120" fmla="*/ 0 w 5184"/>
                      <a:gd name="T121" fmla="*/ 387 h 107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184" h="1071">
                        <a:moveTo>
                          <a:pt x="0" y="102"/>
                        </a:moveTo>
                        <a:lnTo>
                          <a:pt x="36" y="81"/>
                        </a:lnTo>
                        <a:lnTo>
                          <a:pt x="75" y="27"/>
                        </a:lnTo>
                        <a:lnTo>
                          <a:pt x="114" y="0"/>
                        </a:lnTo>
                        <a:lnTo>
                          <a:pt x="180" y="21"/>
                        </a:lnTo>
                        <a:lnTo>
                          <a:pt x="243" y="66"/>
                        </a:lnTo>
                        <a:lnTo>
                          <a:pt x="276" y="84"/>
                        </a:lnTo>
                        <a:lnTo>
                          <a:pt x="312" y="138"/>
                        </a:lnTo>
                        <a:lnTo>
                          <a:pt x="405" y="174"/>
                        </a:lnTo>
                        <a:lnTo>
                          <a:pt x="564" y="156"/>
                        </a:lnTo>
                        <a:lnTo>
                          <a:pt x="630" y="138"/>
                        </a:lnTo>
                        <a:lnTo>
                          <a:pt x="645" y="93"/>
                        </a:lnTo>
                        <a:lnTo>
                          <a:pt x="750" y="147"/>
                        </a:lnTo>
                        <a:lnTo>
                          <a:pt x="810" y="186"/>
                        </a:lnTo>
                        <a:lnTo>
                          <a:pt x="858" y="186"/>
                        </a:lnTo>
                        <a:lnTo>
                          <a:pt x="912" y="192"/>
                        </a:lnTo>
                        <a:lnTo>
                          <a:pt x="948" y="240"/>
                        </a:lnTo>
                        <a:lnTo>
                          <a:pt x="963" y="291"/>
                        </a:lnTo>
                        <a:lnTo>
                          <a:pt x="993" y="312"/>
                        </a:lnTo>
                        <a:lnTo>
                          <a:pt x="1020" y="333"/>
                        </a:lnTo>
                        <a:lnTo>
                          <a:pt x="1029" y="354"/>
                        </a:lnTo>
                        <a:lnTo>
                          <a:pt x="1026" y="411"/>
                        </a:lnTo>
                        <a:lnTo>
                          <a:pt x="1026" y="435"/>
                        </a:lnTo>
                        <a:lnTo>
                          <a:pt x="1044" y="456"/>
                        </a:lnTo>
                        <a:lnTo>
                          <a:pt x="1077" y="447"/>
                        </a:lnTo>
                        <a:lnTo>
                          <a:pt x="1116" y="429"/>
                        </a:lnTo>
                        <a:lnTo>
                          <a:pt x="1146" y="414"/>
                        </a:lnTo>
                        <a:lnTo>
                          <a:pt x="1281" y="408"/>
                        </a:lnTo>
                        <a:lnTo>
                          <a:pt x="1299" y="387"/>
                        </a:lnTo>
                        <a:lnTo>
                          <a:pt x="1401" y="375"/>
                        </a:lnTo>
                        <a:lnTo>
                          <a:pt x="1533" y="402"/>
                        </a:lnTo>
                        <a:lnTo>
                          <a:pt x="1731" y="408"/>
                        </a:lnTo>
                        <a:lnTo>
                          <a:pt x="1815" y="429"/>
                        </a:lnTo>
                        <a:lnTo>
                          <a:pt x="1992" y="417"/>
                        </a:lnTo>
                        <a:lnTo>
                          <a:pt x="2079" y="417"/>
                        </a:lnTo>
                        <a:lnTo>
                          <a:pt x="2127" y="441"/>
                        </a:lnTo>
                        <a:lnTo>
                          <a:pt x="2262" y="423"/>
                        </a:lnTo>
                        <a:lnTo>
                          <a:pt x="2364" y="384"/>
                        </a:lnTo>
                        <a:lnTo>
                          <a:pt x="2490" y="369"/>
                        </a:lnTo>
                        <a:lnTo>
                          <a:pt x="2781" y="375"/>
                        </a:lnTo>
                        <a:lnTo>
                          <a:pt x="2868" y="387"/>
                        </a:lnTo>
                        <a:lnTo>
                          <a:pt x="2973" y="393"/>
                        </a:lnTo>
                        <a:lnTo>
                          <a:pt x="3123" y="348"/>
                        </a:lnTo>
                        <a:lnTo>
                          <a:pt x="3267" y="369"/>
                        </a:lnTo>
                        <a:lnTo>
                          <a:pt x="3432" y="360"/>
                        </a:lnTo>
                        <a:lnTo>
                          <a:pt x="3516" y="342"/>
                        </a:lnTo>
                        <a:lnTo>
                          <a:pt x="3819" y="381"/>
                        </a:lnTo>
                        <a:lnTo>
                          <a:pt x="3909" y="360"/>
                        </a:lnTo>
                        <a:lnTo>
                          <a:pt x="3921" y="399"/>
                        </a:lnTo>
                        <a:lnTo>
                          <a:pt x="3993" y="417"/>
                        </a:lnTo>
                        <a:lnTo>
                          <a:pt x="4173" y="399"/>
                        </a:lnTo>
                        <a:lnTo>
                          <a:pt x="4224" y="483"/>
                        </a:lnTo>
                        <a:lnTo>
                          <a:pt x="4389" y="498"/>
                        </a:lnTo>
                        <a:lnTo>
                          <a:pt x="4461" y="510"/>
                        </a:lnTo>
                        <a:lnTo>
                          <a:pt x="4533" y="495"/>
                        </a:lnTo>
                        <a:lnTo>
                          <a:pt x="4668" y="516"/>
                        </a:lnTo>
                        <a:lnTo>
                          <a:pt x="4734" y="528"/>
                        </a:lnTo>
                        <a:lnTo>
                          <a:pt x="4812" y="504"/>
                        </a:lnTo>
                        <a:lnTo>
                          <a:pt x="4926" y="549"/>
                        </a:lnTo>
                        <a:lnTo>
                          <a:pt x="5010" y="528"/>
                        </a:lnTo>
                        <a:lnTo>
                          <a:pt x="5067" y="540"/>
                        </a:lnTo>
                        <a:lnTo>
                          <a:pt x="5100" y="633"/>
                        </a:lnTo>
                        <a:lnTo>
                          <a:pt x="5145" y="669"/>
                        </a:lnTo>
                        <a:lnTo>
                          <a:pt x="5181" y="687"/>
                        </a:lnTo>
                        <a:lnTo>
                          <a:pt x="5184" y="1071"/>
                        </a:lnTo>
                        <a:lnTo>
                          <a:pt x="4884" y="969"/>
                        </a:lnTo>
                        <a:lnTo>
                          <a:pt x="4683" y="876"/>
                        </a:lnTo>
                        <a:lnTo>
                          <a:pt x="4638" y="852"/>
                        </a:lnTo>
                        <a:lnTo>
                          <a:pt x="4578" y="849"/>
                        </a:lnTo>
                        <a:lnTo>
                          <a:pt x="4518" y="837"/>
                        </a:lnTo>
                        <a:lnTo>
                          <a:pt x="4386" y="789"/>
                        </a:lnTo>
                        <a:lnTo>
                          <a:pt x="4290" y="834"/>
                        </a:lnTo>
                        <a:lnTo>
                          <a:pt x="4176" y="906"/>
                        </a:lnTo>
                        <a:lnTo>
                          <a:pt x="4050" y="906"/>
                        </a:lnTo>
                        <a:lnTo>
                          <a:pt x="3924" y="840"/>
                        </a:lnTo>
                        <a:lnTo>
                          <a:pt x="3762" y="801"/>
                        </a:lnTo>
                        <a:lnTo>
                          <a:pt x="3651" y="837"/>
                        </a:lnTo>
                        <a:lnTo>
                          <a:pt x="3252" y="846"/>
                        </a:lnTo>
                        <a:lnTo>
                          <a:pt x="3159" y="906"/>
                        </a:lnTo>
                        <a:lnTo>
                          <a:pt x="3093" y="933"/>
                        </a:lnTo>
                        <a:lnTo>
                          <a:pt x="3027" y="900"/>
                        </a:lnTo>
                        <a:lnTo>
                          <a:pt x="2961" y="882"/>
                        </a:lnTo>
                        <a:lnTo>
                          <a:pt x="2904" y="885"/>
                        </a:lnTo>
                        <a:lnTo>
                          <a:pt x="2880" y="927"/>
                        </a:lnTo>
                        <a:lnTo>
                          <a:pt x="2838" y="939"/>
                        </a:lnTo>
                        <a:lnTo>
                          <a:pt x="2709" y="900"/>
                        </a:lnTo>
                        <a:lnTo>
                          <a:pt x="2613" y="918"/>
                        </a:lnTo>
                        <a:lnTo>
                          <a:pt x="2607" y="957"/>
                        </a:lnTo>
                        <a:lnTo>
                          <a:pt x="2523" y="939"/>
                        </a:lnTo>
                        <a:lnTo>
                          <a:pt x="2259" y="933"/>
                        </a:lnTo>
                        <a:lnTo>
                          <a:pt x="2169" y="903"/>
                        </a:lnTo>
                        <a:lnTo>
                          <a:pt x="2013" y="900"/>
                        </a:lnTo>
                        <a:lnTo>
                          <a:pt x="1929" y="921"/>
                        </a:lnTo>
                        <a:lnTo>
                          <a:pt x="1917" y="954"/>
                        </a:lnTo>
                        <a:lnTo>
                          <a:pt x="1896" y="975"/>
                        </a:lnTo>
                        <a:lnTo>
                          <a:pt x="1830" y="936"/>
                        </a:lnTo>
                        <a:lnTo>
                          <a:pt x="1671" y="933"/>
                        </a:lnTo>
                        <a:lnTo>
                          <a:pt x="1623" y="960"/>
                        </a:lnTo>
                        <a:lnTo>
                          <a:pt x="1527" y="921"/>
                        </a:lnTo>
                        <a:lnTo>
                          <a:pt x="1485" y="849"/>
                        </a:lnTo>
                        <a:lnTo>
                          <a:pt x="1488" y="777"/>
                        </a:lnTo>
                        <a:lnTo>
                          <a:pt x="1485" y="732"/>
                        </a:lnTo>
                        <a:lnTo>
                          <a:pt x="1503" y="645"/>
                        </a:lnTo>
                        <a:lnTo>
                          <a:pt x="1473" y="624"/>
                        </a:lnTo>
                        <a:lnTo>
                          <a:pt x="1413" y="624"/>
                        </a:lnTo>
                        <a:lnTo>
                          <a:pt x="1275" y="630"/>
                        </a:lnTo>
                        <a:lnTo>
                          <a:pt x="1230" y="651"/>
                        </a:lnTo>
                        <a:lnTo>
                          <a:pt x="1110" y="615"/>
                        </a:lnTo>
                        <a:lnTo>
                          <a:pt x="1068" y="639"/>
                        </a:lnTo>
                        <a:lnTo>
                          <a:pt x="1005" y="612"/>
                        </a:lnTo>
                        <a:lnTo>
                          <a:pt x="924" y="615"/>
                        </a:lnTo>
                        <a:lnTo>
                          <a:pt x="825" y="636"/>
                        </a:lnTo>
                        <a:lnTo>
                          <a:pt x="693" y="699"/>
                        </a:lnTo>
                        <a:lnTo>
                          <a:pt x="636" y="690"/>
                        </a:lnTo>
                        <a:lnTo>
                          <a:pt x="621" y="468"/>
                        </a:lnTo>
                        <a:lnTo>
                          <a:pt x="489" y="474"/>
                        </a:lnTo>
                        <a:lnTo>
                          <a:pt x="396" y="474"/>
                        </a:lnTo>
                        <a:lnTo>
                          <a:pt x="312" y="420"/>
                        </a:lnTo>
                        <a:lnTo>
                          <a:pt x="186" y="462"/>
                        </a:lnTo>
                        <a:lnTo>
                          <a:pt x="159" y="468"/>
                        </a:lnTo>
                        <a:lnTo>
                          <a:pt x="117" y="417"/>
                        </a:lnTo>
                        <a:lnTo>
                          <a:pt x="0" y="387"/>
                        </a:lnTo>
                        <a:lnTo>
                          <a:pt x="0" y="102"/>
                        </a:lnTo>
                        <a:close/>
                      </a:path>
                    </a:pathLst>
                  </a:custGeom>
                  <a:solidFill>
                    <a:srgbClr val="FFFF00">
                      <a:alpha val="50195"/>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 name="Freeform 37"/>
                  <p:cNvSpPr>
                    <a:spLocks/>
                  </p:cNvSpPr>
                  <p:nvPr/>
                </p:nvSpPr>
                <p:spPr bwMode="auto">
                  <a:xfrm>
                    <a:off x="267" y="552"/>
                    <a:ext cx="444" cy="213"/>
                  </a:xfrm>
                  <a:custGeom>
                    <a:avLst/>
                    <a:gdLst>
                      <a:gd name="T0" fmla="*/ 0 w 444"/>
                      <a:gd name="T1" fmla="*/ 213 h 213"/>
                      <a:gd name="T2" fmla="*/ 48 w 444"/>
                      <a:gd name="T3" fmla="*/ 204 h 213"/>
                      <a:gd name="T4" fmla="*/ 99 w 444"/>
                      <a:gd name="T5" fmla="*/ 192 h 213"/>
                      <a:gd name="T6" fmla="*/ 147 w 444"/>
                      <a:gd name="T7" fmla="*/ 165 h 213"/>
                      <a:gd name="T8" fmla="*/ 186 w 444"/>
                      <a:gd name="T9" fmla="*/ 99 h 213"/>
                      <a:gd name="T10" fmla="*/ 216 w 444"/>
                      <a:gd name="T11" fmla="*/ 81 h 213"/>
                      <a:gd name="T12" fmla="*/ 270 w 444"/>
                      <a:gd name="T13" fmla="*/ 60 h 213"/>
                      <a:gd name="T14" fmla="*/ 369 w 444"/>
                      <a:gd name="T15" fmla="*/ 39 h 213"/>
                      <a:gd name="T16" fmla="*/ 417 w 444"/>
                      <a:gd name="T17" fmla="*/ 12 h 213"/>
                      <a:gd name="T18" fmla="*/ 444 w 444"/>
                      <a:gd name="T19" fmla="*/ 0 h 213"/>
                      <a:gd name="T20" fmla="*/ 0 w 444"/>
                      <a:gd name="T21" fmla="*/ 0 h 213"/>
                      <a:gd name="T22" fmla="*/ 0 w 444"/>
                      <a:gd name="T23" fmla="*/ 213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213">
                        <a:moveTo>
                          <a:pt x="0" y="213"/>
                        </a:moveTo>
                        <a:lnTo>
                          <a:pt x="48" y="204"/>
                        </a:lnTo>
                        <a:lnTo>
                          <a:pt x="99" y="192"/>
                        </a:lnTo>
                        <a:lnTo>
                          <a:pt x="147" y="165"/>
                        </a:lnTo>
                        <a:lnTo>
                          <a:pt x="186" y="99"/>
                        </a:lnTo>
                        <a:lnTo>
                          <a:pt x="216" y="81"/>
                        </a:lnTo>
                        <a:lnTo>
                          <a:pt x="270" y="60"/>
                        </a:lnTo>
                        <a:lnTo>
                          <a:pt x="369" y="39"/>
                        </a:lnTo>
                        <a:lnTo>
                          <a:pt x="417" y="12"/>
                        </a:lnTo>
                        <a:lnTo>
                          <a:pt x="444" y="0"/>
                        </a:lnTo>
                        <a:lnTo>
                          <a:pt x="0" y="0"/>
                        </a:lnTo>
                        <a:lnTo>
                          <a:pt x="0" y="213"/>
                        </a:lnTo>
                        <a:close/>
                      </a:path>
                    </a:pathLst>
                  </a:custGeom>
                  <a:solidFill>
                    <a:srgbClr val="FFFF00">
                      <a:alpha val="50195"/>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 name="Freeform 38"/>
                  <p:cNvSpPr>
                    <a:spLocks/>
                  </p:cNvSpPr>
                  <p:nvPr/>
                </p:nvSpPr>
                <p:spPr bwMode="auto">
                  <a:xfrm>
                    <a:off x="831" y="549"/>
                    <a:ext cx="3405" cy="264"/>
                  </a:xfrm>
                  <a:custGeom>
                    <a:avLst/>
                    <a:gdLst>
                      <a:gd name="T0" fmla="*/ 0 w 3405"/>
                      <a:gd name="T1" fmla="*/ 0 h 264"/>
                      <a:gd name="T2" fmla="*/ 51 w 3405"/>
                      <a:gd name="T3" fmla="*/ 42 h 264"/>
                      <a:gd name="T4" fmla="*/ 174 w 3405"/>
                      <a:gd name="T5" fmla="*/ 48 h 264"/>
                      <a:gd name="T6" fmla="*/ 240 w 3405"/>
                      <a:gd name="T7" fmla="*/ 45 h 264"/>
                      <a:gd name="T8" fmla="*/ 495 w 3405"/>
                      <a:gd name="T9" fmla="*/ 60 h 264"/>
                      <a:gd name="T10" fmla="*/ 648 w 3405"/>
                      <a:gd name="T11" fmla="*/ 51 h 264"/>
                      <a:gd name="T12" fmla="*/ 750 w 3405"/>
                      <a:gd name="T13" fmla="*/ 66 h 264"/>
                      <a:gd name="T14" fmla="*/ 1014 w 3405"/>
                      <a:gd name="T15" fmla="*/ 75 h 264"/>
                      <a:gd name="T16" fmla="*/ 1149 w 3405"/>
                      <a:gd name="T17" fmla="*/ 84 h 264"/>
                      <a:gd name="T18" fmla="*/ 1221 w 3405"/>
                      <a:gd name="T19" fmla="*/ 105 h 264"/>
                      <a:gd name="T20" fmla="*/ 1299 w 3405"/>
                      <a:gd name="T21" fmla="*/ 93 h 264"/>
                      <a:gd name="T22" fmla="*/ 1329 w 3405"/>
                      <a:gd name="T23" fmla="*/ 123 h 264"/>
                      <a:gd name="T24" fmla="*/ 1350 w 3405"/>
                      <a:gd name="T25" fmla="*/ 135 h 264"/>
                      <a:gd name="T26" fmla="*/ 1377 w 3405"/>
                      <a:gd name="T27" fmla="*/ 123 h 264"/>
                      <a:gd name="T28" fmla="*/ 1563 w 3405"/>
                      <a:gd name="T29" fmla="*/ 150 h 264"/>
                      <a:gd name="T30" fmla="*/ 1587 w 3405"/>
                      <a:gd name="T31" fmla="*/ 174 h 264"/>
                      <a:gd name="T32" fmla="*/ 1629 w 3405"/>
                      <a:gd name="T33" fmla="*/ 222 h 264"/>
                      <a:gd name="T34" fmla="*/ 1653 w 3405"/>
                      <a:gd name="T35" fmla="*/ 228 h 264"/>
                      <a:gd name="T36" fmla="*/ 1686 w 3405"/>
                      <a:gd name="T37" fmla="*/ 219 h 264"/>
                      <a:gd name="T38" fmla="*/ 1731 w 3405"/>
                      <a:gd name="T39" fmla="*/ 207 h 264"/>
                      <a:gd name="T40" fmla="*/ 1749 w 3405"/>
                      <a:gd name="T41" fmla="*/ 207 h 264"/>
                      <a:gd name="T42" fmla="*/ 1845 w 3405"/>
                      <a:gd name="T43" fmla="*/ 240 h 264"/>
                      <a:gd name="T44" fmla="*/ 1899 w 3405"/>
                      <a:gd name="T45" fmla="*/ 219 h 264"/>
                      <a:gd name="T46" fmla="*/ 2049 w 3405"/>
                      <a:gd name="T47" fmla="*/ 216 h 264"/>
                      <a:gd name="T48" fmla="*/ 2118 w 3405"/>
                      <a:gd name="T49" fmla="*/ 207 h 264"/>
                      <a:gd name="T50" fmla="*/ 2238 w 3405"/>
                      <a:gd name="T51" fmla="*/ 225 h 264"/>
                      <a:gd name="T52" fmla="*/ 2298 w 3405"/>
                      <a:gd name="T53" fmla="*/ 225 h 264"/>
                      <a:gd name="T54" fmla="*/ 2367 w 3405"/>
                      <a:gd name="T55" fmla="*/ 249 h 264"/>
                      <a:gd name="T56" fmla="*/ 2559 w 3405"/>
                      <a:gd name="T57" fmla="*/ 264 h 264"/>
                      <a:gd name="T58" fmla="*/ 2802 w 3405"/>
                      <a:gd name="T59" fmla="*/ 258 h 264"/>
                      <a:gd name="T60" fmla="*/ 2898 w 3405"/>
                      <a:gd name="T61" fmla="*/ 252 h 264"/>
                      <a:gd name="T62" fmla="*/ 2982 w 3405"/>
                      <a:gd name="T63" fmla="*/ 237 h 264"/>
                      <a:gd name="T64" fmla="*/ 3162 w 3405"/>
                      <a:gd name="T65" fmla="*/ 240 h 264"/>
                      <a:gd name="T66" fmla="*/ 3336 w 3405"/>
                      <a:gd name="T67" fmla="*/ 252 h 264"/>
                      <a:gd name="T68" fmla="*/ 3405 w 3405"/>
                      <a:gd name="T69" fmla="*/ 264 h 264"/>
                      <a:gd name="T70" fmla="*/ 3381 w 3405"/>
                      <a:gd name="T71" fmla="*/ 246 h 264"/>
                      <a:gd name="T72" fmla="*/ 3345 w 3405"/>
                      <a:gd name="T73" fmla="*/ 243 h 264"/>
                      <a:gd name="T74" fmla="*/ 3330 w 3405"/>
                      <a:gd name="T75" fmla="*/ 225 h 264"/>
                      <a:gd name="T76" fmla="*/ 3327 w 3405"/>
                      <a:gd name="T77" fmla="*/ 204 h 264"/>
                      <a:gd name="T78" fmla="*/ 3327 w 3405"/>
                      <a:gd name="T79" fmla="*/ 165 h 264"/>
                      <a:gd name="T80" fmla="*/ 3327 w 3405"/>
                      <a:gd name="T81" fmla="*/ 117 h 264"/>
                      <a:gd name="T82" fmla="*/ 3306 w 3405"/>
                      <a:gd name="T83" fmla="*/ 75 h 264"/>
                      <a:gd name="T84" fmla="*/ 3264 w 3405"/>
                      <a:gd name="T85" fmla="*/ 18 h 264"/>
                      <a:gd name="T86" fmla="*/ 3249 w 3405"/>
                      <a:gd name="T87" fmla="*/ 0 h 264"/>
                      <a:gd name="T88" fmla="*/ 0 w 3405"/>
                      <a:gd name="T89" fmla="*/ 0 h 26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5" h="264">
                        <a:moveTo>
                          <a:pt x="0" y="0"/>
                        </a:moveTo>
                        <a:lnTo>
                          <a:pt x="51" y="42"/>
                        </a:lnTo>
                        <a:lnTo>
                          <a:pt x="174" y="48"/>
                        </a:lnTo>
                        <a:lnTo>
                          <a:pt x="240" y="45"/>
                        </a:lnTo>
                        <a:lnTo>
                          <a:pt x="495" y="60"/>
                        </a:lnTo>
                        <a:lnTo>
                          <a:pt x="648" y="51"/>
                        </a:lnTo>
                        <a:lnTo>
                          <a:pt x="750" y="66"/>
                        </a:lnTo>
                        <a:lnTo>
                          <a:pt x="1014" y="75"/>
                        </a:lnTo>
                        <a:lnTo>
                          <a:pt x="1149" y="84"/>
                        </a:lnTo>
                        <a:lnTo>
                          <a:pt x="1221" y="105"/>
                        </a:lnTo>
                        <a:lnTo>
                          <a:pt x="1299" y="93"/>
                        </a:lnTo>
                        <a:lnTo>
                          <a:pt x="1329" y="123"/>
                        </a:lnTo>
                        <a:lnTo>
                          <a:pt x="1350" y="135"/>
                        </a:lnTo>
                        <a:lnTo>
                          <a:pt x="1377" y="123"/>
                        </a:lnTo>
                        <a:lnTo>
                          <a:pt x="1563" y="150"/>
                        </a:lnTo>
                        <a:lnTo>
                          <a:pt x="1587" y="174"/>
                        </a:lnTo>
                        <a:lnTo>
                          <a:pt x="1629" y="222"/>
                        </a:lnTo>
                        <a:lnTo>
                          <a:pt x="1653" y="228"/>
                        </a:lnTo>
                        <a:lnTo>
                          <a:pt x="1686" y="219"/>
                        </a:lnTo>
                        <a:lnTo>
                          <a:pt x="1731" y="207"/>
                        </a:lnTo>
                        <a:lnTo>
                          <a:pt x="1749" y="207"/>
                        </a:lnTo>
                        <a:lnTo>
                          <a:pt x="1845" y="240"/>
                        </a:lnTo>
                        <a:lnTo>
                          <a:pt x="1899" y="219"/>
                        </a:lnTo>
                        <a:lnTo>
                          <a:pt x="2049" y="216"/>
                        </a:lnTo>
                        <a:lnTo>
                          <a:pt x="2118" y="207"/>
                        </a:lnTo>
                        <a:lnTo>
                          <a:pt x="2238" y="225"/>
                        </a:lnTo>
                        <a:lnTo>
                          <a:pt x="2298" y="225"/>
                        </a:lnTo>
                        <a:lnTo>
                          <a:pt x="2367" y="249"/>
                        </a:lnTo>
                        <a:lnTo>
                          <a:pt x="2559" y="264"/>
                        </a:lnTo>
                        <a:lnTo>
                          <a:pt x="2802" y="258"/>
                        </a:lnTo>
                        <a:lnTo>
                          <a:pt x="2898" y="252"/>
                        </a:lnTo>
                        <a:lnTo>
                          <a:pt x="2982" y="237"/>
                        </a:lnTo>
                        <a:lnTo>
                          <a:pt x="3162" y="240"/>
                        </a:lnTo>
                        <a:lnTo>
                          <a:pt x="3336" y="252"/>
                        </a:lnTo>
                        <a:lnTo>
                          <a:pt x="3405" y="264"/>
                        </a:lnTo>
                        <a:lnTo>
                          <a:pt x="3381" y="246"/>
                        </a:lnTo>
                        <a:lnTo>
                          <a:pt x="3345" y="243"/>
                        </a:lnTo>
                        <a:lnTo>
                          <a:pt x="3330" y="225"/>
                        </a:lnTo>
                        <a:lnTo>
                          <a:pt x="3327" y="204"/>
                        </a:lnTo>
                        <a:lnTo>
                          <a:pt x="3327" y="165"/>
                        </a:lnTo>
                        <a:lnTo>
                          <a:pt x="3327" y="117"/>
                        </a:lnTo>
                        <a:lnTo>
                          <a:pt x="3306" y="75"/>
                        </a:lnTo>
                        <a:lnTo>
                          <a:pt x="3264" y="18"/>
                        </a:lnTo>
                        <a:lnTo>
                          <a:pt x="3249" y="0"/>
                        </a:lnTo>
                        <a:lnTo>
                          <a:pt x="0" y="0"/>
                        </a:lnTo>
                        <a:close/>
                      </a:path>
                    </a:pathLst>
                  </a:custGeom>
                  <a:solidFill>
                    <a:srgbClr val="FFFF00">
                      <a:alpha val="50195"/>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 name="Rectangle 40"/>
                  <p:cNvSpPr>
                    <a:spLocks noChangeArrowheads="1"/>
                  </p:cNvSpPr>
                  <p:nvPr/>
                </p:nvSpPr>
                <p:spPr bwMode="auto">
                  <a:xfrm>
                    <a:off x="571" y="1424"/>
                    <a:ext cx="14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I</a:t>
                    </a:r>
                  </a:p>
                </p:txBody>
              </p:sp>
              <p:sp>
                <p:nvSpPr>
                  <p:cNvPr id="29" name="Rectangle 41"/>
                  <p:cNvSpPr>
                    <a:spLocks noChangeArrowheads="1"/>
                  </p:cNvSpPr>
                  <p:nvPr/>
                </p:nvSpPr>
                <p:spPr bwMode="auto">
                  <a:xfrm>
                    <a:off x="788" y="1428"/>
                    <a:ext cx="18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U</a:t>
                    </a:r>
                  </a:p>
                </p:txBody>
              </p:sp>
              <p:sp>
                <p:nvSpPr>
                  <p:cNvPr id="30" name="Rectangle 42"/>
                  <p:cNvSpPr>
                    <a:spLocks noChangeArrowheads="1"/>
                  </p:cNvSpPr>
                  <p:nvPr/>
                </p:nvSpPr>
                <p:spPr bwMode="auto">
                  <a:xfrm>
                    <a:off x="1045" y="1484"/>
                    <a:ext cx="177"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S</a:t>
                    </a:r>
                  </a:p>
                </p:txBody>
              </p:sp>
              <p:sp>
                <p:nvSpPr>
                  <p:cNvPr id="31" name="Rectangle 43"/>
                  <p:cNvSpPr>
                    <a:spLocks noChangeArrowheads="1"/>
                  </p:cNvSpPr>
                  <p:nvPr/>
                </p:nvSpPr>
                <p:spPr bwMode="auto">
                  <a:xfrm>
                    <a:off x="1748" y="1660"/>
                    <a:ext cx="18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C</a:t>
                    </a:r>
                  </a:p>
                </p:txBody>
              </p:sp>
              <p:sp>
                <p:nvSpPr>
                  <p:cNvPr id="32" name="Rectangle 44"/>
                  <p:cNvSpPr>
                    <a:spLocks noChangeArrowheads="1"/>
                  </p:cNvSpPr>
                  <p:nvPr/>
                </p:nvSpPr>
                <p:spPr bwMode="auto">
                  <a:xfrm>
                    <a:off x="2072" y="1735"/>
                    <a:ext cx="18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H</a:t>
                    </a:r>
                  </a:p>
                </p:txBody>
              </p:sp>
              <p:sp>
                <p:nvSpPr>
                  <p:cNvPr id="33" name="Rectangle 45"/>
                  <p:cNvSpPr>
                    <a:spLocks noChangeArrowheads="1"/>
                  </p:cNvSpPr>
                  <p:nvPr/>
                </p:nvSpPr>
                <p:spPr bwMode="auto">
                  <a:xfrm>
                    <a:off x="2396" y="1762"/>
                    <a:ext cx="18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A</a:t>
                    </a:r>
                  </a:p>
                </p:txBody>
              </p:sp>
              <p:sp>
                <p:nvSpPr>
                  <p:cNvPr id="34" name="Rectangle 46"/>
                  <p:cNvSpPr>
                    <a:spLocks noChangeArrowheads="1"/>
                  </p:cNvSpPr>
                  <p:nvPr/>
                </p:nvSpPr>
                <p:spPr bwMode="auto">
                  <a:xfrm>
                    <a:off x="2721" y="1783"/>
                    <a:ext cx="177"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S</a:t>
                    </a:r>
                  </a:p>
                </p:txBody>
              </p:sp>
              <p:sp>
                <p:nvSpPr>
                  <p:cNvPr id="35" name="Rectangle 47"/>
                  <p:cNvSpPr>
                    <a:spLocks noChangeArrowheads="1"/>
                  </p:cNvSpPr>
                  <p:nvPr/>
                </p:nvSpPr>
                <p:spPr bwMode="auto">
                  <a:xfrm>
                    <a:off x="3040" y="1772"/>
                    <a:ext cx="193"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M</a:t>
                    </a:r>
                  </a:p>
                </p:txBody>
              </p:sp>
              <p:sp>
                <p:nvSpPr>
                  <p:cNvPr id="36" name="Rectangle 48"/>
                  <p:cNvSpPr>
                    <a:spLocks noChangeArrowheads="1"/>
                  </p:cNvSpPr>
                  <p:nvPr/>
                </p:nvSpPr>
                <p:spPr bwMode="auto">
                  <a:xfrm>
                    <a:off x="3376" y="1761"/>
                    <a:ext cx="18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A</a:t>
                    </a:r>
                  </a:p>
                </p:txBody>
              </p:sp>
              <p:sp>
                <p:nvSpPr>
                  <p:cNvPr id="37" name="Rectangle 49"/>
                  <p:cNvSpPr>
                    <a:spLocks noChangeArrowheads="1"/>
                  </p:cNvSpPr>
                  <p:nvPr/>
                </p:nvSpPr>
                <p:spPr bwMode="auto">
                  <a:xfrm>
                    <a:off x="4058" y="1775"/>
                    <a:ext cx="17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F</a:t>
                    </a:r>
                  </a:p>
                </p:txBody>
              </p:sp>
              <p:sp>
                <p:nvSpPr>
                  <p:cNvPr id="38" name="Rectangle 50"/>
                  <p:cNvSpPr>
                    <a:spLocks noChangeArrowheads="1"/>
                  </p:cNvSpPr>
                  <p:nvPr/>
                </p:nvSpPr>
                <p:spPr bwMode="auto">
                  <a:xfrm>
                    <a:off x="4330" y="1811"/>
                    <a:ext cx="17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L</a:t>
                    </a:r>
                  </a:p>
                </p:txBody>
              </p:sp>
              <p:sp>
                <p:nvSpPr>
                  <p:cNvPr id="39" name="Rectangle 51"/>
                  <p:cNvSpPr>
                    <a:spLocks noChangeArrowheads="1"/>
                  </p:cNvSpPr>
                  <p:nvPr/>
                </p:nvSpPr>
                <p:spPr bwMode="auto">
                  <a:xfrm>
                    <a:off x="4891" y="1859"/>
                    <a:ext cx="187"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O</a:t>
                    </a:r>
                  </a:p>
                </p:txBody>
              </p:sp>
              <p:sp>
                <p:nvSpPr>
                  <p:cNvPr id="40" name="Rectangle 52"/>
                  <p:cNvSpPr>
                    <a:spLocks noChangeArrowheads="1"/>
                  </p:cNvSpPr>
                  <p:nvPr/>
                </p:nvSpPr>
                <p:spPr bwMode="auto">
                  <a:xfrm>
                    <a:off x="4603" y="1843"/>
                    <a:ext cx="187"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O</a:t>
                    </a:r>
                  </a:p>
                </p:txBody>
              </p:sp>
              <p:sp>
                <p:nvSpPr>
                  <p:cNvPr id="41" name="Rectangle 53"/>
                  <p:cNvSpPr>
                    <a:spLocks noChangeArrowheads="1"/>
                  </p:cNvSpPr>
                  <p:nvPr/>
                </p:nvSpPr>
                <p:spPr bwMode="auto">
                  <a:xfrm>
                    <a:off x="5179" y="1898"/>
                    <a:ext cx="18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R</a:t>
                    </a:r>
                  </a:p>
                </p:txBody>
              </p:sp>
              <p:sp>
                <p:nvSpPr>
                  <p:cNvPr id="42" name="Rectangle 54"/>
                  <p:cNvSpPr>
                    <a:spLocks noChangeArrowheads="1"/>
                  </p:cNvSpPr>
                  <p:nvPr/>
                </p:nvSpPr>
                <p:spPr bwMode="auto">
                  <a:xfrm>
                    <a:off x="3151" y="543"/>
                    <a:ext cx="14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I</a:t>
                    </a:r>
                  </a:p>
                </p:txBody>
              </p:sp>
              <p:sp>
                <p:nvSpPr>
                  <p:cNvPr id="43" name="Rectangle 55"/>
                  <p:cNvSpPr>
                    <a:spLocks noChangeArrowheads="1"/>
                  </p:cNvSpPr>
                  <p:nvPr/>
                </p:nvSpPr>
                <p:spPr bwMode="auto">
                  <a:xfrm>
                    <a:off x="3368" y="547"/>
                    <a:ext cx="18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U</a:t>
                    </a:r>
                  </a:p>
                </p:txBody>
              </p:sp>
              <p:sp>
                <p:nvSpPr>
                  <p:cNvPr id="44" name="Rectangle 56"/>
                  <p:cNvSpPr>
                    <a:spLocks noChangeArrowheads="1"/>
                  </p:cNvSpPr>
                  <p:nvPr/>
                </p:nvSpPr>
                <p:spPr bwMode="auto">
                  <a:xfrm>
                    <a:off x="3625" y="558"/>
                    <a:ext cx="177"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a:latin typeface="Arial Narrow" pitchFamily="34" charset="0"/>
                      </a:rPr>
                      <a:t>S</a:t>
                    </a:r>
                  </a:p>
                </p:txBody>
              </p:sp>
              <p:sp>
                <p:nvSpPr>
                  <p:cNvPr id="45" name="Text Box 58"/>
                  <p:cNvSpPr txBox="1">
                    <a:spLocks noChangeArrowheads="1"/>
                  </p:cNvSpPr>
                  <p:nvPr/>
                </p:nvSpPr>
                <p:spPr bwMode="auto">
                  <a:xfrm>
                    <a:off x="4739" y="552"/>
                    <a:ext cx="65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fr-FR" altLang="en-US" sz="1800" i="1"/>
                      <a:t>landslide</a:t>
                    </a:r>
                  </a:p>
                  <a:p>
                    <a:pPr algn="ctr" eaLnBrk="1" hangingPunct="1"/>
                    <a:r>
                      <a:rPr lang="fr-FR" altLang="en-US" sz="1800" i="1"/>
                      <a:t>deposits</a:t>
                    </a:r>
                  </a:p>
                </p:txBody>
              </p:sp>
              <p:sp>
                <p:nvSpPr>
                  <p:cNvPr id="46" name="Freeform 59"/>
                  <p:cNvSpPr>
                    <a:spLocks/>
                  </p:cNvSpPr>
                  <p:nvPr/>
                </p:nvSpPr>
                <p:spPr bwMode="auto">
                  <a:xfrm>
                    <a:off x="278" y="1152"/>
                    <a:ext cx="637" cy="165"/>
                  </a:xfrm>
                  <a:custGeom>
                    <a:avLst/>
                    <a:gdLst>
                      <a:gd name="T0" fmla="*/ 0 w 637"/>
                      <a:gd name="T1" fmla="*/ 103 h 165"/>
                      <a:gd name="T2" fmla="*/ 46 w 637"/>
                      <a:gd name="T3" fmla="*/ 51 h 165"/>
                      <a:gd name="T4" fmla="*/ 97 w 637"/>
                      <a:gd name="T5" fmla="*/ 0 h 165"/>
                      <a:gd name="T6" fmla="*/ 180 w 637"/>
                      <a:gd name="T7" fmla="*/ 31 h 165"/>
                      <a:gd name="T8" fmla="*/ 252 w 637"/>
                      <a:gd name="T9" fmla="*/ 62 h 165"/>
                      <a:gd name="T10" fmla="*/ 324 w 637"/>
                      <a:gd name="T11" fmla="*/ 118 h 165"/>
                      <a:gd name="T12" fmla="*/ 385 w 637"/>
                      <a:gd name="T13" fmla="*/ 165 h 165"/>
                      <a:gd name="T14" fmla="*/ 483 w 637"/>
                      <a:gd name="T15" fmla="*/ 154 h 165"/>
                      <a:gd name="T16" fmla="*/ 637 w 637"/>
                      <a:gd name="T17" fmla="*/ 108 h 1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7" h="165">
                        <a:moveTo>
                          <a:pt x="0" y="103"/>
                        </a:moveTo>
                        <a:lnTo>
                          <a:pt x="46" y="51"/>
                        </a:lnTo>
                        <a:lnTo>
                          <a:pt x="97" y="0"/>
                        </a:lnTo>
                        <a:lnTo>
                          <a:pt x="180" y="31"/>
                        </a:lnTo>
                        <a:lnTo>
                          <a:pt x="252" y="62"/>
                        </a:lnTo>
                        <a:lnTo>
                          <a:pt x="324" y="118"/>
                        </a:lnTo>
                        <a:lnTo>
                          <a:pt x="385" y="165"/>
                        </a:lnTo>
                        <a:lnTo>
                          <a:pt x="483" y="154"/>
                        </a:lnTo>
                        <a:lnTo>
                          <a:pt x="637" y="108"/>
                        </a:ln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 name="Freeform 60"/>
                  <p:cNvSpPr>
                    <a:spLocks/>
                  </p:cNvSpPr>
                  <p:nvPr/>
                </p:nvSpPr>
                <p:spPr bwMode="auto">
                  <a:xfrm>
                    <a:off x="555" y="962"/>
                    <a:ext cx="3924" cy="648"/>
                  </a:xfrm>
                  <a:custGeom>
                    <a:avLst/>
                    <a:gdLst>
                      <a:gd name="T0" fmla="*/ 0 w 3924"/>
                      <a:gd name="T1" fmla="*/ 0 h 648"/>
                      <a:gd name="T2" fmla="*/ 93 w 3924"/>
                      <a:gd name="T3" fmla="*/ 36 h 648"/>
                      <a:gd name="T4" fmla="*/ 129 w 3924"/>
                      <a:gd name="T5" fmla="*/ 103 h 648"/>
                      <a:gd name="T6" fmla="*/ 211 w 3924"/>
                      <a:gd name="T7" fmla="*/ 77 h 648"/>
                      <a:gd name="T8" fmla="*/ 263 w 3924"/>
                      <a:gd name="T9" fmla="*/ 108 h 648"/>
                      <a:gd name="T10" fmla="*/ 309 w 3924"/>
                      <a:gd name="T11" fmla="*/ 133 h 648"/>
                      <a:gd name="T12" fmla="*/ 376 w 3924"/>
                      <a:gd name="T13" fmla="*/ 144 h 648"/>
                      <a:gd name="T14" fmla="*/ 458 w 3924"/>
                      <a:gd name="T15" fmla="*/ 180 h 648"/>
                      <a:gd name="T16" fmla="*/ 510 w 3924"/>
                      <a:gd name="T17" fmla="*/ 231 h 648"/>
                      <a:gd name="T18" fmla="*/ 535 w 3924"/>
                      <a:gd name="T19" fmla="*/ 267 h 648"/>
                      <a:gd name="T20" fmla="*/ 628 w 3924"/>
                      <a:gd name="T21" fmla="*/ 277 h 648"/>
                      <a:gd name="T22" fmla="*/ 664 w 3924"/>
                      <a:gd name="T23" fmla="*/ 288 h 648"/>
                      <a:gd name="T24" fmla="*/ 684 w 3924"/>
                      <a:gd name="T25" fmla="*/ 375 h 648"/>
                      <a:gd name="T26" fmla="*/ 803 w 3924"/>
                      <a:gd name="T27" fmla="*/ 437 h 648"/>
                      <a:gd name="T28" fmla="*/ 859 w 3924"/>
                      <a:gd name="T29" fmla="*/ 457 h 648"/>
                      <a:gd name="T30" fmla="*/ 926 w 3924"/>
                      <a:gd name="T31" fmla="*/ 545 h 648"/>
                      <a:gd name="T32" fmla="*/ 962 w 3924"/>
                      <a:gd name="T33" fmla="*/ 607 h 648"/>
                      <a:gd name="T34" fmla="*/ 1086 w 3924"/>
                      <a:gd name="T35" fmla="*/ 612 h 648"/>
                      <a:gd name="T36" fmla="*/ 1147 w 3924"/>
                      <a:gd name="T37" fmla="*/ 601 h 648"/>
                      <a:gd name="T38" fmla="*/ 1204 w 3924"/>
                      <a:gd name="T39" fmla="*/ 612 h 648"/>
                      <a:gd name="T40" fmla="*/ 1260 w 3924"/>
                      <a:gd name="T41" fmla="*/ 632 h 648"/>
                      <a:gd name="T42" fmla="*/ 1374 w 3924"/>
                      <a:gd name="T43" fmla="*/ 612 h 648"/>
                      <a:gd name="T44" fmla="*/ 1487 w 3924"/>
                      <a:gd name="T45" fmla="*/ 637 h 648"/>
                      <a:gd name="T46" fmla="*/ 1590 w 3924"/>
                      <a:gd name="T47" fmla="*/ 637 h 648"/>
                      <a:gd name="T48" fmla="*/ 1662 w 3924"/>
                      <a:gd name="T49" fmla="*/ 627 h 648"/>
                      <a:gd name="T50" fmla="*/ 1713 w 3924"/>
                      <a:gd name="T51" fmla="*/ 637 h 648"/>
                      <a:gd name="T52" fmla="*/ 1744 w 3924"/>
                      <a:gd name="T53" fmla="*/ 648 h 648"/>
                      <a:gd name="T54" fmla="*/ 1821 w 3924"/>
                      <a:gd name="T55" fmla="*/ 622 h 648"/>
                      <a:gd name="T56" fmla="*/ 1950 w 3924"/>
                      <a:gd name="T57" fmla="*/ 627 h 648"/>
                      <a:gd name="T58" fmla="*/ 2016 w 3924"/>
                      <a:gd name="T59" fmla="*/ 565 h 648"/>
                      <a:gd name="T60" fmla="*/ 2114 w 3924"/>
                      <a:gd name="T61" fmla="*/ 596 h 648"/>
                      <a:gd name="T62" fmla="*/ 2171 w 3924"/>
                      <a:gd name="T63" fmla="*/ 571 h 648"/>
                      <a:gd name="T64" fmla="*/ 2248 w 3924"/>
                      <a:gd name="T65" fmla="*/ 591 h 648"/>
                      <a:gd name="T66" fmla="*/ 2284 w 3924"/>
                      <a:gd name="T67" fmla="*/ 571 h 648"/>
                      <a:gd name="T68" fmla="*/ 2315 w 3924"/>
                      <a:gd name="T69" fmla="*/ 545 h 648"/>
                      <a:gd name="T70" fmla="*/ 2438 w 3924"/>
                      <a:gd name="T71" fmla="*/ 529 h 648"/>
                      <a:gd name="T72" fmla="*/ 2474 w 3924"/>
                      <a:gd name="T73" fmla="*/ 550 h 648"/>
                      <a:gd name="T74" fmla="*/ 2510 w 3924"/>
                      <a:gd name="T75" fmla="*/ 596 h 648"/>
                      <a:gd name="T76" fmla="*/ 2556 w 3924"/>
                      <a:gd name="T77" fmla="*/ 571 h 648"/>
                      <a:gd name="T78" fmla="*/ 2592 w 3924"/>
                      <a:gd name="T79" fmla="*/ 550 h 648"/>
                      <a:gd name="T80" fmla="*/ 2721 w 3924"/>
                      <a:gd name="T81" fmla="*/ 550 h 648"/>
                      <a:gd name="T82" fmla="*/ 2880 w 3924"/>
                      <a:gd name="T83" fmla="*/ 586 h 648"/>
                      <a:gd name="T84" fmla="*/ 2927 w 3924"/>
                      <a:gd name="T85" fmla="*/ 586 h 648"/>
                      <a:gd name="T86" fmla="*/ 2978 w 3924"/>
                      <a:gd name="T87" fmla="*/ 571 h 648"/>
                      <a:gd name="T88" fmla="*/ 3004 w 3924"/>
                      <a:gd name="T89" fmla="*/ 550 h 648"/>
                      <a:gd name="T90" fmla="*/ 3096 w 3924"/>
                      <a:gd name="T91" fmla="*/ 571 h 648"/>
                      <a:gd name="T92" fmla="*/ 3163 w 3924"/>
                      <a:gd name="T93" fmla="*/ 555 h 648"/>
                      <a:gd name="T94" fmla="*/ 3271 w 3924"/>
                      <a:gd name="T95" fmla="*/ 560 h 648"/>
                      <a:gd name="T96" fmla="*/ 3323 w 3924"/>
                      <a:gd name="T97" fmla="*/ 524 h 648"/>
                      <a:gd name="T98" fmla="*/ 3595 w 3924"/>
                      <a:gd name="T99" fmla="*/ 560 h 648"/>
                      <a:gd name="T100" fmla="*/ 3652 w 3924"/>
                      <a:gd name="T101" fmla="*/ 576 h 648"/>
                      <a:gd name="T102" fmla="*/ 3703 w 3924"/>
                      <a:gd name="T103" fmla="*/ 581 h 648"/>
                      <a:gd name="T104" fmla="*/ 3739 w 3924"/>
                      <a:gd name="T105" fmla="*/ 591 h 648"/>
                      <a:gd name="T106" fmla="*/ 3822 w 3924"/>
                      <a:gd name="T107" fmla="*/ 637 h 648"/>
                      <a:gd name="T108" fmla="*/ 3883 w 3924"/>
                      <a:gd name="T109" fmla="*/ 591 h 648"/>
                      <a:gd name="T110" fmla="*/ 3924 w 3924"/>
                      <a:gd name="T111" fmla="*/ 576 h 6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924" h="648">
                        <a:moveTo>
                          <a:pt x="0" y="0"/>
                        </a:moveTo>
                        <a:lnTo>
                          <a:pt x="93" y="36"/>
                        </a:lnTo>
                        <a:lnTo>
                          <a:pt x="129" y="103"/>
                        </a:lnTo>
                        <a:lnTo>
                          <a:pt x="211" y="77"/>
                        </a:lnTo>
                        <a:lnTo>
                          <a:pt x="263" y="108"/>
                        </a:lnTo>
                        <a:lnTo>
                          <a:pt x="309" y="133"/>
                        </a:lnTo>
                        <a:lnTo>
                          <a:pt x="376" y="144"/>
                        </a:lnTo>
                        <a:lnTo>
                          <a:pt x="458" y="180"/>
                        </a:lnTo>
                        <a:lnTo>
                          <a:pt x="510" y="231"/>
                        </a:lnTo>
                        <a:lnTo>
                          <a:pt x="535" y="267"/>
                        </a:lnTo>
                        <a:lnTo>
                          <a:pt x="628" y="277"/>
                        </a:lnTo>
                        <a:lnTo>
                          <a:pt x="664" y="288"/>
                        </a:lnTo>
                        <a:lnTo>
                          <a:pt x="684" y="375"/>
                        </a:lnTo>
                        <a:lnTo>
                          <a:pt x="803" y="437"/>
                        </a:lnTo>
                        <a:lnTo>
                          <a:pt x="859" y="457"/>
                        </a:lnTo>
                        <a:lnTo>
                          <a:pt x="926" y="545"/>
                        </a:lnTo>
                        <a:lnTo>
                          <a:pt x="962" y="607"/>
                        </a:lnTo>
                        <a:lnTo>
                          <a:pt x="1086" y="612"/>
                        </a:lnTo>
                        <a:lnTo>
                          <a:pt x="1147" y="601"/>
                        </a:lnTo>
                        <a:lnTo>
                          <a:pt x="1204" y="612"/>
                        </a:lnTo>
                        <a:lnTo>
                          <a:pt x="1260" y="632"/>
                        </a:lnTo>
                        <a:lnTo>
                          <a:pt x="1374" y="612"/>
                        </a:lnTo>
                        <a:lnTo>
                          <a:pt x="1487" y="637"/>
                        </a:lnTo>
                        <a:lnTo>
                          <a:pt x="1590" y="637"/>
                        </a:lnTo>
                        <a:lnTo>
                          <a:pt x="1662" y="627"/>
                        </a:lnTo>
                        <a:lnTo>
                          <a:pt x="1713" y="637"/>
                        </a:lnTo>
                        <a:lnTo>
                          <a:pt x="1744" y="648"/>
                        </a:lnTo>
                        <a:lnTo>
                          <a:pt x="1821" y="622"/>
                        </a:lnTo>
                        <a:lnTo>
                          <a:pt x="1950" y="627"/>
                        </a:lnTo>
                        <a:lnTo>
                          <a:pt x="2016" y="565"/>
                        </a:lnTo>
                        <a:lnTo>
                          <a:pt x="2114" y="596"/>
                        </a:lnTo>
                        <a:lnTo>
                          <a:pt x="2171" y="571"/>
                        </a:lnTo>
                        <a:lnTo>
                          <a:pt x="2248" y="591"/>
                        </a:lnTo>
                        <a:lnTo>
                          <a:pt x="2284" y="571"/>
                        </a:lnTo>
                        <a:lnTo>
                          <a:pt x="2315" y="545"/>
                        </a:lnTo>
                        <a:lnTo>
                          <a:pt x="2438" y="529"/>
                        </a:lnTo>
                        <a:lnTo>
                          <a:pt x="2474" y="550"/>
                        </a:lnTo>
                        <a:lnTo>
                          <a:pt x="2510" y="596"/>
                        </a:lnTo>
                        <a:lnTo>
                          <a:pt x="2556" y="571"/>
                        </a:lnTo>
                        <a:lnTo>
                          <a:pt x="2592" y="550"/>
                        </a:lnTo>
                        <a:lnTo>
                          <a:pt x="2721" y="550"/>
                        </a:lnTo>
                        <a:lnTo>
                          <a:pt x="2880" y="586"/>
                        </a:lnTo>
                        <a:lnTo>
                          <a:pt x="2927" y="586"/>
                        </a:lnTo>
                        <a:lnTo>
                          <a:pt x="2978" y="571"/>
                        </a:lnTo>
                        <a:lnTo>
                          <a:pt x="3004" y="550"/>
                        </a:lnTo>
                        <a:lnTo>
                          <a:pt x="3096" y="571"/>
                        </a:lnTo>
                        <a:lnTo>
                          <a:pt x="3163" y="555"/>
                        </a:lnTo>
                        <a:lnTo>
                          <a:pt x="3271" y="560"/>
                        </a:lnTo>
                        <a:lnTo>
                          <a:pt x="3323" y="524"/>
                        </a:lnTo>
                        <a:lnTo>
                          <a:pt x="3595" y="560"/>
                        </a:lnTo>
                        <a:lnTo>
                          <a:pt x="3652" y="576"/>
                        </a:lnTo>
                        <a:lnTo>
                          <a:pt x="3703" y="581"/>
                        </a:lnTo>
                        <a:lnTo>
                          <a:pt x="3739" y="591"/>
                        </a:lnTo>
                        <a:lnTo>
                          <a:pt x="3822" y="637"/>
                        </a:lnTo>
                        <a:lnTo>
                          <a:pt x="3883" y="591"/>
                        </a:lnTo>
                        <a:lnTo>
                          <a:pt x="3924" y="576"/>
                        </a:ln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 name="Freeform 62"/>
                  <p:cNvSpPr>
                    <a:spLocks/>
                  </p:cNvSpPr>
                  <p:nvPr/>
                </p:nvSpPr>
                <p:spPr bwMode="auto">
                  <a:xfrm>
                    <a:off x="4598" y="1671"/>
                    <a:ext cx="848" cy="114"/>
                  </a:xfrm>
                  <a:custGeom>
                    <a:avLst/>
                    <a:gdLst>
                      <a:gd name="T0" fmla="*/ 0 w 848"/>
                      <a:gd name="T1" fmla="*/ 21 h 114"/>
                      <a:gd name="T2" fmla="*/ 133 w 848"/>
                      <a:gd name="T3" fmla="*/ 6 h 114"/>
                      <a:gd name="T4" fmla="*/ 241 w 848"/>
                      <a:gd name="T5" fmla="*/ 0 h 114"/>
                      <a:gd name="T6" fmla="*/ 293 w 848"/>
                      <a:gd name="T7" fmla="*/ 0 h 114"/>
                      <a:gd name="T8" fmla="*/ 380 w 848"/>
                      <a:gd name="T9" fmla="*/ 31 h 114"/>
                      <a:gd name="T10" fmla="*/ 452 w 848"/>
                      <a:gd name="T11" fmla="*/ 21 h 114"/>
                      <a:gd name="T12" fmla="*/ 514 w 848"/>
                      <a:gd name="T13" fmla="*/ 11 h 114"/>
                      <a:gd name="T14" fmla="*/ 571 w 848"/>
                      <a:gd name="T15" fmla="*/ 31 h 114"/>
                      <a:gd name="T16" fmla="*/ 658 w 848"/>
                      <a:gd name="T17" fmla="*/ 57 h 114"/>
                      <a:gd name="T18" fmla="*/ 730 w 848"/>
                      <a:gd name="T19" fmla="*/ 62 h 114"/>
                      <a:gd name="T20" fmla="*/ 787 w 848"/>
                      <a:gd name="T21" fmla="*/ 78 h 114"/>
                      <a:gd name="T22" fmla="*/ 848 w 848"/>
                      <a:gd name="T23" fmla="*/ 114 h 1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8" h="114">
                        <a:moveTo>
                          <a:pt x="0" y="21"/>
                        </a:moveTo>
                        <a:lnTo>
                          <a:pt x="133" y="6"/>
                        </a:lnTo>
                        <a:lnTo>
                          <a:pt x="241" y="0"/>
                        </a:lnTo>
                        <a:lnTo>
                          <a:pt x="293" y="0"/>
                        </a:lnTo>
                        <a:lnTo>
                          <a:pt x="380" y="31"/>
                        </a:lnTo>
                        <a:lnTo>
                          <a:pt x="452" y="21"/>
                        </a:lnTo>
                        <a:lnTo>
                          <a:pt x="514" y="11"/>
                        </a:lnTo>
                        <a:lnTo>
                          <a:pt x="571" y="31"/>
                        </a:lnTo>
                        <a:lnTo>
                          <a:pt x="658" y="57"/>
                        </a:lnTo>
                        <a:lnTo>
                          <a:pt x="730" y="62"/>
                        </a:lnTo>
                        <a:lnTo>
                          <a:pt x="787" y="78"/>
                        </a:lnTo>
                        <a:lnTo>
                          <a:pt x="848" y="114"/>
                        </a:ln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 name="Freeform 63"/>
                  <p:cNvSpPr>
                    <a:spLocks/>
                  </p:cNvSpPr>
                  <p:nvPr/>
                </p:nvSpPr>
                <p:spPr bwMode="auto">
                  <a:xfrm>
                    <a:off x="4536" y="2078"/>
                    <a:ext cx="921" cy="288"/>
                  </a:xfrm>
                  <a:custGeom>
                    <a:avLst/>
                    <a:gdLst>
                      <a:gd name="T0" fmla="*/ 921 w 921"/>
                      <a:gd name="T1" fmla="*/ 288 h 288"/>
                      <a:gd name="T2" fmla="*/ 828 w 921"/>
                      <a:gd name="T3" fmla="*/ 252 h 288"/>
                      <a:gd name="T4" fmla="*/ 787 w 921"/>
                      <a:gd name="T5" fmla="*/ 247 h 288"/>
                      <a:gd name="T6" fmla="*/ 607 w 921"/>
                      <a:gd name="T7" fmla="*/ 185 h 288"/>
                      <a:gd name="T8" fmla="*/ 571 w 921"/>
                      <a:gd name="T9" fmla="*/ 159 h 288"/>
                      <a:gd name="T10" fmla="*/ 509 w 921"/>
                      <a:gd name="T11" fmla="*/ 128 h 288"/>
                      <a:gd name="T12" fmla="*/ 473 w 921"/>
                      <a:gd name="T13" fmla="*/ 118 h 288"/>
                      <a:gd name="T14" fmla="*/ 375 w 921"/>
                      <a:gd name="T15" fmla="*/ 87 h 288"/>
                      <a:gd name="T16" fmla="*/ 314 w 921"/>
                      <a:gd name="T17" fmla="*/ 67 h 288"/>
                      <a:gd name="T18" fmla="*/ 118 w 921"/>
                      <a:gd name="T19" fmla="*/ 15 h 288"/>
                      <a:gd name="T20" fmla="*/ 72 w 921"/>
                      <a:gd name="T21" fmla="*/ 0 h 288"/>
                      <a:gd name="T22" fmla="*/ 0 w 921"/>
                      <a:gd name="T23" fmla="*/ 31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1" h="288">
                        <a:moveTo>
                          <a:pt x="921" y="288"/>
                        </a:moveTo>
                        <a:lnTo>
                          <a:pt x="828" y="252"/>
                        </a:lnTo>
                        <a:lnTo>
                          <a:pt x="787" y="247"/>
                        </a:lnTo>
                        <a:lnTo>
                          <a:pt x="607" y="185"/>
                        </a:lnTo>
                        <a:lnTo>
                          <a:pt x="571" y="159"/>
                        </a:lnTo>
                        <a:lnTo>
                          <a:pt x="509" y="128"/>
                        </a:lnTo>
                        <a:lnTo>
                          <a:pt x="473" y="118"/>
                        </a:lnTo>
                        <a:lnTo>
                          <a:pt x="375" y="87"/>
                        </a:lnTo>
                        <a:lnTo>
                          <a:pt x="314" y="67"/>
                        </a:lnTo>
                        <a:lnTo>
                          <a:pt x="118" y="15"/>
                        </a:lnTo>
                        <a:lnTo>
                          <a:pt x="72" y="0"/>
                        </a:lnTo>
                        <a:lnTo>
                          <a:pt x="0" y="31"/>
                        </a:ln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 name="Freeform 64"/>
                  <p:cNvSpPr>
                    <a:spLocks/>
                  </p:cNvSpPr>
                  <p:nvPr/>
                </p:nvSpPr>
                <p:spPr bwMode="auto">
                  <a:xfrm>
                    <a:off x="3194" y="2083"/>
                    <a:ext cx="1023" cy="144"/>
                  </a:xfrm>
                  <a:custGeom>
                    <a:avLst/>
                    <a:gdLst>
                      <a:gd name="T0" fmla="*/ 1023 w 1023"/>
                      <a:gd name="T1" fmla="*/ 36 h 144"/>
                      <a:gd name="T2" fmla="*/ 936 w 1023"/>
                      <a:gd name="T3" fmla="*/ 0 h 144"/>
                      <a:gd name="T4" fmla="*/ 848 w 1023"/>
                      <a:gd name="T5" fmla="*/ 31 h 144"/>
                      <a:gd name="T6" fmla="*/ 761 w 1023"/>
                      <a:gd name="T7" fmla="*/ 36 h 144"/>
                      <a:gd name="T8" fmla="*/ 596 w 1023"/>
                      <a:gd name="T9" fmla="*/ 51 h 144"/>
                      <a:gd name="T10" fmla="*/ 360 w 1023"/>
                      <a:gd name="T11" fmla="*/ 56 h 144"/>
                      <a:gd name="T12" fmla="*/ 252 w 1023"/>
                      <a:gd name="T13" fmla="*/ 123 h 144"/>
                      <a:gd name="T14" fmla="*/ 190 w 1023"/>
                      <a:gd name="T15" fmla="*/ 144 h 144"/>
                      <a:gd name="T16" fmla="*/ 149 w 1023"/>
                      <a:gd name="T17" fmla="*/ 134 h 144"/>
                      <a:gd name="T18" fmla="*/ 108 w 1023"/>
                      <a:gd name="T19" fmla="*/ 123 h 144"/>
                      <a:gd name="T20" fmla="*/ 41 w 1023"/>
                      <a:gd name="T21" fmla="*/ 103 h 144"/>
                      <a:gd name="T22" fmla="*/ 0 w 1023"/>
                      <a:gd name="T23" fmla="*/ 98 h 144"/>
                      <a:gd name="T24" fmla="*/ 0 w 1023"/>
                      <a:gd name="T25" fmla="*/ 128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3" h="144">
                        <a:moveTo>
                          <a:pt x="1023" y="36"/>
                        </a:moveTo>
                        <a:lnTo>
                          <a:pt x="936" y="0"/>
                        </a:lnTo>
                        <a:lnTo>
                          <a:pt x="848" y="31"/>
                        </a:lnTo>
                        <a:lnTo>
                          <a:pt x="761" y="36"/>
                        </a:lnTo>
                        <a:lnTo>
                          <a:pt x="596" y="51"/>
                        </a:lnTo>
                        <a:lnTo>
                          <a:pt x="360" y="56"/>
                        </a:lnTo>
                        <a:lnTo>
                          <a:pt x="252" y="123"/>
                        </a:lnTo>
                        <a:lnTo>
                          <a:pt x="190" y="144"/>
                        </a:lnTo>
                        <a:lnTo>
                          <a:pt x="149" y="134"/>
                        </a:lnTo>
                        <a:lnTo>
                          <a:pt x="108" y="123"/>
                        </a:lnTo>
                        <a:lnTo>
                          <a:pt x="41" y="103"/>
                        </a:lnTo>
                        <a:lnTo>
                          <a:pt x="0" y="98"/>
                        </a:lnTo>
                        <a:lnTo>
                          <a:pt x="0" y="128"/>
                        </a:ln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 name="Freeform 65"/>
                  <p:cNvSpPr>
                    <a:spLocks/>
                  </p:cNvSpPr>
                  <p:nvPr/>
                </p:nvSpPr>
                <p:spPr bwMode="auto">
                  <a:xfrm>
                    <a:off x="2211" y="2170"/>
                    <a:ext cx="906" cy="108"/>
                  </a:xfrm>
                  <a:custGeom>
                    <a:avLst/>
                    <a:gdLst>
                      <a:gd name="T0" fmla="*/ 906 w 906"/>
                      <a:gd name="T1" fmla="*/ 57 h 108"/>
                      <a:gd name="T2" fmla="*/ 813 w 906"/>
                      <a:gd name="T3" fmla="*/ 47 h 108"/>
                      <a:gd name="T4" fmla="*/ 756 w 906"/>
                      <a:gd name="T5" fmla="*/ 26 h 108"/>
                      <a:gd name="T6" fmla="*/ 710 w 906"/>
                      <a:gd name="T7" fmla="*/ 16 h 108"/>
                      <a:gd name="T8" fmla="*/ 643 w 906"/>
                      <a:gd name="T9" fmla="*/ 47 h 108"/>
                      <a:gd name="T10" fmla="*/ 612 w 906"/>
                      <a:gd name="T11" fmla="*/ 62 h 108"/>
                      <a:gd name="T12" fmla="*/ 597 w 906"/>
                      <a:gd name="T13" fmla="*/ 108 h 108"/>
                      <a:gd name="T14" fmla="*/ 587 w 906"/>
                      <a:gd name="T15" fmla="*/ 77 h 108"/>
                      <a:gd name="T16" fmla="*/ 566 w 906"/>
                      <a:gd name="T17" fmla="*/ 41 h 108"/>
                      <a:gd name="T18" fmla="*/ 510 w 906"/>
                      <a:gd name="T19" fmla="*/ 36 h 108"/>
                      <a:gd name="T20" fmla="*/ 427 w 906"/>
                      <a:gd name="T21" fmla="*/ 36 h 108"/>
                      <a:gd name="T22" fmla="*/ 268 w 906"/>
                      <a:gd name="T23" fmla="*/ 31 h 108"/>
                      <a:gd name="T24" fmla="*/ 134 w 906"/>
                      <a:gd name="T25" fmla="*/ 5 h 108"/>
                      <a:gd name="T26" fmla="*/ 103 w 906"/>
                      <a:gd name="T27" fmla="*/ 5 h 108"/>
                      <a:gd name="T28" fmla="*/ 47 w 906"/>
                      <a:gd name="T29" fmla="*/ 0 h 108"/>
                      <a:gd name="T30" fmla="*/ 0 w 906"/>
                      <a:gd name="T31" fmla="*/ 41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6" h="108">
                        <a:moveTo>
                          <a:pt x="906" y="57"/>
                        </a:moveTo>
                        <a:lnTo>
                          <a:pt x="813" y="47"/>
                        </a:lnTo>
                        <a:lnTo>
                          <a:pt x="756" y="26"/>
                        </a:lnTo>
                        <a:lnTo>
                          <a:pt x="710" y="16"/>
                        </a:lnTo>
                        <a:lnTo>
                          <a:pt x="643" y="47"/>
                        </a:lnTo>
                        <a:lnTo>
                          <a:pt x="612" y="62"/>
                        </a:lnTo>
                        <a:lnTo>
                          <a:pt x="597" y="108"/>
                        </a:lnTo>
                        <a:lnTo>
                          <a:pt x="587" y="77"/>
                        </a:lnTo>
                        <a:lnTo>
                          <a:pt x="566" y="41"/>
                        </a:lnTo>
                        <a:lnTo>
                          <a:pt x="510" y="36"/>
                        </a:lnTo>
                        <a:lnTo>
                          <a:pt x="427" y="36"/>
                        </a:lnTo>
                        <a:lnTo>
                          <a:pt x="268" y="31"/>
                        </a:lnTo>
                        <a:lnTo>
                          <a:pt x="134" y="5"/>
                        </a:lnTo>
                        <a:lnTo>
                          <a:pt x="103" y="5"/>
                        </a:lnTo>
                        <a:lnTo>
                          <a:pt x="47" y="0"/>
                        </a:lnTo>
                        <a:lnTo>
                          <a:pt x="0" y="41"/>
                        </a:ln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 name="Freeform 66"/>
                  <p:cNvSpPr>
                    <a:spLocks/>
                  </p:cNvSpPr>
                  <p:nvPr/>
                </p:nvSpPr>
                <p:spPr bwMode="auto">
                  <a:xfrm>
                    <a:off x="982" y="1887"/>
                    <a:ext cx="1106" cy="340"/>
                  </a:xfrm>
                  <a:custGeom>
                    <a:avLst/>
                    <a:gdLst>
                      <a:gd name="T0" fmla="*/ 1106 w 1106"/>
                      <a:gd name="T1" fmla="*/ 335 h 340"/>
                      <a:gd name="T2" fmla="*/ 1085 w 1106"/>
                      <a:gd name="T3" fmla="*/ 309 h 340"/>
                      <a:gd name="T4" fmla="*/ 977 w 1106"/>
                      <a:gd name="T5" fmla="*/ 314 h 340"/>
                      <a:gd name="T6" fmla="*/ 941 w 1106"/>
                      <a:gd name="T7" fmla="*/ 309 h 340"/>
                      <a:gd name="T8" fmla="*/ 926 w 1106"/>
                      <a:gd name="T9" fmla="*/ 340 h 340"/>
                      <a:gd name="T10" fmla="*/ 885 w 1106"/>
                      <a:gd name="T11" fmla="*/ 335 h 340"/>
                      <a:gd name="T12" fmla="*/ 844 w 1106"/>
                      <a:gd name="T13" fmla="*/ 304 h 340"/>
                      <a:gd name="T14" fmla="*/ 828 w 1106"/>
                      <a:gd name="T15" fmla="*/ 273 h 340"/>
                      <a:gd name="T16" fmla="*/ 767 w 1106"/>
                      <a:gd name="T17" fmla="*/ 258 h 340"/>
                      <a:gd name="T18" fmla="*/ 720 w 1106"/>
                      <a:gd name="T19" fmla="*/ 258 h 340"/>
                      <a:gd name="T20" fmla="*/ 741 w 1106"/>
                      <a:gd name="T21" fmla="*/ 160 h 340"/>
                      <a:gd name="T22" fmla="*/ 736 w 1106"/>
                      <a:gd name="T23" fmla="*/ 103 h 340"/>
                      <a:gd name="T24" fmla="*/ 731 w 1106"/>
                      <a:gd name="T25" fmla="*/ 62 h 340"/>
                      <a:gd name="T26" fmla="*/ 746 w 1106"/>
                      <a:gd name="T27" fmla="*/ 16 h 340"/>
                      <a:gd name="T28" fmla="*/ 705 w 1106"/>
                      <a:gd name="T29" fmla="*/ 6 h 340"/>
                      <a:gd name="T30" fmla="*/ 617 w 1106"/>
                      <a:gd name="T31" fmla="*/ 26 h 340"/>
                      <a:gd name="T32" fmla="*/ 535 w 1106"/>
                      <a:gd name="T33" fmla="*/ 26 h 340"/>
                      <a:gd name="T34" fmla="*/ 468 w 1106"/>
                      <a:gd name="T35" fmla="*/ 21 h 340"/>
                      <a:gd name="T36" fmla="*/ 422 w 1106"/>
                      <a:gd name="T37" fmla="*/ 21 h 340"/>
                      <a:gd name="T38" fmla="*/ 360 w 1106"/>
                      <a:gd name="T39" fmla="*/ 21 h 340"/>
                      <a:gd name="T40" fmla="*/ 288 w 1106"/>
                      <a:gd name="T41" fmla="*/ 0 h 340"/>
                      <a:gd name="T42" fmla="*/ 257 w 1106"/>
                      <a:gd name="T43" fmla="*/ 0 h 340"/>
                      <a:gd name="T44" fmla="*/ 180 w 1106"/>
                      <a:gd name="T45" fmla="*/ 16 h 340"/>
                      <a:gd name="T46" fmla="*/ 134 w 1106"/>
                      <a:gd name="T47" fmla="*/ 52 h 340"/>
                      <a:gd name="T48" fmla="*/ 0 w 1106"/>
                      <a:gd name="T49" fmla="*/ 72 h 3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6" h="340">
                        <a:moveTo>
                          <a:pt x="1106" y="335"/>
                        </a:moveTo>
                        <a:lnTo>
                          <a:pt x="1085" y="309"/>
                        </a:lnTo>
                        <a:lnTo>
                          <a:pt x="977" y="314"/>
                        </a:lnTo>
                        <a:lnTo>
                          <a:pt x="941" y="309"/>
                        </a:lnTo>
                        <a:lnTo>
                          <a:pt x="926" y="340"/>
                        </a:lnTo>
                        <a:lnTo>
                          <a:pt x="885" y="335"/>
                        </a:lnTo>
                        <a:lnTo>
                          <a:pt x="844" y="304"/>
                        </a:lnTo>
                        <a:lnTo>
                          <a:pt x="828" y="273"/>
                        </a:lnTo>
                        <a:lnTo>
                          <a:pt x="767" y="258"/>
                        </a:lnTo>
                        <a:lnTo>
                          <a:pt x="720" y="258"/>
                        </a:lnTo>
                        <a:lnTo>
                          <a:pt x="741" y="160"/>
                        </a:lnTo>
                        <a:lnTo>
                          <a:pt x="736" y="103"/>
                        </a:lnTo>
                        <a:lnTo>
                          <a:pt x="731" y="62"/>
                        </a:lnTo>
                        <a:lnTo>
                          <a:pt x="746" y="16"/>
                        </a:lnTo>
                        <a:lnTo>
                          <a:pt x="705" y="6"/>
                        </a:lnTo>
                        <a:lnTo>
                          <a:pt x="617" y="26"/>
                        </a:lnTo>
                        <a:lnTo>
                          <a:pt x="535" y="26"/>
                        </a:lnTo>
                        <a:lnTo>
                          <a:pt x="468" y="21"/>
                        </a:lnTo>
                        <a:lnTo>
                          <a:pt x="422" y="21"/>
                        </a:lnTo>
                        <a:lnTo>
                          <a:pt x="360" y="21"/>
                        </a:lnTo>
                        <a:lnTo>
                          <a:pt x="288" y="0"/>
                        </a:lnTo>
                        <a:lnTo>
                          <a:pt x="257" y="0"/>
                        </a:lnTo>
                        <a:lnTo>
                          <a:pt x="180" y="16"/>
                        </a:lnTo>
                        <a:lnTo>
                          <a:pt x="134" y="52"/>
                        </a:lnTo>
                        <a:lnTo>
                          <a:pt x="0" y="72"/>
                        </a:ln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 name="Freeform 67"/>
                  <p:cNvSpPr>
                    <a:spLocks/>
                  </p:cNvSpPr>
                  <p:nvPr/>
                </p:nvSpPr>
                <p:spPr bwMode="auto">
                  <a:xfrm>
                    <a:off x="273" y="1702"/>
                    <a:ext cx="632" cy="108"/>
                  </a:xfrm>
                  <a:custGeom>
                    <a:avLst/>
                    <a:gdLst>
                      <a:gd name="T0" fmla="*/ 632 w 632"/>
                      <a:gd name="T1" fmla="*/ 83 h 108"/>
                      <a:gd name="T2" fmla="*/ 519 w 632"/>
                      <a:gd name="T3" fmla="*/ 77 h 108"/>
                      <a:gd name="T4" fmla="*/ 457 w 632"/>
                      <a:gd name="T5" fmla="*/ 108 h 108"/>
                      <a:gd name="T6" fmla="*/ 396 w 632"/>
                      <a:gd name="T7" fmla="*/ 77 h 108"/>
                      <a:gd name="T8" fmla="*/ 349 w 632"/>
                      <a:gd name="T9" fmla="*/ 36 h 108"/>
                      <a:gd name="T10" fmla="*/ 318 w 632"/>
                      <a:gd name="T11" fmla="*/ 0 h 108"/>
                      <a:gd name="T12" fmla="*/ 282 w 632"/>
                      <a:gd name="T13" fmla="*/ 36 h 108"/>
                      <a:gd name="T14" fmla="*/ 246 w 632"/>
                      <a:gd name="T15" fmla="*/ 57 h 108"/>
                      <a:gd name="T16" fmla="*/ 216 w 632"/>
                      <a:gd name="T17" fmla="*/ 77 h 108"/>
                      <a:gd name="T18" fmla="*/ 159 w 632"/>
                      <a:gd name="T19" fmla="*/ 88 h 108"/>
                      <a:gd name="T20" fmla="*/ 128 w 632"/>
                      <a:gd name="T21" fmla="*/ 83 h 108"/>
                      <a:gd name="T22" fmla="*/ 113 w 632"/>
                      <a:gd name="T23" fmla="*/ 21 h 108"/>
                      <a:gd name="T24" fmla="*/ 82 w 632"/>
                      <a:gd name="T25" fmla="*/ 5 h 108"/>
                      <a:gd name="T26" fmla="*/ 0 w 632"/>
                      <a:gd name="T27" fmla="*/ 0 h 1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2" h="108">
                        <a:moveTo>
                          <a:pt x="632" y="83"/>
                        </a:moveTo>
                        <a:lnTo>
                          <a:pt x="519" y="77"/>
                        </a:lnTo>
                        <a:lnTo>
                          <a:pt x="457" y="108"/>
                        </a:lnTo>
                        <a:lnTo>
                          <a:pt x="396" y="77"/>
                        </a:lnTo>
                        <a:lnTo>
                          <a:pt x="349" y="36"/>
                        </a:lnTo>
                        <a:lnTo>
                          <a:pt x="318" y="0"/>
                        </a:lnTo>
                        <a:lnTo>
                          <a:pt x="282" y="36"/>
                        </a:lnTo>
                        <a:lnTo>
                          <a:pt x="246" y="57"/>
                        </a:lnTo>
                        <a:lnTo>
                          <a:pt x="216" y="77"/>
                        </a:lnTo>
                        <a:lnTo>
                          <a:pt x="159" y="88"/>
                        </a:lnTo>
                        <a:lnTo>
                          <a:pt x="128" y="83"/>
                        </a:lnTo>
                        <a:lnTo>
                          <a:pt x="113" y="21"/>
                        </a:lnTo>
                        <a:lnTo>
                          <a:pt x="82" y="5"/>
                        </a:lnTo>
                        <a:lnTo>
                          <a:pt x="0" y="0"/>
                        </a:ln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 name="Freeform 68"/>
                  <p:cNvSpPr>
                    <a:spLocks/>
                  </p:cNvSpPr>
                  <p:nvPr/>
                </p:nvSpPr>
                <p:spPr bwMode="auto">
                  <a:xfrm>
                    <a:off x="262" y="597"/>
                    <a:ext cx="551" cy="236"/>
                  </a:xfrm>
                  <a:custGeom>
                    <a:avLst/>
                    <a:gdLst>
                      <a:gd name="T0" fmla="*/ 0 w 551"/>
                      <a:gd name="T1" fmla="*/ 236 h 236"/>
                      <a:gd name="T2" fmla="*/ 124 w 551"/>
                      <a:gd name="T3" fmla="*/ 226 h 236"/>
                      <a:gd name="T4" fmla="*/ 185 w 551"/>
                      <a:gd name="T5" fmla="*/ 216 h 236"/>
                      <a:gd name="T6" fmla="*/ 216 w 551"/>
                      <a:gd name="T7" fmla="*/ 216 h 236"/>
                      <a:gd name="T8" fmla="*/ 221 w 551"/>
                      <a:gd name="T9" fmla="*/ 159 h 236"/>
                      <a:gd name="T10" fmla="*/ 232 w 551"/>
                      <a:gd name="T11" fmla="*/ 113 h 236"/>
                      <a:gd name="T12" fmla="*/ 283 w 551"/>
                      <a:gd name="T13" fmla="*/ 102 h 236"/>
                      <a:gd name="T14" fmla="*/ 335 w 551"/>
                      <a:gd name="T15" fmla="*/ 102 h 236"/>
                      <a:gd name="T16" fmla="*/ 360 w 551"/>
                      <a:gd name="T17" fmla="*/ 77 h 236"/>
                      <a:gd name="T18" fmla="*/ 386 w 551"/>
                      <a:gd name="T19" fmla="*/ 113 h 236"/>
                      <a:gd name="T20" fmla="*/ 412 w 551"/>
                      <a:gd name="T21" fmla="*/ 77 h 236"/>
                      <a:gd name="T22" fmla="*/ 448 w 551"/>
                      <a:gd name="T23" fmla="*/ 25 h 236"/>
                      <a:gd name="T24" fmla="*/ 504 w 551"/>
                      <a:gd name="T25" fmla="*/ 10 h 236"/>
                      <a:gd name="T26" fmla="*/ 551 w 551"/>
                      <a:gd name="T27" fmla="*/ 0 h 2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51" h="236">
                        <a:moveTo>
                          <a:pt x="0" y="236"/>
                        </a:moveTo>
                        <a:lnTo>
                          <a:pt x="124" y="226"/>
                        </a:lnTo>
                        <a:lnTo>
                          <a:pt x="185" y="216"/>
                        </a:lnTo>
                        <a:lnTo>
                          <a:pt x="216" y="216"/>
                        </a:lnTo>
                        <a:lnTo>
                          <a:pt x="221" y="159"/>
                        </a:lnTo>
                        <a:lnTo>
                          <a:pt x="232" y="113"/>
                        </a:lnTo>
                        <a:lnTo>
                          <a:pt x="283" y="102"/>
                        </a:lnTo>
                        <a:lnTo>
                          <a:pt x="335" y="102"/>
                        </a:lnTo>
                        <a:lnTo>
                          <a:pt x="360" y="77"/>
                        </a:lnTo>
                        <a:lnTo>
                          <a:pt x="386" y="113"/>
                        </a:lnTo>
                        <a:lnTo>
                          <a:pt x="412" y="77"/>
                        </a:lnTo>
                        <a:lnTo>
                          <a:pt x="448" y="25"/>
                        </a:lnTo>
                        <a:lnTo>
                          <a:pt x="504" y="10"/>
                        </a:lnTo>
                        <a:lnTo>
                          <a:pt x="551" y="0"/>
                        </a:ln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 name="Freeform 69"/>
                  <p:cNvSpPr>
                    <a:spLocks/>
                  </p:cNvSpPr>
                  <p:nvPr/>
                </p:nvSpPr>
                <p:spPr bwMode="auto">
                  <a:xfrm>
                    <a:off x="715" y="653"/>
                    <a:ext cx="1214" cy="72"/>
                  </a:xfrm>
                  <a:custGeom>
                    <a:avLst/>
                    <a:gdLst>
                      <a:gd name="T0" fmla="*/ 0 w 1214"/>
                      <a:gd name="T1" fmla="*/ 72 h 72"/>
                      <a:gd name="T2" fmla="*/ 62 w 1214"/>
                      <a:gd name="T3" fmla="*/ 41 h 72"/>
                      <a:gd name="T4" fmla="*/ 82 w 1214"/>
                      <a:gd name="T5" fmla="*/ 16 h 72"/>
                      <a:gd name="T6" fmla="*/ 144 w 1214"/>
                      <a:gd name="T7" fmla="*/ 10 h 72"/>
                      <a:gd name="T8" fmla="*/ 247 w 1214"/>
                      <a:gd name="T9" fmla="*/ 21 h 72"/>
                      <a:gd name="T10" fmla="*/ 360 w 1214"/>
                      <a:gd name="T11" fmla="*/ 5 h 72"/>
                      <a:gd name="T12" fmla="*/ 483 w 1214"/>
                      <a:gd name="T13" fmla="*/ 10 h 72"/>
                      <a:gd name="T14" fmla="*/ 540 w 1214"/>
                      <a:gd name="T15" fmla="*/ 10 h 72"/>
                      <a:gd name="T16" fmla="*/ 596 w 1214"/>
                      <a:gd name="T17" fmla="*/ 0 h 72"/>
                      <a:gd name="T18" fmla="*/ 658 w 1214"/>
                      <a:gd name="T19" fmla="*/ 16 h 72"/>
                      <a:gd name="T20" fmla="*/ 715 w 1214"/>
                      <a:gd name="T21" fmla="*/ 5 h 72"/>
                      <a:gd name="T22" fmla="*/ 751 w 1214"/>
                      <a:gd name="T23" fmla="*/ 10 h 72"/>
                      <a:gd name="T24" fmla="*/ 823 w 1214"/>
                      <a:gd name="T25" fmla="*/ 26 h 72"/>
                      <a:gd name="T26" fmla="*/ 1116 w 1214"/>
                      <a:gd name="T27" fmla="*/ 46 h 72"/>
                      <a:gd name="T28" fmla="*/ 1214 w 1214"/>
                      <a:gd name="T29" fmla="*/ 46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14" h="72">
                        <a:moveTo>
                          <a:pt x="0" y="72"/>
                        </a:moveTo>
                        <a:lnTo>
                          <a:pt x="62" y="41"/>
                        </a:lnTo>
                        <a:lnTo>
                          <a:pt x="82" y="16"/>
                        </a:lnTo>
                        <a:lnTo>
                          <a:pt x="144" y="10"/>
                        </a:lnTo>
                        <a:lnTo>
                          <a:pt x="247" y="21"/>
                        </a:lnTo>
                        <a:lnTo>
                          <a:pt x="360" y="5"/>
                        </a:lnTo>
                        <a:lnTo>
                          <a:pt x="483" y="10"/>
                        </a:lnTo>
                        <a:lnTo>
                          <a:pt x="540" y="10"/>
                        </a:lnTo>
                        <a:lnTo>
                          <a:pt x="596" y="0"/>
                        </a:lnTo>
                        <a:lnTo>
                          <a:pt x="658" y="16"/>
                        </a:lnTo>
                        <a:lnTo>
                          <a:pt x="715" y="5"/>
                        </a:lnTo>
                        <a:lnTo>
                          <a:pt x="751" y="10"/>
                        </a:lnTo>
                        <a:lnTo>
                          <a:pt x="823" y="26"/>
                        </a:lnTo>
                        <a:lnTo>
                          <a:pt x="1116" y="46"/>
                        </a:lnTo>
                        <a:lnTo>
                          <a:pt x="1214" y="46"/>
                        </a:ln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 name="Freeform 70"/>
                  <p:cNvSpPr>
                    <a:spLocks/>
                  </p:cNvSpPr>
                  <p:nvPr/>
                </p:nvSpPr>
                <p:spPr bwMode="auto">
                  <a:xfrm>
                    <a:off x="2114" y="705"/>
                    <a:ext cx="2067" cy="195"/>
                  </a:xfrm>
                  <a:custGeom>
                    <a:avLst/>
                    <a:gdLst>
                      <a:gd name="T0" fmla="*/ 0 w 2067"/>
                      <a:gd name="T1" fmla="*/ 0 h 195"/>
                      <a:gd name="T2" fmla="*/ 61 w 2067"/>
                      <a:gd name="T3" fmla="*/ 20 h 195"/>
                      <a:gd name="T4" fmla="*/ 149 w 2067"/>
                      <a:gd name="T5" fmla="*/ 25 h 195"/>
                      <a:gd name="T6" fmla="*/ 344 w 2067"/>
                      <a:gd name="T7" fmla="*/ 144 h 195"/>
                      <a:gd name="T8" fmla="*/ 385 w 2067"/>
                      <a:gd name="T9" fmla="*/ 149 h 195"/>
                      <a:gd name="T10" fmla="*/ 463 w 2067"/>
                      <a:gd name="T11" fmla="*/ 149 h 195"/>
                      <a:gd name="T12" fmla="*/ 509 w 2067"/>
                      <a:gd name="T13" fmla="*/ 149 h 195"/>
                      <a:gd name="T14" fmla="*/ 565 w 2067"/>
                      <a:gd name="T15" fmla="*/ 138 h 195"/>
                      <a:gd name="T16" fmla="*/ 612 w 2067"/>
                      <a:gd name="T17" fmla="*/ 133 h 195"/>
                      <a:gd name="T18" fmla="*/ 679 w 2067"/>
                      <a:gd name="T19" fmla="*/ 123 h 195"/>
                      <a:gd name="T20" fmla="*/ 761 w 2067"/>
                      <a:gd name="T21" fmla="*/ 138 h 195"/>
                      <a:gd name="T22" fmla="*/ 828 w 2067"/>
                      <a:gd name="T23" fmla="*/ 164 h 195"/>
                      <a:gd name="T24" fmla="*/ 915 w 2067"/>
                      <a:gd name="T25" fmla="*/ 123 h 195"/>
                      <a:gd name="T26" fmla="*/ 1069 w 2067"/>
                      <a:gd name="T27" fmla="*/ 154 h 195"/>
                      <a:gd name="T28" fmla="*/ 1188 w 2067"/>
                      <a:gd name="T29" fmla="*/ 149 h 195"/>
                      <a:gd name="T30" fmla="*/ 1234 w 2067"/>
                      <a:gd name="T31" fmla="*/ 154 h 195"/>
                      <a:gd name="T32" fmla="*/ 1275 w 2067"/>
                      <a:gd name="T33" fmla="*/ 195 h 195"/>
                      <a:gd name="T34" fmla="*/ 1363 w 2067"/>
                      <a:gd name="T35" fmla="*/ 138 h 195"/>
                      <a:gd name="T36" fmla="*/ 1445 w 2067"/>
                      <a:gd name="T37" fmla="*/ 128 h 195"/>
                      <a:gd name="T38" fmla="*/ 1537 w 2067"/>
                      <a:gd name="T39" fmla="*/ 128 h 195"/>
                      <a:gd name="T40" fmla="*/ 1645 w 2067"/>
                      <a:gd name="T41" fmla="*/ 138 h 195"/>
                      <a:gd name="T42" fmla="*/ 1723 w 2067"/>
                      <a:gd name="T43" fmla="*/ 144 h 195"/>
                      <a:gd name="T44" fmla="*/ 1774 w 2067"/>
                      <a:gd name="T45" fmla="*/ 128 h 195"/>
                      <a:gd name="T46" fmla="*/ 1918 w 2067"/>
                      <a:gd name="T47" fmla="*/ 113 h 195"/>
                      <a:gd name="T48" fmla="*/ 2067 w 2067"/>
                      <a:gd name="T49" fmla="*/ 133 h 1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67" h="195">
                        <a:moveTo>
                          <a:pt x="0" y="0"/>
                        </a:moveTo>
                        <a:lnTo>
                          <a:pt x="61" y="20"/>
                        </a:lnTo>
                        <a:lnTo>
                          <a:pt x="149" y="25"/>
                        </a:lnTo>
                        <a:lnTo>
                          <a:pt x="344" y="144"/>
                        </a:lnTo>
                        <a:lnTo>
                          <a:pt x="385" y="149"/>
                        </a:lnTo>
                        <a:lnTo>
                          <a:pt x="463" y="149"/>
                        </a:lnTo>
                        <a:lnTo>
                          <a:pt x="509" y="149"/>
                        </a:lnTo>
                        <a:lnTo>
                          <a:pt x="565" y="138"/>
                        </a:lnTo>
                        <a:lnTo>
                          <a:pt x="612" y="133"/>
                        </a:lnTo>
                        <a:lnTo>
                          <a:pt x="679" y="123"/>
                        </a:lnTo>
                        <a:lnTo>
                          <a:pt x="761" y="138"/>
                        </a:lnTo>
                        <a:lnTo>
                          <a:pt x="828" y="164"/>
                        </a:lnTo>
                        <a:lnTo>
                          <a:pt x="915" y="123"/>
                        </a:lnTo>
                        <a:lnTo>
                          <a:pt x="1069" y="154"/>
                        </a:lnTo>
                        <a:lnTo>
                          <a:pt x="1188" y="149"/>
                        </a:lnTo>
                        <a:lnTo>
                          <a:pt x="1234" y="154"/>
                        </a:lnTo>
                        <a:lnTo>
                          <a:pt x="1275" y="195"/>
                        </a:lnTo>
                        <a:lnTo>
                          <a:pt x="1363" y="138"/>
                        </a:lnTo>
                        <a:lnTo>
                          <a:pt x="1445" y="128"/>
                        </a:lnTo>
                        <a:lnTo>
                          <a:pt x="1537" y="128"/>
                        </a:lnTo>
                        <a:lnTo>
                          <a:pt x="1645" y="138"/>
                        </a:lnTo>
                        <a:lnTo>
                          <a:pt x="1723" y="144"/>
                        </a:lnTo>
                        <a:lnTo>
                          <a:pt x="1774" y="128"/>
                        </a:lnTo>
                        <a:lnTo>
                          <a:pt x="1918" y="113"/>
                        </a:lnTo>
                        <a:lnTo>
                          <a:pt x="2067" y="133"/>
                        </a:ln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 name="Freeform 71"/>
                  <p:cNvSpPr>
                    <a:spLocks/>
                  </p:cNvSpPr>
                  <p:nvPr/>
                </p:nvSpPr>
                <p:spPr bwMode="auto">
                  <a:xfrm>
                    <a:off x="4695" y="1039"/>
                    <a:ext cx="751" cy="355"/>
                  </a:xfrm>
                  <a:custGeom>
                    <a:avLst/>
                    <a:gdLst>
                      <a:gd name="T0" fmla="*/ 751 w 751"/>
                      <a:gd name="T1" fmla="*/ 355 h 355"/>
                      <a:gd name="T2" fmla="*/ 690 w 751"/>
                      <a:gd name="T3" fmla="*/ 308 h 355"/>
                      <a:gd name="T4" fmla="*/ 623 w 751"/>
                      <a:gd name="T5" fmla="*/ 257 h 355"/>
                      <a:gd name="T6" fmla="*/ 479 w 751"/>
                      <a:gd name="T7" fmla="*/ 252 h 355"/>
                      <a:gd name="T8" fmla="*/ 350 w 751"/>
                      <a:gd name="T9" fmla="*/ 216 h 355"/>
                      <a:gd name="T10" fmla="*/ 294 w 751"/>
                      <a:gd name="T11" fmla="*/ 211 h 355"/>
                      <a:gd name="T12" fmla="*/ 252 w 751"/>
                      <a:gd name="T13" fmla="*/ 180 h 355"/>
                      <a:gd name="T14" fmla="*/ 252 w 751"/>
                      <a:gd name="T15" fmla="*/ 103 h 355"/>
                      <a:gd name="T16" fmla="*/ 201 w 751"/>
                      <a:gd name="T17" fmla="*/ 46 h 355"/>
                      <a:gd name="T18" fmla="*/ 124 w 751"/>
                      <a:gd name="T19" fmla="*/ 41 h 355"/>
                      <a:gd name="T20" fmla="*/ 52 w 751"/>
                      <a:gd name="T21" fmla="*/ 26 h 355"/>
                      <a:gd name="T22" fmla="*/ 0 w 751"/>
                      <a:gd name="T23" fmla="*/ 0 h 3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51" h="355">
                        <a:moveTo>
                          <a:pt x="751" y="355"/>
                        </a:moveTo>
                        <a:lnTo>
                          <a:pt x="690" y="308"/>
                        </a:lnTo>
                        <a:lnTo>
                          <a:pt x="623" y="257"/>
                        </a:lnTo>
                        <a:lnTo>
                          <a:pt x="479" y="252"/>
                        </a:lnTo>
                        <a:lnTo>
                          <a:pt x="350" y="216"/>
                        </a:lnTo>
                        <a:lnTo>
                          <a:pt x="294" y="211"/>
                        </a:lnTo>
                        <a:lnTo>
                          <a:pt x="252" y="180"/>
                        </a:lnTo>
                        <a:lnTo>
                          <a:pt x="252" y="103"/>
                        </a:lnTo>
                        <a:lnTo>
                          <a:pt x="201" y="46"/>
                        </a:lnTo>
                        <a:lnTo>
                          <a:pt x="124" y="41"/>
                        </a:lnTo>
                        <a:lnTo>
                          <a:pt x="52" y="26"/>
                        </a:lnTo>
                        <a:lnTo>
                          <a:pt x="0" y="0"/>
                        </a:ln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pSp>
            <p:nvGrpSpPr>
              <p:cNvPr id="7" name="Group 84"/>
              <p:cNvGrpSpPr>
                <a:grpSpLocks/>
              </p:cNvGrpSpPr>
              <p:nvPr/>
            </p:nvGrpSpPr>
            <p:grpSpPr bwMode="auto">
              <a:xfrm>
                <a:off x="0" y="3232149"/>
                <a:ext cx="5429250" cy="2571750"/>
                <a:chOff x="0" y="2036"/>
                <a:chExt cx="3420" cy="1620"/>
              </a:xfrm>
            </p:grpSpPr>
            <p:sp>
              <p:nvSpPr>
                <p:cNvPr id="8" name="Rectangle 74"/>
                <p:cNvSpPr>
                  <a:spLocks noChangeArrowheads="1"/>
                </p:cNvSpPr>
                <p:nvPr/>
              </p:nvSpPr>
              <p:spPr bwMode="auto">
                <a:xfrm>
                  <a:off x="0" y="2036"/>
                  <a:ext cx="1178" cy="16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fr-FR" altLang="en-US"/>
                </a:p>
              </p:txBody>
            </p:sp>
            <p:sp>
              <p:nvSpPr>
                <p:cNvPr id="9" name="Rectangle 76"/>
                <p:cNvSpPr>
                  <a:spLocks noChangeArrowheads="1"/>
                </p:cNvSpPr>
                <p:nvPr/>
              </p:nvSpPr>
              <p:spPr bwMode="auto">
                <a:xfrm>
                  <a:off x="2458" y="2474"/>
                  <a:ext cx="962" cy="2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fr-FR" altLang="en-US"/>
                </a:p>
              </p:txBody>
            </p:sp>
          </p:grpSp>
        </p:grpSp>
        <p:grpSp>
          <p:nvGrpSpPr>
            <p:cNvPr id="58" name="Group 83"/>
            <p:cNvGrpSpPr>
              <a:grpSpLocks/>
            </p:cNvGrpSpPr>
            <p:nvPr/>
          </p:nvGrpSpPr>
          <p:grpSpPr bwMode="auto">
            <a:xfrm>
              <a:off x="533400" y="3706813"/>
              <a:ext cx="695325" cy="376238"/>
              <a:chOff x="472" y="2587"/>
              <a:chExt cx="438" cy="237"/>
            </a:xfrm>
          </p:grpSpPr>
          <p:sp>
            <p:nvSpPr>
              <p:cNvPr id="59" name="Line 81"/>
              <p:cNvSpPr>
                <a:spLocks noChangeShapeType="1"/>
              </p:cNvSpPr>
              <p:nvPr/>
            </p:nvSpPr>
            <p:spPr bwMode="auto">
              <a:xfrm>
                <a:off x="498" y="2824"/>
                <a:ext cx="38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 name="Text Box 82"/>
              <p:cNvSpPr txBox="1">
                <a:spLocks noChangeArrowheads="1"/>
              </p:cNvSpPr>
              <p:nvPr/>
            </p:nvSpPr>
            <p:spPr bwMode="auto">
              <a:xfrm>
                <a:off x="472" y="2587"/>
                <a:ext cx="43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dirty="0">
                    <a:latin typeface="Arial Narrow" pitchFamily="34" charset="0"/>
                  </a:rPr>
                  <a:t>10 km</a:t>
                </a:r>
              </a:p>
            </p:txBody>
          </p:sp>
        </p:grpSp>
      </p:grpSp>
      <p:sp>
        <p:nvSpPr>
          <p:cNvPr id="61" name="ZoneTexte 60"/>
          <p:cNvSpPr txBox="1"/>
          <p:nvPr/>
        </p:nvSpPr>
        <p:spPr>
          <a:xfrm>
            <a:off x="245640" y="213645"/>
            <a:ext cx="8617744"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err="1" smtClean="0"/>
              <a:t>Very</a:t>
            </a:r>
            <a:r>
              <a:rPr lang="fr-FR" sz="2400" dirty="0" smtClean="0"/>
              <a:t> long </a:t>
            </a:r>
            <a:r>
              <a:rPr lang="fr-FR" sz="2400" dirty="0" err="1" smtClean="0"/>
              <a:t>such</a:t>
            </a:r>
            <a:r>
              <a:rPr lang="fr-FR" sz="2400" dirty="0" smtClean="0"/>
              <a:t> </a:t>
            </a:r>
            <a:r>
              <a:rPr lang="fr-FR" sz="2400" dirty="0" err="1" smtClean="0"/>
              <a:t>continuous</a:t>
            </a:r>
            <a:r>
              <a:rPr lang="fr-FR" sz="2400" dirty="0" smtClean="0"/>
              <a:t> </a:t>
            </a:r>
            <a:r>
              <a:rPr lang="fr-FR" sz="2400" dirty="0" err="1" smtClean="0"/>
              <a:t>lines</a:t>
            </a:r>
            <a:r>
              <a:rPr lang="fr-FR" sz="2400" dirty="0" smtClean="0"/>
              <a:t>, no end zones and no segmentation</a:t>
            </a:r>
            <a:endParaRPr lang="en-GB" sz="2400" dirty="0"/>
          </a:p>
        </p:txBody>
      </p:sp>
    </p:spTree>
    <p:extLst>
      <p:ext uri="{BB962C8B-B14F-4D97-AF65-F5344CB8AC3E}">
        <p14:creationId xmlns:p14="http://schemas.microsoft.com/office/powerpoint/2010/main" val="11123727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Box 8"/>
          <p:cNvSpPr txBox="1">
            <a:spLocks noChangeArrowheads="1"/>
          </p:cNvSpPr>
          <p:nvPr/>
        </p:nvSpPr>
        <p:spPr bwMode="auto">
          <a:xfrm>
            <a:off x="130635" y="5412179"/>
            <a:ext cx="1006475" cy="2746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200" b="0" i="1" dirty="0" err="1"/>
              <a:t>Molnia</a:t>
            </a:r>
            <a:r>
              <a:rPr lang="fr-FR" altLang="en-US" sz="1200" b="0" i="1" dirty="0"/>
              <a:t>, 2004</a:t>
            </a:r>
            <a:endParaRPr lang="en-GB" altLang="en-US" sz="1200" b="0" i="1" dirty="0"/>
          </a:p>
        </p:txBody>
      </p:sp>
      <p:sp>
        <p:nvSpPr>
          <p:cNvPr id="63" name="Text Box 9"/>
          <p:cNvSpPr txBox="1">
            <a:spLocks noChangeArrowheads="1"/>
          </p:cNvSpPr>
          <p:nvPr/>
        </p:nvSpPr>
        <p:spPr bwMode="auto">
          <a:xfrm>
            <a:off x="2308568" y="5469723"/>
            <a:ext cx="1981504" cy="3693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dirty="0">
                <a:latin typeface="+mj-lt"/>
              </a:rPr>
              <a:t>Tana glacier, Alaska</a:t>
            </a:r>
            <a:endParaRPr lang="en-GB" altLang="en-US" sz="1800" b="0" dirty="0">
              <a:latin typeface="+mj-lt"/>
            </a:endParaRPr>
          </a:p>
        </p:txBody>
      </p:sp>
      <p:sp>
        <p:nvSpPr>
          <p:cNvPr id="64" name="Text Box 19"/>
          <p:cNvSpPr txBox="1">
            <a:spLocks noChangeArrowheads="1"/>
          </p:cNvSpPr>
          <p:nvPr/>
        </p:nvSpPr>
        <p:spPr bwMode="auto">
          <a:xfrm>
            <a:off x="7049756" y="3399858"/>
            <a:ext cx="1167307" cy="461665"/>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b="0" dirty="0" smtClean="0">
                <a:latin typeface="+mj-lt"/>
              </a:rPr>
              <a:t>trimline</a:t>
            </a:r>
          </a:p>
        </p:txBody>
      </p:sp>
      <p:grpSp>
        <p:nvGrpSpPr>
          <p:cNvPr id="65" name="Groupe 64"/>
          <p:cNvGrpSpPr/>
          <p:nvPr/>
        </p:nvGrpSpPr>
        <p:grpSpPr>
          <a:xfrm>
            <a:off x="130635" y="1120150"/>
            <a:ext cx="6337370" cy="4277952"/>
            <a:chOff x="85725" y="3595688"/>
            <a:chExt cx="4425950" cy="2987675"/>
          </a:xfrm>
        </p:grpSpPr>
        <p:pic>
          <p:nvPicPr>
            <p:cNvPr id="66" name="Picture 7" descr="F:\Mars\VM\RidgeTopSplitting\lpsc2010\trimline_MolniaOFRept2004-121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3595688"/>
              <a:ext cx="442595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ZoneTexte 66"/>
            <p:cNvSpPr txBox="1"/>
            <p:nvPr/>
          </p:nvSpPr>
          <p:spPr>
            <a:xfrm>
              <a:off x="1433749" y="4703390"/>
              <a:ext cx="1968429" cy="58035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400" dirty="0" smtClean="0">
                  <a:solidFill>
                    <a:schemeClr val="bg1"/>
                  </a:solidFill>
                </a:rPr>
                <a:t>supraglacial </a:t>
              </a:r>
              <a:r>
                <a:rPr lang="fr-FR" sz="2400" dirty="0" err="1" smtClean="0">
                  <a:solidFill>
                    <a:schemeClr val="bg1"/>
                  </a:solidFill>
                </a:rPr>
                <a:t>spur</a:t>
              </a:r>
              <a:r>
                <a:rPr lang="fr-FR" sz="2400" dirty="0" smtClean="0">
                  <a:solidFill>
                    <a:schemeClr val="bg1"/>
                  </a:solidFill>
                </a:rPr>
                <a:t> and</a:t>
              </a:r>
            </a:p>
            <a:p>
              <a:pPr algn="ctr"/>
              <a:r>
                <a:rPr lang="fr-FR" sz="2400" dirty="0" err="1" smtClean="0">
                  <a:solidFill>
                    <a:schemeClr val="bg1"/>
                  </a:solidFill>
                </a:rPr>
                <a:t>gully</a:t>
              </a:r>
              <a:r>
                <a:rPr lang="fr-FR" sz="2400" dirty="0">
                  <a:solidFill>
                    <a:schemeClr val="bg1"/>
                  </a:solidFill>
                </a:rPr>
                <a:t> </a:t>
              </a:r>
              <a:r>
                <a:rPr lang="fr-FR" sz="2400" dirty="0" err="1" smtClean="0">
                  <a:solidFill>
                    <a:schemeClr val="bg1"/>
                  </a:solidFill>
                </a:rPr>
                <a:t>morphology</a:t>
              </a:r>
              <a:endParaRPr lang="en-GB" sz="2400" dirty="0">
                <a:solidFill>
                  <a:schemeClr val="bg1"/>
                </a:solidFill>
              </a:endParaRPr>
            </a:p>
          </p:txBody>
        </p:sp>
        <p:sp>
          <p:nvSpPr>
            <p:cNvPr id="68" name="ZoneTexte 67"/>
            <p:cNvSpPr txBox="1"/>
            <p:nvPr/>
          </p:nvSpPr>
          <p:spPr>
            <a:xfrm>
              <a:off x="1086779" y="5958281"/>
              <a:ext cx="1496350" cy="32242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400" dirty="0" smtClean="0">
                  <a:solidFill>
                    <a:schemeClr val="bg1"/>
                  </a:solidFill>
                </a:rPr>
                <a:t>subglacial </a:t>
              </a:r>
              <a:r>
                <a:rPr lang="fr-FR" sz="2400" dirty="0" err="1" smtClean="0">
                  <a:solidFill>
                    <a:schemeClr val="bg1"/>
                  </a:solidFill>
                </a:rPr>
                <a:t>scarp</a:t>
              </a:r>
              <a:endParaRPr lang="en-GB" sz="2400" dirty="0">
                <a:solidFill>
                  <a:schemeClr val="bg1"/>
                </a:solidFill>
              </a:endParaRPr>
            </a:p>
          </p:txBody>
        </p:sp>
      </p:grpSp>
      <p:sp>
        <p:nvSpPr>
          <p:cNvPr id="69" name="Line 21"/>
          <p:cNvSpPr>
            <a:spLocks noChangeShapeType="1"/>
          </p:cNvSpPr>
          <p:nvPr/>
        </p:nvSpPr>
        <p:spPr bwMode="auto">
          <a:xfrm rot="-5400000">
            <a:off x="5550462" y="2171659"/>
            <a:ext cx="0" cy="2963862"/>
          </a:xfrm>
          <a:prstGeom prst="line">
            <a:avLst/>
          </a:prstGeom>
          <a:noFill/>
          <a:ln w="1905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0" name="Rectangle 69"/>
          <p:cNvSpPr/>
          <p:nvPr/>
        </p:nvSpPr>
        <p:spPr>
          <a:xfrm>
            <a:off x="6564768" y="3902954"/>
            <a:ext cx="2579232" cy="369332"/>
          </a:xfrm>
          <a:prstGeom prst="rect">
            <a:avLst/>
          </a:prstGeom>
          <a:effectLst>
            <a:outerShdw blurRad="50800" dist="38100" dir="2700000" algn="tl" rotWithShape="0">
              <a:prstClr val="black">
                <a:alpha val="40000"/>
              </a:prstClr>
            </a:outerShdw>
          </a:effectLst>
        </p:spPr>
        <p:txBody>
          <a:bodyPr wrap="none">
            <a:spAutoFit/>
          </a:bodyPr>
          <a:lstStyle/>
          <a:p>
            <a:r>
              <a:rPr lang="fr-FR" altLang="en-US" dirty="0"/>
              <a:t>(</a:t>
            </a:r>
            <a:r>
              <a:rPr lang="fr-FR" altLang="en-US" dirty="0" err="1"/>
              <a:t>highest</a:t>
            </a:r>
            <a:r>
              <a:rPr lang="fr-FR" altLang="en-US" dirty="0"/>
              <a:t> </a:t>
            </a:r>
            <a:r>
              <a:rPr lang="fr-FR" altLang="en-US" dirty="0" err="1"/>
              <a:t>extent</a:t>
            </a:r>
            <a:r>
              <a:rPr lang="fr-FR" altLang="en-US" dirty="0"/>
              <a:t> of glacier)</a:t>
            </a:r>
          </a:p>
        </p:txBody>
      </p:sp>
      <p:sp>
        <p:nvSpPr>
          <p:cNvPr id="71" name="ZoneTexte 70"/>
          <p:cNvSpPr txBox="1"/>
          <p:nvPr/>
        </p:nvSpPr>
        <p:spPr>
          <a:xfrm>
            <a:off x="1407684" y="444477"/>
            <a:ext cx="5918543"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err="1" smtClean="0"/>
              <a:t>Continuous</a:t>
            </a:r>
            <a:r>
              <a:rPr lang="fr-FR" sz="2400" dirty="0" smtClean="0"/>
              <a:t> </a:t>
            </a:r>
            <a:r>
              <a:rPr lang="fr-FR" sz="2400" dirty="0" err="1" smtClean="0"/>
              <a:t>lines</a:t>
            </a:r>
            <a:r>
              <a:rPr lang="fr-FR" sz="2400" dirty="0" smtClean="0"/>
              <a:t> in </a:t>
            </a:r>
            <a:r>
              <a:rPr lang="fr-FR" sz="2400" dirty="0" err="1" smtClean="0"/>
              <a:t>similar</a:t>
            </a:r>
            <a:r>
              <a:rPr lang="fr-FR" sz="2400" dirty="0" smtClean="0"/>
              <a:t> </a:t>
            </a:r>
            <a:r>
              <a:rPr lang="fr-FR" sz="2400" dirty="0" err="1" smtClean="0"/>
              <a:t>landforms</a:t>
            </a:r>
            <a:r>
              <a:rPr lang="fr-FR" sz="2400" dirty="0" smtClean="0"/>
              <a:t> on </a:t>
            </a:r>
            <a:r>
              <a:rPr lang="fr-FR" sz="2400" dirty="0" err="1" smtClean="0"/>
              <a:t>Earth</a:t>
            </a:r>
            <a:endParaRPr lang="en-GB" sz="2400" dirty="0"/>
          </a:p>
        </p:txBody>
      </p:sp>
      <p:sp>
        <p:nvSpPr>
          <p:cNvPr id="72" name="ZoneTexte 71"/>
          <p:cNvSpPr txBox="1"/>
          <p:nvPr/>
        </p:nvSpPr>
        <p:spPr>
          <a:xfrm>
            <a:off x="3983115" y="4371591"/>
            <a:ext cx="1792478"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400" dirty="0" err="1" smtClean="0">
                <a:solidFill>
                  <a:schemeClr val="bg1"/>
                </a:solidFill>
              </a:rPr>
              <a:t>valley</a:t>
            </a:r>
            <a:r>
              <a:rPr lang="fr-FR" sz="2400" dirty="0" smtClean="0">
                <a:solidFill>
                  <a:schemeClr val="bg1"/>
                </a:solidFill>
              </a:rPr>
              <a:t> glacier</a:t>
            </a:r>
            <a:endParaRPr lang="en-GB" sz="2400" dirty="0">
              <a:solidFill>
                <a:schemeClr val="bg1"/>
              </a:solidFill>
            </a:endParaRPr>
          </a:p>
        </p:txBody>
      </p:sp>
    </p:spTree>
    <p:extLst>
      <p:ext uri="{BB962C8B-B14F-4D97-AF65-F5344CB8AC3E}">
        <p14:creationId xmlns:p14="http://schemas.microsoft.com/office/powerpoint/2010/main" val="16637926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170322" y="1016953"/>
            <a:ext cx="6787179" cy="4692291"/>
            <a:chOff x="1170322" y="1016953"/>
            <a:chExt cx="6787179" cy="4692291"/>
          </a:xfrm>
        </p:grpSpPr>
        <p:pic>
          <p:nvPicPr>
            <p:cNvPr id="2"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2677" y="1016953"/>
              <a:ext cx="6774824" cy="469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1170322" y="2324422"/>
              <a:ext cx="5009705" cy="58477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1600" spc="1200" dirty="0" smtClean="0">
                  <a:solidFill>
                    <a:schemeClr val="bg1"/>
                  </a:solidFill>
                  <a:latin typeface="Arial Narrow" panose="020B0606020202030204" pitchFamily="34" charset="0"/>
                </a:rPr>
                <a:t>supraglacial </a:t>
              </a:r>
              <a:r>
                <a:rPr lang="fr-FR" sz="1600" spc="1200" dirty="0" err="1" smtClean="0">
                  <a:solidFill>
                    <a:schemeClr val="bg1"/>
                  </a:solidFill>
                  <a:latin typeface="Arial Narrow" panose="020B0606020202030204" pitchFamily="34" charset="0"/>
                </a:rPr>
                <a:t>spur</a:t>
              </a:r>
              <a:r>
                <a:rPr lang="fr-FR" sz="1600" spc="1200" dirty="0" smtClean="0">
                  <a:solidFill>
                    <a:schemeClr val="bg1"/>
                  </a:solidFill>
                  <a:latin typeface="Arial Narrow" panose="020B0606020202030204" pitchFamily="34" charset="0"/>
                </a:rPr>
                <a:t> and</a:t>
              </a:r>
            </a:p>
            <a:p>
              <a:pPr algn="ctr"/>
              <a:r>
                <a:rPr lang="fr-FR" sz="1600" spc="1200" dirty="0" err="1" smtClean="0">
                  <a:solidFill>
                    <a:schemeClr val="bg1"/>
                  </a:solidFill>
                  <a:latin typeface="Arial Narrow" panose="020B0606020202030204" pitchFamily="34" charset="0"/>
                </a:rPr>
                <a:t>gully</a:t>
              </a:r>
              <a:r>
                <a:rPr lang="fr-FR" sz="1600" spc="1200" dirty="0">
                  <a:solidFill>
                    <a:schemeClr val="bg1"/>
                  </a:solidFill>
                  <a:latin typeface="Arial Narrow" panose="020B0606020202030204" pitchFamily="34" charset="0"/>
                </a:rPr>
                <a:t> </a:t>
              </a:r>
              <a:r>
                <a:rPr lang="fr-FR" sz="1600" spc="1200" dirty="0" err="1" smtClean="0">
                  <a:solidFill>
                    <a:schemeClr val="bg1"/>
                  </a:solidFill>
                  <a:latin typeface="Arial Narrow" panose="020B0606020202030204" pitchFamily="34" charset="0"/>
                </a:rPr>
                <a:t>morphology</a:t>
              </a:r>
              <a:endParaRPr lang="en-GB" sz="1600" spc="1200" dirty="0">
                <a:solidFill>
                  <a:schemeClr val="bg1"/>
                </a:solidFill>
                <a:latin typeface="Arial Narrow" panose="020B0606020202030204" pitchFamily="34" charset="0"/>
              </a:endParaRPr>
            </a:p>
          </p:txBody>
        </p:sp>
      </p:grpSp>
      <p:sp>
        <p:nvSpPr>
          <p:cNvPr id="4" name="ZoneTexte 3"/>
          <p:cNvSpPr txBox="1"/>
          <p:nvPr/>
        </p:nvSpPr>
        <p:spPr>
          <a:xfrm>
            <a:off x="3328146" y="444477"/>
            <a:ext cx="2483885"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400" dirty="0" smtClean="0"/>
              <a:t>In Valles Marineris</a:t>
            </a:r>
            <a:endParaRPr lang="en-GB" sz="2400" dirty="0"/>
          </a:p>
        </p:txBody>
      </p:sp>
    </p:spTree>
    <p:extLst>
      <p:ext uri="{BB962C8B-B14F-4D97-AF65-F5344CB8AC3E}">
        <p14:creationId xmlns:p14="http://schemas.microsoft.com/office/powerpoint/2010/main" val="42207551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3" y="0"/>
            <a:ext cx="4068762" cy="304958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36" descr="C:\_donnees\Mars\VM\RidgeTopSplitting\lpsc2010\VM_pour_Evans2009_vm_ext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425" y="139700"/>
            <a:ext cx="4667250" cy="281781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8" name="Text Box 23"/>
          <p:cNvSpPr txBox="1">
            <a:spLocks noChangeArrowheads="1"/>
          </p:cNvSpPr>
          <p:nvPr/>
        </p:nvSpPr>
        <p:spPr bwMode="auto">
          <a:xfrm>
            <a:off x="2322513" y="3082925"/>
            <a:ext cx="1927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200" b="0" i="1"/>
              <a:t>Evans, Quat. Sci. Rev., 2009</a:t>
            </a:r>
          </a:p>
        </p:txBody>
      </p:sp>
      <p:sp>
        <p:nvSpPr>
          <p:cNvPr id="9" name="Text Box 47"/>
          <p:cNvSpPr txBox="1">
            <a:spLocks noChangeArrowheads="1"/>
          </p:cNvSpPr>
          <p:nvPr/>
        </p:nvSpPr>
        <p:spPr bwMode="auto">
          <a:xfrm>
            <a:off x="132542" y="4985004"/>
            <a:ext cx="3434595" cy="8309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b="0" dirty="0" err="1">
                <a:latin typeface="+mj-lt"/>
              </a:rPr>
              <a:t>Thrilling</a:t>
            </a:r>
            <a:r>
              <a:rPr lang="fr-FR" altLang="en-US" b="0" dirty="0">
                <a:latin typeface="+mj-lt"/>
              </a:rPr>
              <a:t> Candor </a:t>
            </a:r>
            <a:r>
              <a:rPr lang="fr-FR" altLang="en-US" b="0" dirty="0" smtClean="0">
                <a:latin typeface="+mj-lt"/>
              </a:rPr>
              <a:t>Chasma</a:t>
            </a:r>
          </a:p>
          <a:p>
            <a:pPr eaLnBrk="1" hangingPunct="1"/>
            <a:r>
              <a:rPr lang="fr-FR" altLang="en-US" b="0" dirty="0" err="1" smtClean="0">
                <a:latin typeface="+mj-lt"/>
              </a:rPr>
              <a:t>floor</a:t>
            </a:r>
            <a:r>
              <a:rPr lang="fr-FR" altLang="en-US" b="0" dirty="0" smtClean="0">
                <a:latin typeface="+mj-lt"/>
              </a:rPr>
              <a:t> analogue in </a:t>
            </a:r>
            <a:r>
              <a:rPr lang="fr-FR" altLang="en-US" b="0" dirty="0">
                <a:latin typeface="+mj-lt"/>
              </a:rPr>
              <a:t>Svalbard</a:t>
            </a:r>
          </a:p>
        </p:txBody>
      </p:sp>
      <p:grpSp>
        <p:nvGrpSpPr>
          <p:cNvPr id="10" name="Group 65"/>
          <p:cNvGrpSpPr>
            <a:grpSpLocks/>
          </p:cNvGrpSpPr>
          <p:nvPr/>
        </p:nvGrpSpPr>
        <p:grpSpPr bwMode="auto">
          <a:xfrm>
            <a:off x="8297863" y="2536825"/>
            <a:ext cx="650875" cy="306387"/>
            <a:chOff x="3810" y="1490"/>
            <a:chExt cx="410" cy="193"/>
          </a:xfrm>
        </p:grpSpPr>
        <p:sp>
          <p:nvSpPr>
            <p:cNvPr id="11" name="Line 63"/>
            <p:cNvSpPr>
              <a:spLocks noChangeShapeType="1"/>
            </p:cNvSpPr>
            <p:nvPr/>
          </p:nvSpPr>
          <p:spPr bwMode="auto">
            <a:xfrm>
              <a:off x="3810" y="1682"/>
              <a:ext cx="410"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Rectangle 64"/>
            <p:cNvSpPr>
              <a:spLocks noChangeArrowheads="1"/>
            </p:cNvSpPr>
            <p:nvPr/>
          </p:nvSpPr>
          <p:spPr bwMode="auto">
            <a:xfrm>
              <a:off x="3857" y="1490"/>
              <a:ext cx="31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b="0">
                  <a:solidFill>
                    <a:schemeClr val="bg1"/>
                  </a:solidFill>
                  <a:latin typeface="Arial Narrow" pitchFamily="34" charset="0"/>
                </a:rPr>
                <a:t>5 km</a:t>
              </a:r>
            </a:p>
          </p:txBody>
        </p:sp>
      </p:grpSp>
      <p:grpSp>
        <p:nvGrpSpPr>
          <p:cNvPr id="13" name="Group 86"/>
          <p:cNvGrpSpPr>
            <a:grpSpLocks/>
          </p:cNvGrpSpPr>
          <p:nvPr/>
        </p:nvGrpSpPr>
        <p:grpSpPr bwMode="auto">
          <a:xfrm>
            <a:off x="219075" y="196850"/>
            <a:ext cx="3971925" cy="3516312"/>
            <a:chOff x="138" y="673"/>
            <a:chExt cx="2502" cy="2215"/>
          </a:xfrm>
        </p:grpSpPr>
        <p:sp>
          <p:nvSpPr>
            <p:cNvPr id="14" name="Text Box 27"/>
            <p:cNvSpPr txBox="1">
              <a:spLocks noChangeArrowheads="1"/>
            </p:cNvSpPr>
            <p:nvPr/>
          </p:nvSpPr>
          <p:spPr bwMode="auto">
            <a:xfrm>
              <a:off x="138" y="2657"/>
              <a:ext cx="1991" cy="231"/>
            </a:xfrm>
            <a:prstGeom prst="rect">
              <a:avLst/>
            </a:prstGeom>
            <a:noFill/>
            <a:ln>
              <a:noFill/>
            </a:ln>
            <a:effectLst/>
            <a:extLst>
              <a:ext uri="{909E8E84-426E-40DD-AFC4-6F175D3DCCD1}">
                <a14:hiddenFill xmlns:a14="http://schemas.microsoft.com/office/drawing/2010/main">
                  <a:solidFill>
                    <a:schemeClr val="tx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a:latin typeface="Arial Narrow" pitchFamily="34" charset="0"/>
                </a:rPr>
                <a:t>Glacial receding since Little Ice Age</a:t>
              </a:r>
            </a:p>
          </p:txBody>
        </p:sp>
        <p:sp>
          <p:nvSpPr>
            <p:cNvPr id="15" name="Line 31"/>
            <p:cNvSpPr>
              <a:spLocks noChangeShapeType="1"/>
            </p:cNvSpPr>
            <p:nvPr/>
          </p:nvSpPr>
          <p:spPr bwMode="auto">
            <a:xfrm>
              <a:off x="214" y="2630"/>
              <a:ext cx="715" cy="0"/>
            </a:xfrm>
            <a:prstGeom prst="line">
              <a:avLst/>
            </a:prstGeom>
            <a:noFill/>
            <a:ln w="28575" cap="rnd">
              <a:solidFill>
                <a:schemeClr val="tx1"/>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6" name="Group 58"/>
            <p:cNvGrpSpPr>
              <a:grpSpLocks/>
            </p:cNvGrpSpPr>
            <p:nvPr/>
          </p:nvGrpSpPr>
          <p:grpSpPr bwMode="auto">
            <a:xfrm>
              <a:off x="423" y="673"/>
              <a:ext cx="1548" cy="731"/>
              <a:chOff x="423" y="673"/>
              <a:chExt cx="1548" cy="731"/>
            </a:xfrm>
          </p:grpSpPr>
          <p:sp>
            <p:nvSpPr>
              <p:cNvPr id="18" name="Line 28"/>
              <p:cNvSpPr>
                <a:spLocks noChangeShapeType="1"/>
              </p:cNvSpPr>
              <p:nvPr/>
            </p:nvSpPr>
            <p:spPr bwMode="auto">
              <a:xfrm>
                <a:off x="423" y="1404"/>
                <a:ext cx="712" cy="0"/>
              </a:xfrm>
              <a:prstGeom prst="line">
                <a:avLst/>
              </a:prstGeom>
              <a:noFill/>
              <a:ln w="28575" cap="rnd">
                <a:solidFill>
                  <a:srgbClr val="FFFF00"/>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9" name="Group 56"/>
              <p:cNvGrpSpPr>
                <a:grpSpLocks/>
              </p:cNvGrpSpPr>
              <p:nvPr/>
            </p:nvGrpSpPr>
            <p:grpSpPr bwMode="auto">
              <a:xfrm>
                <a:off x="1475" y="673"/>
                <a:ext cx="496" cy="434"/>
                <a:chOff x="1475" y="673"/>
                <a:chExt cx="496" cy="434"/>
              </a:xfrm>
            </p:grpSpPr>
            <p:sp>
              <p:nvSpPr>
                <p:cNvPr id="20" name="Text Box 37"/>
                <p:cNvSpPr txBox="1">
                  <a:spLocks noChangeArrowheads="1"/>
                </p:cNvSpPr>
                <p:nvPr/>
              </p:nvSpPr>
              <p:spPr bwMode="auto">
                <a:xfrm>
                  <a:off x="1475" y="673"/>
                  <a:ext cx="4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a:solidFill>
                        <a:schemeClr val="bg1"/>
                      </a:solidFill>
                      <a:latin typeface="Arial Narrow" pitchFamily="34" charset="0"/>
                    </a:rPr>
                    <a:t>trimline</a:t>
                  </a:r>
                </a:p>
              </p:txBody>
            </p:sp>
            <p:sp>
              <p:nvSpPr>
                <p:cNvPr id="21" name="Line 38"/>
                <p:cNvSpPr>
                  <a:spLocks noChangeShapeType="1"/>
                </p:cNvSpPr>
                <p:nvPr/>
              </p:nvSpPr>
              <p:spPr bwMode="auto">
                <a:xfrm>
                  <a:off x="1808" y="912"/>
                  <a:ext cx="0" cy="195"/>
                </a:xfrm>
                <a:prstGeom prst="line">
                  <a:avLst/>
                </a:prstGeom>
                <a:noFill/>
                <a:ln w="19050">
                  <a:solidFill>
                    <a:schemeClr val="bg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sp>
          <p:nvSpPr>
            <p:cNvPr id="17" name="Freeform 55"/>
            <p:cNvSpPr>
              <a:spLocks/>
            </p:cNvSpPr>
            <p:nvPr/>
          </p:nvSpPr>
          <p:spPr bwMode="auto">
            <a:xfrm>
              <a:off x="1378" y="864"/>
              <a:ext cx="1262" cy="304"/>
            </a:xfrm>
            <a:custGeom>
              <a:avLst/>
              <a:gdLst>
                <a:gd name="T0" fmla="*/ 0 w 1262"/>
                <a:gd name="T1" fmla="*/ 257 h 304"/>
                <a:gd name="T2" fmla="*/ 206 w 1262"/>
                <a:gd name="T3" fmla="*/ 288 h 304"/>
                <a:gd name="T4" fmla="*/ 302 w 1262"/>
                <a:gd name="T5" fmla="*/ 288 h 304"/>
                <a:gd name="T6" fmla="*/ 590 w 1262"/>
                <a:gd name="T7" fmla="*/ 192 h 304"/>
                <a:gd name="T8" fmla="*/ 1262 w 1262"/>
                <a:gd name="T9" fmla="*/ 0 h 3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2" h="304">
                  <a:moveTo>
                    <a:pt x="0" y="257"/>
                  </a:moveTo>
                  <a:cubicBezTo>
                    <a:pt x="34" y="262"/>
                    <a:pt x="156" y="283"/>
                    <a:pt x="206" y="288"/>
                  </a:cubicBezTo>
                  <a:cubicBezTo>
                    <a:pt x="256" y="293"/>
                    <a:pt x="238" y="304"/>
                    <a:pt x="302" y="288"/>
                  </a:cubicBezTo>
                  <a:cubicBezTo>
                    <a:pt x="366" y="272"/>
                    <a:pt x="430" y="240"/>
                    <a:pt x="590" y="192"/>
                  </a:cubicBezTo>
                  <a:cubicBezTo>
                    <a:pt x="750" y="144"/>
                    <a:pt x="1006" y="72"/>
                    <a:pt x="1262" y="0"/>
                  </a:cubicBezTo>
                </a:path>
              </a:pathLst>
            </a:custGeom>
            <a:noFill/>
            <a:ln w="38100" cap="rnd">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2" name="Group 90"/>
          <p:cNvGrpSpPr>
            <a:grpSpLocks/>
          </p:cNvGrpSpPr>
          <p:nvPr/>
        </p:nvGrpSpPr>
        <p:grpSpPr bwMode="auto">
          <a:xfrm>
            <a:off x="8072438" y="984251"/>
            <a:ext cx="1062037" cy="1344613"/>
            <a:chOff x="5025" y="1169"/>
            <a:chExt cx="669" cy="847"/>
          </a:xfrm>
        </p:grpSpPr>
        <p:sp>
          <p:nvSpPr>
            <p:cNvPr id="23" name="Oval 88"/>
            <p:cNvSpPr>
              <a:spLocks noChangeArrowheads="1"/>
            </p:cNvSpPr>
            <p:nvPr/>
          </p:nvSpPr>
          <p:spPr bwMode="auto">
            <a:xfrm>
              <a:off x="5025" y="1169"/>
              <a:ext cx="669" cy="39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fr-FR" altLang="en-US"/>
            </a:p>
          </p:txBody>
        </p:sp>
        <p:sp>
          <p:nvSpPr>
            <p:cNvPr id="24" name="Text Box 89"/>
            <p:cNvSpPr txBox="1">
              <a:spLocks noChangeArrowheads="1"/>
            </p:cNvSpPr>
            <p:nvPr/>
          </p:nvSpPr>
          <p:spPr bwMode="auto">
            <a:xfrm>
              <a:off x="5186" y="1648"/>
              <a:ext cx="24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3200" dirty="0" smtClean="0">
                  <a:latin typeface="Arial Narrow" pitchFamily="34" charset="0"/>
                </a:rPr>
                <a:t>?</a:t>
              </a:r>
              <a:endParaRPr lang="fr-FR" altLang="en-US" sz="3200" dirty="0">
                <a:latin typeface="Arial Narrow" pitchFamily="34" charset="0"/>
              </a:endParaRPr>
            </a:p>
          </p:txBody>
        </p:sp>
      </p:grpSp>
      <p:grpSp>
        <p:nvGrpSpPr>
          <p:cNvPr id="25" name="Group 99"/>
          <p:cNvGrpSpPr>
            <a:grpSpLocks/>
          </p:cNvGrpSpPr>
          <p:nvPr/>
        </p:nvGrpSpPr>
        <p:grpSpPr bwMode="auto">
          <a:xfrm>
            <a:off x="8286750" y="5351462"/>
            <a:ext cx="590550" cy="381000"/>
            <a:chOff x="5220" y="3920"/>
            <a:chExt cx="372" cy="240"/>
          </a:xfrm>
        </p:grpSpPr>
        <p:sp>
          <p:nvSpPr>
            <p:cNvPr id="26" name="Line 67"/>
            <p:cNvSpPr>
              <a:spLocks noChangeShapeType="1"/>
            </p:cNvSpPr>
            <p:nvPr/>
          </p:nvSpPr>
          <p:spPr bwMode="auto">
            <a:xfrm>
              <a:off x="5254" y="4159"/>
              <a:ext cx="304" cy="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 name="Rectangle 69"/>
            <p:cNvSpPr>
              <a:spLocks noChangeArrowheads="1"/>
            </p:cNvSpPr>
            <p:nvPr/>
          </p:nvSpPr>
          <p:spPr bwMode="auto">
            <a:xfrm>
              <a:off x="5220" y="3920"/>
              <a:ext cx="3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b="0">
                  <a:solidFill>
                    <a:schemeClr val="bg1"/>
                  </a:solidFill>
                  <a:latin typeface="Arial Narrow" pitchFamily="34" charset="0"/>
                </a:rPr>
                <a:t>500 m</a:t>
              </a:r>
            </a:p>
          </p:txBody>
        </p:sp>
      </p:grpSp>
      <p:grpSp>
        <p:nvGrpSpPr>
          <p:cNvPr id="28" name="Group 101"/>
          <p:cNvGrpSpPr>
            <a:grpSpLocks/>
          </p:cNvGrpSpPr>
          <p:nvPr/>
        </p:nvGrpSpPr>
        <p:grpSpPr bwMode="auto">
          <a:xfrm>
            <a:off x="2438400" y="858837"/>
            <a:ext cx="6223000" cy="5113338"/>
            <a:chOff x="1536" y="1090"/>
            <a:chExt cx="3920" cy="3221"/>
          </a:xfrm>
        </p:grpSpPr>
        <p:grpSp>
          <p:nvGrpSpPr>
            <p:cNvPr id="29" name="Group 100"/>
            <p:cNvGrpSpPr>
              <a:grpSpLocks/>
            </p:cNvGrpSpPr>
            <p:nvPr/>
          </p:nvGrpSpPr>
          <p:grpSpPr bwMode="auto">
            <a:xfrm>
              <a:off x="3051" y="1090"/>
              <a:ext cx="2405" cy="3221"/>
              <a:chOff x="3051" y="1090"/>
              <a:chExt cx="2405" cy="3221"/>
            </a:xfrm>
          </p:grpSpPr>
          <p:pic>
            <p:nvPicPr>
              <p:cNvPr id="38" name="Picture 45" descr="C:\_donnees\Mars\VM\RidgeTopSplitting\lpsc2010\CTX_CandorCentre_1_ext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1" y="2522"/>
                <a:ext cx="2405" cy="1789"/>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39" name="Rectangle 46"/>
              <p:cNvSpPr>
                <a:spLocks noChangeArrowheads="1"/>
              </p:cNvSpPr>
              <p:nvPr/>
            </p:nvSpPr>
            <p:spPr bwMode="auto">
              <a:xfrm>
                <a:off x="3727" y="1126"/>
                <a:ext cx="344" cy="262"/>
              </a:xfrm>
              <a:prstGeom prst="rect">
                <a:avLst/>
              </a:prstGeom>
              <a:noFill/>
              <a:ln w="2857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fr-FR" altLang="en-US"/>
              </a:p>
            </p:txBody>
          </p:sp>
          <p:sp>
            <p:nvSpPr>
              <p:cNvPr id="40" name="Freeform 44"/>
              <p:cNvSpPr>
                <a:spLocks/>
              </p:cNvSpPr>
              <p:nvPr/>
            </p:nvSpPr>
            <p:spPr bwMode="auto">
              <a:xfrm>
                <a:off x="3573" y="1090"/>
                <a:ext cx="1548" cy="288"/>
              </a:xfrm>
              <a:custGeom>
                <a:avLst/>
                <a:gdLst>
                  <a:gd name="T0" fmla="*/ 0 w 1548"/>
                  <a:gd name="T1" fmla="*/ 0 h 288"/>
                  <a:gd name="T2" fmla="*/ 128 w 1548"/>
                  <a:gd name="T3" fmla="*/ 93 h 288"/>
                  <a:gd name="T4" fmla="*/ 498 w 1548"/>
                  <a:gd name="T5" fmla="*/ 165 h 288"/>
                  <a:gd name="T6" fmla="*/ 889 w 1548"/>
                  <a:gd name="T7" fmla="*/ 191 h 288"/>
                  <a:gd name="T8" fmla="*/ 1309 w 1548"/>
                  <a:gd name="T9" fmla="*/ 243 h 288"/>
                  <a:gd name="T10" fmla="*/ 1548 w 1548"/>
                  <a:gd name="T11" fmla="*/ 288 h 2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48" h="288">
                    <a:moveTo>
                      <a:pt x="0" y="0"/>
                    </a:moveTo>
                    <a:cubicBezTo>
                      <a:pt x="21" y="15"/>
                      <a:pt x="45" y="66"/>
                      <a:pt x="128" y="93"/>
                    </a:cubicBezTo>
                    <a:cubicBezTo>
                      <a:pt x="211" y="120"/>
                      <a:pt x="371" y="149"/>
                      <a:pt x="498" y="165"/>
                    </a:cubicBezTo>
                    <a:cubicBezTo>
                      <a:pt x="625" y="181"/>
                      <a:pt x="754" y="178"/>
                      <a:pt x="889" y="191"/>
                    </a:cubicBezTo>
                    <a:cubicBezTo>
                      <a:pt x="1024" y="204"/>
                      <a:pt x="1199" y="227"/>
                      <a:pt x="1309" y="243"/>
                    </a:cubicBezTo>
                    <a:cubicBezTo>
                      <a:pt x="1419" y="259"/>
                      <a:pt x="1498" y="279"/>
                      <a:pt x="1548" y="288"/>
                    </a:cubicBezTo>
                  </a:path>
                </a:pathLst>
              </a:custGeom>
              <a:noFill/>
              <a:ln w="38100" cap="rnd">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 name="Line 71"/>
              <p:cNvSpPr>
                <a:spLocks noChangeShapeType="1"/>
              </p:cNvSpPr>
              <p:nvPr/>
            </p:nvSpPr>
            <p:spPr bwMode="auto">
              <a:xfrm>
                <a:off x="3502" y="1733"/>
                <a:ext cx="1068" cy="0"/>
              </a:xfrm>
              <a:prstGeom prst="line">
                <a:avLst/>
              </a:prstGeom>
              <a:noFill/>
              <a:ln w="28575" cap="rnd">
                <a:solidFill>
                  <a:srgbClr val="FFFF00"/>
                </a:solidFill>
                <a:prstDash val="sysDot"/>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30" name="Rectangle 81"/>
            <p:cNvSpPr>
              <a:spLocks noChangeArrowheads="1"/>
            </p:cNvSpPr>
            <p:nvPr/>
          </p:nvSpPr>
          <p:spPr bwMode="auto">
            <a:xfrm>
              <a:off x="4516" y="3540"/>
              <a:ext cx="44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a:solidFill>
                    <a:schemeClr val="bg1"/>
                  </a:solidFill>
                  <a:latin typeface="Arial Narrow" pitchFamily="34" charset="0"/>
                </a:rPr>
                <a:t>600 m</a:t>
              </a:r>
            </a:p>
          </p:txBody>
        </p:sp>
        <p:sp>
          <p:nvSpPr>
            <p:cNvPr id="31" name="Text Box 91"/>
            <p:cNvSpPr txBox="1">
              <a:spLocks noChangeArrowheads="1"/>
            </p:cNvSpPr>
            <p:nvPr/>
          </p:nvSpPr>
          <p:spPr bwMode="auto">
            <a:xfrm>
              <a:off x="1536" y="3354"/>
              <a:ext cx="143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a:latin typeface="Arial Narrow" pitchFamily="34" charset="0"/>
                </a:rPr>
                <a:t>subglacial polished rocks</a:t>
              </a:r>
            </a:p>
          </p:txBody>
        </p:sp>
        <p:sp>
          <p:nvSpPr>
            <p:cNvPr id="32" name="Rectangle 92"/>
            <p:cNvSpPr>
              <a:spLocks noChangeArrowheads="1"/>
            </p:cNvSpPr>
            <p:nvPr/>
          </p:nvSpPr>
          <p:spPr bwMode="auto">
            <a:xfrm>
              <a:off x="2471" y="3224"/>
              <a:ext cx="4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a:latin typeface="Arial Narrow" pitchFamily="34" charset="0"/>
                </a:rPr>
                <a:t>trimline</a:t>
              </a:r>
            </a:p>
          </p:txBody>
        </p:sp>
        <p:sp>
          <p:nvSpPr>
            <p:cNvPr id="33" name="Line 93"/>
            <p:cNvSpPr>
              <a:spLocks noChangeShapeType="1"/>
            </p:cNvSpPr>
            <p:nvPr/>
          </p:nvSpPr>
          <p:spPr bwMode="auto">
            <a:xfrm>
              <a:off x="2940" y="3375"/>
              <a:ext cx="1569" cy="1"/>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 name="Line 94"/>
            <p:cNvSpPr>
              <a:spLocks noChangeShapeType="1"/>
            </p:cNvSpPr>
            <p:nvPr/>
          </p:nvSpPr>
          <p:spPr bwMode="auto">
            <a:xfrm>
              <a:off x="2939" y="3497"/>
              <a:ext cx="1563" cy="1"/>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 name="Line 95"/>
            <p:cNvSpPr>
              <a:spLocks noChangeShapeType="1"/>
            </p:cNvSpPr>
            <p:nvPr/>
          </p:nvSpPr>
          <p:spPr bwMode="auto">
            <a:xfrm>
              <a:off x="2931" y="4092"/>
              <a:ext cx="1560" cy="1"/>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 name="Rectangle 96"/>
            <p:cNvSpPr>
              <a:spLocks noChangeArrowheads="1"/>
            </p:cNvSpPr>
            <p:nvPr/>
          </p:nvSpPr>
          <p:spPr bwMode="auto">
            <a:xfrm>
              <a:off x="2174" y="3943"/>
              <a:ext cx="79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a:latin typeface="Arial Narrow" pitchFamily="34" charset="0"/>
                </a:rPr>
                <a:t>chasma floor</a:t>
              </a:r>
            </a:p>
          </p:txBody>
        </p:sp>
        <p:sp>
          <p:nvSpPr>
            <p:cNvPr id="37" name="Line 80"/>
            <p:cNvSpPr>
              <a:spLocks noChangeShapeType="1"/>
            </p:cNvSpPr>
            <p:nvPr/>
          </p:nvSpPr>
          <p:spPr bwMode="auto">
            <a:xfrm>
              <a:off x="4558" y="3302"/>
              <a:ext cx="1" cy="759"/>
            </a:xfrm>
            <a:prstGeom prst="line">
              <a:avLst/>
            </a:prstGeom>
            <a:noFill/>
            <a:ln w="19050">
              <a:solidFill>
                <a:schemeClr val="bg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42" name="Groupe 6"/>
          <p:cNvGrpSpPr>
            <a:grpSpLocks/>
          </p:cNvGrpSpPr>
          <p:nvPr/>
        </p:nvGrpSpPr>
        <p:grpSpPr bwMode="auto">
          <a:xfrm>
            <a:off x="4481513" y="2484437"/>
            <a:ext cx="2052637" cy="461963"/>
            <a:chOff x="5087938" y="3322863"/>
            <a:chExt cx="2052611" cy="461665"/>
          </a:xfrm>
        </p:grpSpPr>
        <p:sp>
          <p:nvSpPr>
            <p:cNvPr id="43" name="Rectangle à coins arrondis 5"/>
            <p:cNvSpPr>
              <a:spLocks noChangeArrowheads="1"/>
            </p:cNvSpPr>
            <p:nvPr/>
          </p:nvSpPr>
          <p:spPr bwMode="auto">
            <a:xfrm>
              <a:off x="5087938" y="3408363"/>
              <a:ext cx="2028119" cy="304800"/>
            </a:xfrm>
            <a:prstGeom prst="roundRect">
              <a:avLst>
                <a:gd name="adj" fmla="val 16667"/>
              </a:avLst>
            </a:prstGeom>
            <a:solidFill>
              <a:schemeClr val="bg1"/>
            </a:solidFill>
            <a:ln w="9525" algn="ctr">
              <a:solidFill>
                <a:schemeClr val="tx1"/>
              </a:solidFill>
              <a:round/>
              <a:headEnd/>
              <a:tailEnd/>
            </a:ln>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fr-FR" altLang="en-US"/>
            </a:p>
          </p:txBody>
        </p:sp>
        <p:sp>
          <p:nvSpPr>
            <p:cNvPr id="44" name="ZoneTexte 4"/>
            <p:cNvSpPr txBox="1">
              <a:spLocks noChangeArrowheads="1"/>
            </p:cNvSpPr>
            <p:nvPr/>
          </p:nvSpPr>
          <p:spPr bwMode="auto">
            <a:xfrm>
              <a:off x="5112430" y="3322863"/>
              <a:ext cx="20281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b="0">
                  <a:latin typeface="Arial Narrow" pitchFamily="34" charset="0"/>
                </a:rPr>
                <a:t>Candor Chasma</a:t>
              </a:r>
            </a:p>
          </p:txBody>
        </p:sp>
      </p:grpSp>
      <p:grpSp>
        <p:nvGrpSpPr>
          <p:cNvPr id="45" name="Groupe 11"/>
          <p:cNvGrpSpPr>
            <a:grpSpLocks/>
          </p:cNvGrpSpPr>
          <p:nvPr/>
        </p:nvGrpSpPr>
        <p:grpSpPr bwMode="auto">
          <a:xfrm>
            <a:off x="258763" y="2587625"/>
            <a:ext cx="3227387" cy="461962"/>
            <a:chOff x="1060024" y="3312467"/>
            <a:chExt cx="3227124" cy="461665"/>
          </a:xfrm>
        </p:grpSpPr>
        <p:sp>
          <p:nvSpPr>
            <p:cNvPr id="46" name="Rectangle à coins arrondis 10"/>
            <p:cNvSpPr>
              <a:spLocks noChangeArrowheads="1"/>
            </p:cNvSpPr>
            <p:nvPr/>
          </p:nvSpPr>
          <p:spPr bwMode="auto">
            <a:xfrm>
              <a:off x="1060024" y="3392035"/>
              <a:ext cx="3227124" cy="306387"/>
            </a:xfrm>
            <a:prstGeom prst="roundRect">
              <a:avLst>
                <a:gd name="adj" fmla="val 16667"/>
              </a:avLst>
            </a:prstGeom>
            <a:solidFill>
              <a:schemeClr val="bg1"/>
            </a:solidFill>
            <a:ln w="9525" algn="ctr">
              <a:solidFill>
                <a:schemeClr val="tx1"/>
              </a:solidFill>
              <a:round/>
              <a:headEnd/>
              <a:tailEnd/>
            </a:ln>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fr-FR" altLang="en-US"/>
            </a:p>
          </p:txBody>
        </p:sp>
        <p:sp>
          <p:nvSpPr>
            <p:cNvPr id="47" name="Rectangle 9"/>
            <p:cNvSpPr>
              <a:spLocks noChangeArrowheads="1"/>
            </p:cNvSpPr>
            <p:nvPr/>
          </p:nvSpPr>
          <p:spPr bwMode="auto">
            <a:xfrm>
              <a:off x="1100844" y="3312467"/>
              <a:ext cx="11833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b="0">
                  <a:latin typeface="Arial Narrow" pitchFamily="34" charset="0"/>
                </a:rPr>
                <a:t>Svalbard</a:t>
              </a:r>
              <a:endParaRPr lang="fr-FR" altLang="en-US" sz="1800" b="0">
                <a:latin typeface="Arial Narrow" pitchFamily="34" charset="0"/>
              </a:endParaRPr>
            </a:p>
          </p:txBody>
        </p:sp>
      </p:grpSp>
      <p:sp>
        <p:nvSpPr>
          <p:cNvPr id="48" name="Rectangle 12"/>
          <p:cNvSpPr>
            <a:spLocks noChangeArrowheads="1"/>
          </p:cNvSpPr>
          <p:nvPr/>
        </p:nvSpPr>
        <p:spPr bwMode="auto">
          <a:xfrm>
            <a:off x="1373188" y="2628900"/>
            <a:ext cx="2197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a:latin typeface="Arial Narrow" pitchFamily="34" charset="0"/>
              </a:rPr>
              <a:t>(Longyearbreen glacier)</a:t>
            </a:r>
          </a:p>
        </p:txBody>
      </p:sp>
    </p:spTree>
    <p:extLst>
      <p:ext uri="{BB962C8B-B14F-4D97-AF65-F5344CB8AC3E}">
        <p14:creationId xmlns:p14="http://schemas.microsoft.com/office/powerpoint/2010/main" val="198906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85506" y="195000"/>
            <a:ext cx="2915285"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err="1" smtClean="0"/>
              <a:t>Terrestrial</a:t>
            </a:r>
            <a:r>
              <a:rPr lang="fr-FR" sz="2400" dirty="0" smtClean="0"/>
              <a:t> ablation till</a:t>
            </a:r>
            <a:endParaRPr lang="en-GB" sz="2400" dirty="0"/>
          </a:p>
        </p:txBody>
      </p:sp>
      <p:sp>
        <p:nvSpPr>
          <p:cNvPr id="49" name="ZoneTexte 48"/>
          <p:cNvSpPr txBox="1"/>
          <p:nvPr/>
        </p:nvSpPr>
        <p:spPr>
          <a:xfrm>
            <a:off x="1435053" y="214710"/>
            <a:ext cx="2808782"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smtClean="0"/>
              <a:t>Candor Chasma </a:t>
            </a:r>
            <a:r>
              <a:rPr lang="fr-FR" sz="2400" dirty="0" err="1" smtClean="0"/>
              <a:t>floor</a:t>
            </a:r>
            <a:endParaRPr lang="en-GB" sz="2400"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044" y="3784717"/>
            <a:ext cx="3834244" cy="2136827"/>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7309" y="3784717"/>
            <a:ext cx="3023554" cy="2136827"/>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5435" y="1016091"/>
            <a:ext cx="3035429" cy="2460849"/>
          </a:xfrm>
          <a:prstGeom prst="rect">
            <a:avLst/>
          </a:prstGeom>
        </p:spPr>
      </p:pic>
      <p:pic>
        <p:nvPicPr>
          <p:cNvPr id="50" name="Imag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044" y="1016091"/>
            <a:ext cx="4382829" cy="2440031"/>
          </a:xfrm>
          <a:prstGeom prst="rect">
            <a:avLst/>
          </a:prstGeom>
        </p:spPr>
      </p:pic>
      <p:sp>
        <p:nvSpPr>
          <p:cNvPr id="51" name="ZoneTexte 50"/>
          <p:cNvSpPr txBox="1"/>
          <p:nvPr/>
        </p:nvSpPr>
        <p:spPr>
          <a:xfrm>
            <a:off x="643394" y="3476940"/>
            <a:ext cx="1583319"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1400" dirty="0" err="1" smtClean="0"/>
              <a:t>Closed</a:t>
            </a:r>
            <a:r>
              <a:rPr lang="fr-FR" sz="1400" dirty="0" smtClean="0"/>
              <a:t> </a:t>
            </a:r>
            <a:r>
              <a:rPr lang="fr-FR" sz="1400" dirty="0" err="1" smtClean="0"/>
              <a:t>depressions</a:t>
            </a:r>
            <a:endParaRPr lang="en-GB" sz="1400" dirty="0"/>
          </a:p>
        </p:txBody>
      </p:sp>
      <p:sp>
        <p:nvSpPr>
          <p:cNvPr id="52" name="ZoneTexte 51"/>
          <p:cNvSpPr txBox="1"/>
          <p:nvPr/>
        </p:nvSpPr>
        <p:spPr>
          <a:xfrm>
            <a:off x="5235785" y="3480968"/>
            <a:ext cx="1657441"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1400" dirty="0" err="1" smtClean="0"/>
              <a:t>Kettle</a:t>
            </a:r>
            <a:r>
              <a:rPr lang="fr-FR" sz="1400" dirty="0" smtClean="0"/>
              <a:t> </a:t>
            </a:r>
            <a:r>
              <a:rPr lang="fr-FR" sz="1400" dirty="0" err="1" smtClean="0"/>
              <a:t>holes</a:t>
            </a:r>
            <a:r>
              <a:rPr lang="fr-FR" sz="1400" dirty="0" smtClean="0"/>
              <a:t>, Iceland</a:t>
            </a:r>
            <a:endParaRPr lang="en-GB" sz="1400" dirty="0"/>
          </a:p>
        </p:txBody>
      </p:sp>
      <p:sp>
        <p:nvSpPr>
          <p:cNvPr id="53" name="ZoneTexte 52"/>
          <p:cNvSpPr txBox="1"/>
          <p:nvPr/>
        </p:nvSpPr>
        <p:spPr>
          <a:xfrm>
            <a:off x="643394" y="701017"/>
            <a:ext cx="2726259"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1400" dirty="0" err="1" smtClean="0"/>
              <a:t>Humocky</a:t>
            </a:r>
            <a:r>
              <a:rPr lang="fr-FR" sz="1400" dirty="0" smtClean="0"/>
              <a:t> terrain, Candor Chasma</a:t>
            </a:r>
            <a:endParaRPr lang="en-GB" sz="1400" dirty="0"/>
          </a:p>
        </p:txBody>
      </p:sp>
      <p:sp>
        <p:nvSpPr>
          <p:cNvPr id="54" name="ZoneTexte 53"/>
          <p:cNvSpPr txBox="1"/>
          <p:nvPr/>
        </p:nvSpPr>
        <p:spPr>
          <a:xfrm>
            <a:off x="5235785" y="705045"/>
            <a:ext cx="277633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1400" dirty="0" err="1" smtClean="0"/>
              <a:t>Humocky</a:t>
            </a:r>
            <a:r>
              <a:rPr lang="fr-FR" sz="1400" dirty="0" smtClean="0"/>
              <a:t> terrain, </a:t>
            </a:r>
            <a:r>
              <a:rPr lang="fr-FR" sz="1400" dirty="0" err="1" smtClean="0"/>
              <a:t>Himalayan</a:t>
            </a:r>
            <a:r>
              <a:rPr lang="fr-FR" sz="1400" dirty="0" smtClean="0"/>
              <a:t> glacier</a:t>
            </a:r>
            <a:endParaRPr lang="en-GB" sz="1400" dirty="0"/>
          </a:p>
        </p:txBody>
      </p:sp>
    </p:spTree>
    <p:extLst>
      <p:ext uri="{BB962C8B-B14F-4D97-AF65-F5344CB8AC3E}">
        <p14:creationId xmlns:p14="http://schemas.microsoft.com/office/powerpoint/2010/main" val="16493675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3558" y="132107"/>
            <a:ext cx="6264158" cy="5597848"/>
          </a:xfrm>
          <a:prstGeom prst="rect">
            <a:avLst/>
          </a:prstGeom>
        </p:spPr>
      </p:pic>
      <p:sp>
        <p:nvSpPr>
          <p:cNvPr id="6" name="ZoneTexte 5"/>
          <p:cNvSpPr txBox="1"/>
          <p:nvPr/>
        </p:nvSpPr>
        <p:spPr>
          <a:xfrm>
            <a:off x="308929" y="1538242"/>
            <a:ext cx="1973232"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smtClean="0"/>
              <a:t>A few </a:t>
            </a:r>
            <a:r>
              <a:rPr lang="fr-FR" sz="2400" dirty="0" err="1" smtClean="0"/>
              <a:t>regional</a:t>
            </a:r>
            <a:endParaRPr lang="fr-FR" sz="2400" dirty="0" smtClean="0"/>
          </a:p>
          <a:p>
            <a:r>
              <a:rPr lang="fr-FR" sz="2400" dirty="0" err="1" smtClean="0"/>
              <a:t>examples</a:t>
            </a:r>
            <a:endParaRPr lang="en-GB" sz="2400" dirty="0"/>
          </a:p>
        </p:txBody>
      </p:sp>
      <p:sp>
        <p:nvSpPr>
          <p:cNvPr id="7" name="ZoneTexte 6"/>
          <p:cNvSpPr txBox="1"/>
          <p:nvPr/>
        </p:nvSpPr>
        <p:spPr>
          <a:xfrm>
            <a:off x="1106091" y="5328303"/>
            <a:ext cx="1517467"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1200" i="1" dirty="0" smtClean="0">
                <a:latin typeface="Times New Roman" panose="02020603050405020304" pitchFamily="18" charset="0"/>
                <a:cs typeface="Times New Roman" panose="02020603050405020304" pitchFamily="18" charset="0"/>
              </a:rPr>
              <a:t>Gourronc et al., 2014</a:t>
            </a:r>
            <a:endParaRPr lang="en-GB"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0137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outerShdw blurRad="50800" dist="38100" dir="2700000" algn="tl" rotWithShape="0">
              <a:prstClr val="black">
                <a:alpha val="40000"/>
              </a:prstClr>
            </a:outerShdw>
          </a:effectLst>
        </p:spPr>
      </p:pic>
      <p:grpSp>
        <p:nvGrpSpPr>
          <p:cNvPr id="8" name="Groupe 7"/>
          <p:cNvGrpSpPr/>
          <p:nvPr/>
        </p:nvGrpSpPr>
        <p:grpSpPr>
          <a:xfrm>
            <a:off x="725839" y="5927627"/>
            <a:ext cx="2675480" cy="424369"/>
            <a:chOff x="618262" y="5503258"/>
            <a:chExt cx="2675480" cy="424369"/>
          </a:xfrm>
        </p:grpSpPr>
        <p:sp>
          <p:nvSpPr>
            <p:cNvPr id="10" name="ZoneTexte 9"/>
            <p:cNvSpPr txBox="1"/>
            <p:nvPr/>
          </p:nvSpPr>
          <p:spPr>
            <a:xfrm>
              <a:off x="1473338" y="5503258"/>
              <a:ext cx="965329" cy="369332"/>
            </a:xfrm>
            <a:prstGeom prst="rect">
              <a:avLst/>
            </a:prstGeom>
            <a:noFill/>
          </p:spPr>
          <p:txBody>
            <a:bodyPr wrap="none" rtlCol="0">
              <a:spAutoFit/>
            </a:bodyPr>
            <a:lstStyle/>
            <a:p>
              <a:pPr algn="ctr"/>
              <a:r>
                <a:rPr lang="fr-FR" dirty="0" smtClean="0">
                  <a:latin typeface="Arial Narrow" panose="020B0606020202030204" pitchFamily="34" charset="0"/>
                </a:rPr>
                <a:t> 1000 km</a:t>
              </a:r>
              <a:endParaRPr lang="en-GB" dirty="0">
                <a:latin typeface="Arial Narrow" panose="020B0606020202030204" pitchFamily="34" charset="0"/>
              </a:endParaRPr>
            </a:p>
          </p:txBody>
        </p:sp>
        <p:grpSp>
          <p:nvGrpSpPr>
            <p:cNvPr id="6" name="Groupe 5"/>
            <p:cNvGrpSpPr/>
            <p:nvPr/>
          </p:nvGrpSpPr>
          <p:grpSpPr>
            <a:xfrm>
              <a:off x="618262" y="5881908"/>
              <a:ext cx="2675480" cy="45719"/>
              <a:chOff x="618262" y="5881908"/>
              <a:chExt cx="2675480" cy="45719"/>
            </a:xfrm>
          </p:grpSpPr>
          <p:sp>
            <p:nvSpPr>
              <p:cNvPr id="3" name="Rectangle 2"/>
              <p:cNvSpPr/>
              <p:nvPr/>
            </p:nvSpPr>
            <p:spPr>
              <a:xfrm>
                <a:off x="618262" y="5881908"/>
                <a:ext cx="1337740"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956002" y="5881908"/>
                <a:ext cx="133774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26666047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733" y="1149687"/>
            <a:ext cx="4248841" cy="3311216"/>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358" y="1149686"/>
            <a:ext cx="4222751" cy="4096869"/>
          </a:xfrm>
          <a:prstGeom prst="rect">
            <a:avLst/>
          </a:prstGeom>
        </p:spPr>
      </p:pic>
      <p:sp>
        <p:nvSpPr>
          <p:cNvPr id="4" name="ZoneTexte 3"/>
          <p:cNvSpPr txBox="1"/>
          <p:nvPr/>
        </p:nvSpPr>
        <p:spPr>
          <a:xfrm>
            <a:off x="2301969" y="205098"/>
            <a:ext cx="4677820"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400" dirty="0" smtClean="0"/>
              <a:t>Glacial </a:t>
            </a:r>
            <a:r>
              <a:rPr lang="fr-FR" sz="2400" dirty="0" err="1" smtClean="0"/>
              <a:t>landforms</a:t>
            </a:r>
            <a:r>
              <a:rPr lang="fr-FR" sz="2400" dirty="0" smtClean="0"/>
              <a:t> in Candor Chasma</a:t>
            </a:r>
            <a:endParaRPr lang="en-GB" sz="2400" dirty="0"/>
          </a:p>
        </p:txBody>
      </p:sp>
      <p:sp>
        <p:nvSpPr>
          <p:cNvPr id="5" name="ZoneTexte 4"/>
          <p:cNvSpPr txBox="1"/>
          <p:nvPr/>
        </p:nvSpPr>
        <p:spPr>
          <a:xfrm>
            <a:off x="7351642" y="5328303"/>
            <a:ext cx="1517467"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1200" i="1" dirty="0" smtClean="0">
                <a:latin typeface="Times New Roman" panose="02020603050405020304" pitchFamily="18" charset="0"/>
                <a:cs typeface="Times New Roman" panose="02020603050405020304" pitchFamily="18" charset="0"/>
              </a:rPr>
              <a:t>Gourronc et al., 2014</a:t>
            </a:r>
            <a:endParaRPr lang="en-GB"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7498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734" y="1149687"/>
            <a:ext cx="4248840" cy="3311216"/>
          </a:xfrm>
          <a:prstGeom prst="rect">
            <a:avLst/>
          </a:prstGeom>
        </p:spPr>
      </p:pic>
      <p:sp>
        <p:nvSpPr>
          <p:cNvPr id="4" name="ZoneTexte 3"/>
          <p:cNvSpPr txBox="1"/>
          <p:nvPr/>
        </p:nvSpPr>
        <p:spPr>
          <a:xfrm>
            <a:off x="98333" y="205098"/>
            <a:ext cx="4880119"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400" dirty="0" smtClean="0"/>
              <a:t>Glacial </a:t>
            </a:r>
            <a:r>
              <a:rPr lang="fr-FR" sz="2400" dirty="0" err="1" smtClean="0"/>
              <a:t>landforms</a:t>
            </a:r>
            <a:r>
              <a:rPr lang="fr-FR" sz="2400" dirty="0" smtClean="0"/>
              <a:t> in Coprates Chasma</a:t>
            </a:r>
            <a:endParaRPr lang="en-GB" sz="2400" dirty="0"/>
          </a:p>
        </p:txBody>
      </p:sp>
      <p:pic>
        <p:nvPicPr>
          <p:cNvPr id="5" name="Imag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7450" y="59914"/>
            <a:ext cx="4139441" cy="5973417"/>
          </a:xfrm>
          <a:prstGeom prst="rect">
            <a:avLst/>
          </a:prstGeom>
        </p:spPr>
      </p:pic>
      <p:sp>
        <p:nvSpPr>
          <p:cNvPr id="7" name="ZoneTexte 6"/>
          <p:cNvSpPr txBox="1"/>
          <p:nvPr/>
        </p:nvSpPr>
        <p:spPr>
          <a:xfrm>
            <a:off x="3254500" y="5653043"/>
            <a:ext cx="1517467"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1200" i="1" dirty="0" smtClean="0">
                <a:latin typeface="Times New Roman" panose="02020603050405020304" pitchFamily="18" charset="0"/>
                <a:cs typeface="Times New Roman" panose="02020603050405020304" pitchFamily="18" charset="0"/>
              </a:rPr>
              <a:t>Gourronc et al., 2014</a:t>
            </a:r>
            <a:endParaRPr lang="en-GB"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89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61" y="1311390"/>
            <a:ext cx="4248841" cy="2987809"/>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0086" y="1311390"/>
            <a:ext cx="4222751" cy="3636257"/>
          </a:xfrm>
          <a:prstGeom prst="rect">
            <a:avLst/>
          </a:prstGeom>
        </p:spPr>
      </p:pic>
      <p:sp>
        <p:nvSpPr>
          <p:cNvPr id="4" name="ZoneTexte 3"/>
          <p:cNvSpPr txBox="1"/>
          <p:nvPr/>
        </p:nvSpPr>
        <p:spPr>
          <a:xfrm>
            <a:off x="2200820" y="205098"/>
            <a:ext cx="4880119"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400" dirty="0" smtClean="0"/>
              <a:t>Glacial </a:t>
            </a:r>
            <a:r>
              <a:rPr lang="fr-FR" sz="2400" dirty="0" err="1" smtClean="0"/>
              <a:t>landforms</a:t>
            </a:r>
            <a:r>
              <a:rPr lang="fr-FR" sz="2400" dirty="0" smtClean="0"/>
              <a:t> in Coprates Chasma</a:t>
            </a:r>
            <a:endParaRPr lang="en-GB" sz="2400" dirty="0"/>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462" y="1311390"/>
            <a:ext cx="4248840" cy="2987809"/>
          </a:xfrm>
          <a:prstGeom prst="rect">
            <a:avLst/>
          </a:prstGeom>
        </p:spPr>
      </p:pic>
      <p:sp>
        <p:nvSpPr>
          <p:cNvPr id="6" name="ZoneTexte 5"/>
          <p:cNvSpPr txBox="1"/>
          <p:nvPr/>
        </p:nvSpPr>
        <p:spPr>
          <a:xfrm>
            <a:off x="7199242" y="5072669"/>
            <a:ext cx="1517467"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1200" i="1" dirty="0" smtClean="0">
                <a:latin typeface="Times New Roman" panose="02020603050405020304" pitchFamily="18" charset="0"/>
                <a:cs typeface="Times New Roman" panose="02020603050405020304" pitchFamily="18" charset="0"/>
              </a:rPr>
              <a:t>Gourronc et al., 2014</a:t>
            </a:r>
            <a:endParaRPr lang="en-GB"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7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00820" y="205098"/>
            <a:ext cx="4880119"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400" dirty="0" smtClean="0"/>
              <a:t>Glacial </a:t>
            </a:r>
            <a:r>
              <a:rPr lang="fr-FR" sz="2400" dirty="0" err="1" smtClean="0"/>
              <a:t>landforms</a:t>
            </a:r>
            <a:r>
              <a:rPr lang="fr-FR" sz="2400" dirty="0" smtClean="0"/>
              <a:t> in Coprates Chasma</a:t>
            </a:r>
            <a:endParaRPr lang="en-GB" sz="240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353" y="905854"/>
            <a:ext cx="6952982" cy="4965107"/>
          </a:xfrm>
          <a:prstGeom prst="rect">
            <a:avLst/>
          </a:prstGeom>
        </p:spPr>
      </p:pic>
      <p:sp>
        <p:nvSpPr>
          <p:cNvPr id="6" name="ZoneTexte 5"/>
          <p:cNvSpPr txBox="1"/>
          <p:nvPr/>
        </p:nvSpPr>
        <p:spPr>
          <a:xfrm>
            <a:off x="6587868" y="5875234"/>
            <a:ext cx="1517467"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1200" i="1" dirty="0" smtClean="0">
                <a:latin typeface="Times New Roman" panose="02020603050405020304" pitchFamily="18" charset="0"/>
                <a:cs typeface="Times New Roman" panose="02020603050405020304" pitchFamily="18" charset="0"/>
              </a:rPr>
              <a:t>Gourronc et al., 2014</a:t>
            </a:r>
            <a:endParaRPr lang="en-GB"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07107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461" y="1379213"/>
            <a:ext cx="4248841" cy="2852163"/>
          </a:xfrm>
          <a:prstGeom prst="rect">
            <a:avLst/>
          </a:prstGeom>
        </p:spPr>
      </p:pic>
      <p:pic>
        <p:nvPicPr>
          <p:cNvPr id="3" name="Imag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3881" y="106434"/>
            <a:ext cx="4430119" cy="6226000"/>
          </a:xfrm>
          <a:prstGeom prst="rect">
            <a:avLst/>
          </a:prstGeom>
        </p:spPr>
      </p:pic>
      <p:sp>
        <p:nvSpPr>
          <p:cNvPr id="6" name="ZoneTexte 5"/>
          <p:cNvSpPr txBox="1"/>
          <p:nvPr/>
        </p:nvSpPr>
        <p:spPr>
          <a:xfrm>
            <a:off x="254461" y="205098"/>
            <a:ext cx="2647200"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smtClean="0"/>
              <a:t>Glacial </a:t>
            </a:r>
            <a:r>
              <a:rPr lang="fr-FR" sz="2400" dirty="0" err="1" smtClean="0"/>
              <a:t>landforms</a:t>
            </a:r>
            <a:endParaRPr lang="fr-FR" sz="2400" dirty="0"/>
          </a:p>
          <a:p>
            <a:r>
              <a:rPr lang="fr-FR" sz="2400" dirty="0" smtClean="0"/>
              <a:t>in Coprates Chasma</a:t>
            </a:r>
            <a:endParaRPr lang="en-GB" sz="2400" dirty="0"/>
          </a:p>
        </p:txBody>
      </p:sp>
      <p:sp>
        <p:nvSpPr>
          <p:cNvPr id="7" name="ZoneTexte 6"/>
          <p:cNvSpPr txBox="1"/>
          <p:nvPr/>
        </p:nvSpPr>
        <p:spPr>
          <a:xfrm>
            <a:off x="3023290" y="5798321"/>
            <a:ext cx="1517467"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1200" i="1" dirty="0" smtClean="0">
                <a:latin typeface="Times New Roman" panose="02020603050405020304" pitchFamily="18" charset="0"/>
                <a:cs typeface="Times New Roman" panose="02020603050405020304" pitchFamily="18" charset="0"/>
              </a:rPr>
              <a:t>Gourronc et al., 2014</a:t>
            </a:r>
            <a:endParaRPr lang="en-GB"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01359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8817" y="4144822"/>
            <a:ext cx="8851526" cy="58477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3200" dirty="0" err="1" smtClean="0"/>
              <a:t>Postglacial</a:t>
            </a:r>
            <a:r>
              <a:rPr lang="fr-FR" sz="3200" dirty="0" smtClean="0"/>
              <a:t> </a:t>
            </a:r>
            <a:r>
              <a:rPr lang="fr-FR" sz="3200" dirty="0" err="1" smtClean="0"/>
              <a:t>processes</a:t>
            </a:r>
            <a:r>
              <a:rPr lang="fr-FR" sz="3200" dirty="0" smtClean="0"/>
              <a:t> </a:t>
            </a:r>
            <a:r>
              <a:rPr lang="fr-FR" sz="3200" dirty="0" err="1" smtClean="0"/>
              <a:t>include</a:t>
            </a:r>
            <a:r>
              <a:rPr lang="fr-FR" sz="3200" dirty="0" smtClean="0"/>
              <a:t> </a:t>
            </a:r>
            <a:r>
              <a:rPr lang="fr-FR" sz="3200" dirty="0" err="1" smtClean="0"/>
              <a:t>gravitational</a:t>
            </a:r>
            <a:r>
              <a:rPr lang="fr-FR" sz="3200" dirty="0" smtClean="0"/>
              <a:t> </a:t>
            </a:r>
            <a:r>
              <a:rPr lang="fr-FR" sz="3200" dirty="0" err="1" smtClean="0"/>
              <a:t>tectonics</a:t>
            </a:r>
            <a:r>
              <a:rPr lang="fr-FR" sz="3200" dirty="0" smtClean="0"/>
              <a:t>.</a:t>
            </a:r>
            <a:endParaRPr lang="en-GB" sz="3200" dirty="0"/>
          </a:p>
        </p:txBody>
      </p:sp>
      <p:sp>
        <p:nvSpPr>
          <p:cNvPr id="3" name="ZoneTexte 2"/>
          <p:cNvSpPr txBox="1"/>
          <p:nvPr/>
        </p:nvSpPr>
        <p:spPr>
          <a:xfrm>
            <a:off x="1505652" y="1161476"/>
            <a:ext cx="6137835" cy="2062103"/>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3200" dirty="0" smtClean="0"/>
              <a:t>'</a:t>
            </a:r>
            <a:r>
              <a:rPr lang="fr-FR" sz="3200" dirty="0" err="1" smtClean="0"/>
              <a:t>Rifting</a:t>
            </a:r>
            <a:r>
              <a:rPr lang="fr-FR" sz="3200" dirty="0" smtClean="0"/>
              <a:t>' </a:t>
            </a:r>
            <a:r>
              <a:rPr lang="fr-FR" sz="3200" dirty="0" err="1" smtClean="0"/>
              <a:t>may</a:t>
            </a:r>
            <a:r>
              <a:rPr lang="fr-FR" sz="3200" dirty="0" smtClean="0"/>
              <a:t> have </a:t>
            </a:r>
            <a:r>
              <a:rPr lang="fr-FR" sz="3200" dirty="0" err="1" smtClean="0"/>
              <a:t>occurred</a:t>
            </a:r>
            <a:r>
              <a:rPr lang="fr-FR" sz="3200" dirty="0" smtClean="0"/>
              <a:t>,</a:t>
            </a:r>
          </a:p>
          <a:p>
            <a:pPr algn="ctr"/>
            <a:r>
              <a:rPr lang="fr-FR" sz="3200" dirty="0" smtClean="0"/>
              <a:t>but </a:t>
            </a:r>
            <a:r>
              <a:rPr lang="fr-FR" sz="3200" dirty="0" err="1" smtClean="0"/>
              <a:t>any</a:t>
            </a:r>
            <a:r>
              <a:rPr lang="fr-FR" sz="3200" dirty="0" smtClean="0"/>
              <a:t> direct </a:t>
            </a:r>
            <a:r>
              <a:rPr lang="fr-FR" sz="3200" dirty="0" err="1" smtClean="0"/>
              <a:t>evidence</a:t>
            </a:r>
            <a:r>
              <a:rPr lang="fr-FR" sz="3200" dirty="0" smtClean="0"/>
              <a:t> of </a:t>
            </a:r>
            <a:r>
              <a:rPr lang="fr-FR" sz="3200" dirty="0" err="1" smtClean="0"/>
              <a:t>faulting</a:t>
            </a:r>
            <a:endParaRPr lang="fr-FR" sz="3200" dirty="0"/>
          </a:p>
          <a:p>
            <a:pPr algn="ctr"/>
            <a:r>
              <a:rPr lang="fr-FR" sz="3200" dirty="0" smtClean="0"/>
              <a:t>has been </a:t>
            </a:r>
            <a:r>
              <a:rPr lang="fr-FR" sz="3200" dirty="0" err="1" smtClean="0"/>
              <a:t>removed</a:t>
            </a:r>
            <a:endParaRPr lang="fr-FR" sz="3200" dirty="0"/>
          </a:p>
          <a:p>
            <a:pPr algn="ctr"/>
            <a:r>
              <a:rPr lang="fr-FR" sz="3200" dirty="0" smtClean="0"/>
              <a:t>by glacial and </a:t>
            </a:r>
            <a:r>
              <a:rPr lang="fr-FR" sz="3200" dirty="0" err="1" smtClean="0"/>
              <a:t>postglacial</a:t>
            </a:r>
            <a:r>
              <a:rPr lang="fr-FR" sz="3200" dirty="0" smtClean="0"/>
              <a:t> </a:t>
            </a:r>
            <a:r>
              <a:rPr lang="fr-FR" sz="3200" dirty="0" err="1" smtClean="0"/>
              <a:t>processes</a:t>
            </a:r>
            <a:r>
              <a:rPr lang="fr-FR" sz="3200" dirty="0" smtClean="0"/>
              <a:t>.</a:t>
            </a:r>
            <a:endParaRPr lang="en-GB" sz="3200" dirty="0"/>
          </a:p>
        </p:txBody>
      </p:sp>
    </p:spTree>
    <p:extLst>
      <p:ext uri="{BB962C8B-B14F-4D97-AF65-F5344CB8AC3E}">
        <p14:creationId xmlns:p14="http://schemas.microsoft.com/office/powerpoint/2010/main" val="21460077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9956" y="255390"/>
            <a:ext cx="8136843" cy="120032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400" dirty="0" smtClean="0"/>
              <a:t>Normal </a:t>
            </a:r>
            <a:r>
              <a:rPr lang="fr-FR" sz="2400" dirty="0" err="1"/>
              <a:t>f</a:t>
            </a:r>
            <a:r>
              <a:rPr lang="fr-FR" sz="2400" dirty="0" err="1" smtClean="0"/>
              <a:t>aults</a:t>
            </a:r>
            <a:r>
              <a:rPr lang="fr-FR" sz="2400" dirty="0" smtClean="0"/>
              <a:t> are </a:t>
            </a:r>
            <a:r>
              <a:rPr lang="fr-FR" sz="2400" dirty="0" err="1" smtClean="0"/>
              <a:t>observed</a:t>
            </a:r>
            <a:r>
              <a:rPr lang="fr-FR" sz="2400" dirty="0" smtClean="0"/>
              <a:t>, but not </a:t>
            </a:r>
            <a:r>
              <a:rPr lang="fr-FR" sz="2400" dirty="0" err="1" smtClean="0"/>
              <a:t>along</a:t>
            </a:r>
            <a:r>
              <a:rPr lang="fr-FR" sz="2400" dirty="0" smtClean="0"/>
              <a:t> the chasma </a:t>
            </a:r>
            <a:r>
              <a:rPr lang="fr-FR" sz="2400" dirty="0" err="1" smtClean="0"/>
              <a:t>margins</a:t>
            </a:r>
            <a:r>
              <a:rPr lang="fr-FR" sz="2400" dirty="0" smtClean="0"/>
              <a:t>.</a:t>
            </a:r>
          </a:p>
          <a:p>
            <a:pPr algn="ctr"/>
            <a:r>
              <a:rPr lang="fr-FR" sz="2400" dirty="0" err="1" smtClean="0"/>
              <a:t>They</a:t>
            </a:r>
            <a:r>
              <a:rPr lang="fr-FR" sz="2400" dirty="0" smtClean="0"/>
              <a:t> are </a:t>
            </a:r>
            <a:r>
              <a:rPr lang="fr-FR" sz="2400" dirty="0" err="1" smtClean="0"/>
              <a:t>located</a:t>
            </a:r>
            <a:r>
              <a:rPr lang="fr-FR" sz="2400" dirty="0" smtClean="0"/>
              <a:t> </a:t>
            </a:r>
            <a:r>
              <a:rPr lang="fr-FR" sz="2400" dirty="0" err="1" smtClean="0"/>
              <a:t>within</a:t>
            </a:r>
            <a:r>
              <a:rPr lang="fr-FR" sz="2400" dirty="0" smtClean="0"/>
              <a:t> the Valles Marineris </a:t>
            </a:r>
            <a:r>
              <a:rPr lang="fr-FR" sz="2400" dirty="0" err="1" smtClean="0"/>
              <a:t>hillslopes</a:t>
            </a:r>
            <a:r>
              <a:rPr lang="fr-FR" sz="2400" dirty="0" smtClean="0"/>
              <a:t>.</a:t>
            </a:r>
          </a:p>
          <a:p>
            <a:pPr algn="ctr"/>
            <a:r>
              <a:rPr lang="fr-FR" sz="2400" dirty="0" err="1" smtClean="0"/>
              <a:t>They</a:t>
            </a:r>
            <a:r>
              <a:rPr lang="fr-FR" sz="2400" dirty="0" smtClean="0"/>
              <a:t> do not </a:t>
            </a:r>
            <a:r>
              <a:rPr lang="fr-FR" sz="2400" dirty="0" err="1" smtClean="0"/>
              <a:t>appear</a:t>
            </a:r>
            <a:r>
              <a:rPr lang="fr-FR" sz="2400" dirty="0" smtClean="0"/>
              <a:t> to </a:t>
            </a:r>
            <a:r>
              <a:rPr lang="fr-FR" sz="2400" dirty="0" err="1" smtClean="0"/>
              <a:t>be</a:t>
            </a:r>
            <a:r>
              <a:rPr lang="fr-FR" sz="2400" dirty="0" smtClean="0"/>
              <a:t> </a:t>
            </a:r>
            <a:r>
              <a:rPr lang="fr-FR" sz="2400" dirty="0" err="1" smtClean="0"/>
              <a:t>related</a:t>
            </a:r>
            <a:r>
              <a:rPr lang="fr-FR" sz="2400" dirty="0" smtClean="0"/>
              <a:t> to rift </a:t>
            </a:r>
            <a:r>
              <a:rPr lang="fr-FR" sz="2400" dirty="0" err="1" smtClean="0"/>
              <a:t>tectonics</a:t>
            </a:r>
            <a:r>
              <a:rPr lang="fr-FR" sz="2400" dirty="0" smtClean="0"/>
              <a:t>.</a:t>
            </a:r>
            <a:endParaRPr lang="en-GB" sz="2400" dirty="0"/>
          </a:p>
        </p:txBody>
      </p:sp>
      <p:grpSp>
        <p:nvGrpSpPr>
          <p:cNvPr id="13" name="Groupe 12"/>
          <p:cNvGrpSpPr/>
          <p:nvPr/>
        </p:nvGrpSpPr>
        <p:grpSpPr>
          <a:xfrm>
            <a:off x="2217925" y="1683976"/>
            <a:ext cx="6546077" cy="4275033"/>
            <a:chOff x="-1357205" y="0"/>
            <a:chExt cx="10501205" cy="6858000"/>
          </a:xfrm>
        </p:grpSpPr>
        <p:pic>
          <p:nvPicPr>
            <p:cNvPr id="3" name="Picture 2" descr="F:\Mars\VM\RidgeTopSplitting\lpsc2010\BodeneckVersSE_GE_3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875" y="3125788"/>
              <a:ext cx="7477125"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F:\Mars\VM\RidgeTopSplitting\lpsc2010\geryon1_GE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875" y="0"/>
              <a:ext cx="747712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cteur droit 3"/>
            <p:cNvCxnSpPr>
              <a:cxnSpLocks noChangeShapeType="1"/>
            </p:cNvCxnSpPr>
            <p:nvPr/>
          </p:nvCxnSpPr>
          <p:spPr bwMode="auto">
            <a:xfrm>
              <a:off x="1754188" y="2938463"/>
              <a:ext cx="1301750"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ZoneTexte 5"/>
            <p:cNvSpPr txBox="1">
              <a:spLocks noChangeArrowheads="1"/>
            </p:cNvSpPr>
            <p:nvPr/>
          </p:nvSpPr>
          <p:spPr bwMode="auto">
            <a:xfrm>
              <a:off x="1998662" y="2478088"/>
              <a:ext cx="810548" cy="49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b="0" dirty="0">
                  <a:latin typeface="Arial Narrow" pitchFamily="34" charset="0"/>
                </a:rPr>
                <a:t>5 km</a:t>
              </a:r>
            </a:p>
          </p:txBody>
        </p:sp>
        <p:sp>
          <p:nvSpPr>
            <p:cNvPr id="7" name="Rectangle 4"/>
            <p:cNvSpPr>
              <a:spLocks noChangeArrowheads="1"/>
            </p:cNvSpPr>
            <p:nvPr/>
          </p:nvSpPr>
          <p:spPr bwMode="auto">
            <a:xfrm>
              <a:off x="-1357205" y="2154238"/>
              <a:ext cx="2254688" cy="103684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dirty="0">
                  <a:latin typeface="+mj-lt"/>
                </a:rPr>
                <a:t>I U S </a:t>
              </a:r>
            </a:p>
            <a:p>
              <a:pPr eaLnBrk="1" hangingPunct="1"/>
              <a:r>
                <a:rPr lang="fr-FR" altLang="en-US" sz="1800" b="0" dirty="0">
                  <a:latin typeface="+mj-lt"/>
                </a:rPr>
                <a:t>C H A S M A</a:t>
              </a:r>
            </a:p>
          </p:txBody>
        </p:sp>
        <p:sp>
          <p:nvSpPr>
            <p:cNvPr id="8" name="Rectangle 4"/>
            <p:cNvSpPr>
              <a:spLocks noChangeArrowheads="1"/>
            </p:cNvSpPr>
            <p:nvPr/>
          </p:nvSpPr>
          <p:spPr bwMode="auto">
            <a:xfrm>
              <a:off x="-1357205" y="5821157"/>
              <a:ext cx="2554049" cy="103684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dirty="0">
                  <a:latin typeface="+mj-lt"/>
                </a:rPr>
                <a:t>B O D E N E C K</a:t>
              </a:r>
            </a:p>
            <a:p>
              <a:pPr eaLnBrk="1" hangingPunct="1"/>
              <a:r>
                <a:rPr lang="fr-FR" altLang="en-US" sz="1800" b="0" dirty="0" err="1">
                  <a:latin typeface="+mj-lt"/>
                </a:rPr>
                <a:t>Austrian</a:t>
              </a:r>
              <a:r>
                <a:rPr lang="fr-FR" altLang="en-US" sz="1800" b="0" dirty="0">
                  <a:latin typeface="+mj-lt"/>
                </a:rPr>
                <a:t> </a:t>
              </a:r>
              <a:r>
                <a:rPr lang="fr-FR" altLang="en-US" sz="1800" b="0" dirty="0" err="1">
                  <a:latin typeface="+mj-lt"/>
                </a:rPr>
                <a:t>Alps</a:t>
              </a:r>
              <a:endParaRPr lang="fr-FR" altLang="en-US" sz="1800" b="0" dirty="0">
                <a:latin typeface="+mj-lt"/>
              </a:endParaRPr>
            </a:p>
          </p:txBody>
        </p:sp>
        <p:cxnSp>
          <p:nvCxnSpPr>
            <p:cNvPr id="9" name="Connecteur droit 17"/>
            <p:cNvCxnSpPr>
              <a:cxnSpLocks noChangeShapeType="1"/>
            </p:cNvCxnSpPr>
            <p:nvPr/>
          </p:nvCxnSpPr>
          <p:spPr bwMode="auto">
            <a:xfrm>
              <a:off x="1822450" y="6618288"/>
              <a:ext cx="1390650" cy="0"/>
            </a:xfrm>
            <a:prstGeom prst="line">
              <a:avLst/>
            </a:prstGeom>
            <a:noFill/>
            <a:ln w="2857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18"/>
            <p:cNvSpPr txBox="1">
              <a:spLocks noChangeArrowheads="1"/>
            </p:cNvSpPr>
            <p:nvPr/>
          </p:nvSpPr>
          <p:spPr bwMode="auto">
            <a:xfrm>
              <a:off x="2098968" y="6101487"/>
              <a:ext cx="836264" cy="49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b="0" dirty="0">
                  <a:solidFill>
                    <a:schemeClr val="bg1"/>
                  </a:solidFill>
                  <a:latin typeface="Arial Narrow" pitchFamily="34" charset="0"/>
                </a:rPr>
                <a:t>2 km</a:t>
              </a:r>
            </a:p>
          </p:txBody>
        </p:sp>
        <p:sp>
          <p:nvSpPr>
            <p:cNvPr id="11" name="Rectangle 10"/>
            <p:cNvSpPr/>
            <p:nvPr/>
          </p:nvSpPr>
          <p:spPr>
            <a:xfrm>
              <a:off x="1931988" y="3541713"/>
              <a:ext cx="2019300" cy="460375"/>
            </a:xfrm>
            <a:prstGeom prst="rect">
              <a:avLst/>
            </a:prstGeom>
          </p:spPr>
          <p:txBody>
            <a:bodyPr wrap="none">
              <a:spAutoFit/>
            </a:bodyPr>
            <a:lstStyle/>
            <a:p>
              <a:pPr algn="ctr">
                <a:defRPr/>
              </a:pPr>
              <a:r>
                <a:rPr lang="fr-FR" spc="150" dirty="0">
                  <a:ln w="11430"/>
                  <a:solidFill>
                    <a:schemeClr val="bg1"/>
                  </a:solidFill>
                  <a:effectLst>
                    <a:outerShdw blurRad="25400" algn="tl" rotWithShape="0">
                      <a:srgbClr val="000000">
                        <a:alpha val="43000"/>
                      </a:srgbClr>
                    </a:outerShdw>
                  </a:effectLst>
                  <a:latin typeface="Arial Narrow" pitchFamily="34" charset="0"/>
                </a:rPr>
                <a:t>glacial </a:t>
              </a:r>
              <a:r>
                <a:rPr lang="fr-FR" spc="150" dirty="0" err="1">
                  <a:ln w="11430"/>
                  <a:solidFill>
                    <a:schemeClr val="bg1"/>
                  </a:solidFill>
                  <a:effectLst>
                    <a:outerShdw blurRad="25400" algn="tl" rotWithShape="0">
                      <a:srgbClr val="000000">
                        <a:alpha val="43000"/>
                      </a:srgbClr>
                    </a:outerShdw>
                  </a:effectLst>
                  <a:latin typeface="Arial Narrow" pitchFamily="34" charset="0"/>
                </a:rPr>
                <a:t>valley</a:t>
              </a:r>
              <a:endParaRPr lang="fr-FR" spc="150" dirty="0">
                <a:ln w="11430"/>
                <a:solidFill>
                  <a:schemeClr val="bg1"/>
                </a:solidFill>
                <a:effectLst>
                  <a:outerShdw blurRad="25400" algn="tl" rotWithShape="0">
                    <a:srgbClr val="000000">
                      <a:alpha val="43000"/>
                    </a:srgbClr>
                  </a:outerShdw>
                </a:effectLst>
              </a:endParaRPr>
            </a:p>
          </p:txBody>
        </p:sp>
        <p:sp>
          <p:nvSpPr>
            <p:cNvPr id="12" name="Rectangle 11"/>
            <p:cNvSpPr/>
            <p:nvPr/>
          </p:nvSpPr>
          <p:spPr>
            <a:xfrm>
              <a:off x="6942138" y="3541713"/>
              <a:ext cx="2019300" cy="460375"/>
            </a:xfrm>
            <a:prstGeom prst="rect">
              <a:avLst/>
            </a:prstGeom>
          </p:spPr>
          <p:txBody>
            <a:bodyPr wrap="none">
              <a:spAutoFit/>
            </a:bodyPr>
            <a:lstStyle/>
            <a:p>
              <a:pPr algn="ctr">
                <a:defRPr/>
              </a:pPr>
              <a:r>
                <a:rPr lang="fr-FR" spc="150" dirty="0">
                  <a:ln w="11430"/>
                  <a:solidFill>
                    <a:schemeClr val="bg1"/>
                  </a:solidFill>
                  <a:effectLst>
                    <a:outerShdw blurRad="25400" algn="tl" rotWithShape="0">
                      <a:srgbClr val="000000">
                        <a:alpha val="43000"/>
                      </a:srgbClr>
                    </a:outerShdw>
                  </a:effectLst>
                  <a:latin typeface="Arial Narrow" pitchFamily="34" charset="0"/>
                </a:rPr>
                <a:t>glacial </a:t>
              </a:r>
              <a:r>
                <a:rPr lang="fr-FR" spc="150" dirty="0" err="1">
                  <a:ln w="11430"/>
                  <a:solidFill>
                    <a:schemeClr val="bg1"/>
                  </a:solidFill>
                  <a:effectLst>
                    <a:outerShdw blurRad="25400" algn="tl" rotWithShape="0">
                      <a:srgbClr val="000000">
                        <a:alpha val="43000"/>
                      </a:srgbClr>
                    </a:outerShdw>
                  </a:effectLst>
                  <a:latin typeface="Arial Narrow" pitchFamily="34" charset="0"/>
                </a:rPr>
                <a:t>valley</a:t>
              </a:r>
              <a:endParaRPr lang="fr-FR" spc="150" dirty="0">
                <a:ln w="11430"/>
                <a:solidFill>
                  <a:schemeClr val="bg1"/>
                </a:solidFill>
                <a:effectLst>
                  <a:outerShdw blurRad="25400" algn="tl" rotWithShape="0">
                    <a:srgbClr val="000000">
                      <a:alpha val="43000"/>
                    </a:srgbClr>
                  </a:outerShdw>
                </a:effectLst>
              </a:endParaRPr>
            </a:p>
          </p:txBody>
        </p:sp>
      </p:grpSp>
      <p:sp>
        <p:nvSpPr>
          <p:cNvPr id="14" name="ZoneTexte 13"/>
          <p:cNvSpPr txBox="1"/>
          <p:nvPr/>
        </p:nvSpPr>
        <p:spPr>
          <a:xfrm>
            <a:off x="209956" y="2162085"/>
            <a:ext cx="276838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smtClean="0"/>
              <a:t>1. </a:t>
            </a:r>
            <a:r>
              <a:rPr lang="fr-FR" sz="2400" dirty="0" err="1" smtClean="0"/>
              <a:t>Ridge</a:t>
            </a:r>
            <a:r>
              <a:rPr lang="fr-FR" sz="2400" dirty="0" smtClean="0"/>
              <a:t>-top </a:t>
            </a:r>
            <a:r>
              <a:rPr lang="fr-FR" sz="2400" dirty="0" err="1" smtClean="0"/>
              <a:t>splitting</a:t>
            </a:r>
            <a:endParaRPr lang="en-GB" sz="2400" dirty="0"/>
          </a:p>
        </p:txBody>
      </p:sp>
    </p:spTree>
    <p:extLst>
      <p:ext uri="{BB962C8B-B14F-4D97-AF65-F5344CB8AC3E}">
        <p14:creationId xmlns:p14="http://schemas.microsoft.com/office/powerpoint/2010/main" val="23643563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397964" y="392274"/>
            <a:ext cx="2907719"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a:t>2</a:t>
            </a:r>
            <a:r>
              <a:rPr lang="fr-FR" sz="2400" dirty="0" smtClean="0"/>
              <a:t>. </a:t>
            </a:r>
            <a:r>
              <a:rPr lang="fr-FR" sz="2400" dirty="0" err="1" smtClean="0"/>
              <a:t>Uphill-facing</a:t>
            </a:r>
            <a:r>
              <a:rPr lang="fr-FR" sz="2400" dirty="0" smtClean="0"/>
              <a:t> </a:t>
            </a:r>
            <a:r>
              <a:rPr lang="fr-FR" sz="2400" dirty="0" err="1" smtClean="0"/>
              <a:t>scarps</a:t>
            </a:r>
            <a:endParaRPr lang="en-GB" sz="2400" dirty="0"/>
          </a:p>
        </p:txBody>
      </p:sp>
      <p:grpSp>
        <p:nvGrpSpPr>
          <p:cNvPr id="45" name="Groupe 44"/>
          <p:cNvGrpSpPr/>
          <p:nvPr/>
        </p:nvGrpSpPr>
        <p:grpSpPr>
          <a:xfrm>
            <a:off x="4249213" y="271030"/>
            <a:ext cx="4757537" cy="3060570"/>
            <a:chOff x="-122234" y="906463"/>
            <a:chExt cx="9266234" cy="5961062"/>
          </a:xfrm>
        </p:grpSpPr>
        <p:pic>
          <p:nvPicPr>
            <p:cNvPr id="15" name="Picture 10" descr="C:\_donnees\Mars\VM\RidgeTopSplitting\lpsc2010\NIusSackung3D_GE_ext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6463"/>
              <a:ext cx="9144000" cy="596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8"/>
            <p:cNvSpPr txBox="1">
              <a:spLocks noChangeArrowheads="1"/>
            </p:cNvSpPr>
            <p:nvPr/>
          </p:nvSpPr>
          <p:spPr bwMode="auto">
            <a:xfrm>
              <a:off x="4391024" y="1502283"/>
              <a:ext cx="4595889" cy="59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r" eaLnBrk="1" hangingPunct="1"/>
              <a:r>
                <a:rPr lang="fr-FR" altLang="en-US" sz="1400" b="0" dirty="0">
                  <a:solidFill>
                    <a:schemeClr val="bg1"/>
                  </a:solidFill>
                  <a:latin typeface="Arial Narrow" pitchFamily="34" charset="0"/>
                </a:rPr>
                <a:t>C A N D O R   C H A S M A</a:t>
              </a:r>
            </a:p>
          </p:txBody>
        </p:sp>
        <p:sp>
          <p:nvSpPr>
            <p:cNvPr id="17" name="Line 19"/>
            <p:cNvSpPr>
              <a:spLocks noChangeShapeType="1"/>
            </p:cNvSpPr>
            <p:nvPr/>
          </p:nvSpPr>
          <p:spPr bwMode="auto">
            <a:xfrm>
              <a:off x="8578850" y="2200275"/>
              <a:ext cx="0" cy="446088"/>
            </a:xfrm>
            <a:prstGeom prst="line">
              <a:avLst/>
            </a:prstGeom>
            <a:noFill/>
            <a:ln w="19050">
              <a:solidFill>
                <a:schemeClr val="bg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 name="Text Box 30"/>
            <p:cNvSpPr txBox="1">
              <a:spLocks noChangeArrowheads="1"/>
            </p:cNvSpPr>
            <p:nvPr/>
          </p:nvSpPr>
          <p:spPr bwMode="auto">
            <a:xfrm>
              <a:off x="753926" y="5749717"/>
              <a:ext cx="5613537" cy="719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dirty="0">
                  <a:solidFill>
                    <a:schemeClr val="bg1"/>
                  </a:solidFill>
                  <a:latin typeface="Arial Narrow" pitchFamily="34" charset="0"/>
                </a:rPr>
                <a:t>M E L A S    C H A S M A</a:t>
              </a:r>
            </a:p>
          </p:txBody>
        </p:sp>
        <p:grpSp>
          <p:nvGrpSpPr>
            <p:cNvPr id="19" name="Group 34"/>
            <p:cNvGrpSpPr>
              <a:grpSpLocks/>
            </p:cNvGrpSpPr>
            <p:nvPr/>
          </p:nvGrpSpPr>
          <p:grpSpPr bwMode="auto">
            <a:xfrm>
              <a:off x="-122234" y="6188075"/>
              <a:ext cx="1844676" cy="600075"/>
              <a:chOff x="3129" y="2895"/>
              <a:chExt cx="1162" cy="378"/>
            </a:xfrm>
          </p:grpSpPr>
          <p:sp>
            <p:nvSpPr>
              <p:cNvPr id="20" name="Line 32"/>
              <p:cNvSpPr>
                <a:spLocks noChangeShapeType="1"/>
              </p:cNvSpPr>
              <p:nvPr/>
            </p:nvSpPr>
            <p:spPr bwMode="auto">
              <a:xfrm>
                <a:off x="3264" y="3264"/>
                <a:ext cx="37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 name="Text Box 33"/>
              <p:cNvSpPr txBox="1">
                <a:spLocks noChangeArrowheads="1"/>
              </p:cNvSpPr>
              <p:nvPr/>
            </p:nvSpPr>
            <p:spPr bwMode="auto">
              <a:xfrm>
                <a:off x="3129" y="2895"/>
                <a:ext cx="1162"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b="0" dirty="0">
                    <a:solidFill>
                      <a:schemeClr val="bg1"/>
                    </a:solidFill>
                    <a:latin typeface="Arial Narrow" pitchFamily="34" charset="0"/>
                  </a:rPr>
                  <a:t>1 km</a:t>
                </a:r>
              </a:p>
            </p:txBody>
          </p:sp>
        </p:grpSp>
        <p:sp>
          <p:nvSpPr>
            <p:cNvPr id="22" name="Line 53"/>
            <p:cNvSpPr>
              <a:spLocks noChangeShapeType="1"/>
            </p:cNvSpPr>
            <p:nvPr/>
          </p:nvSpPr>
          <p:spPr bwMode="auto">
            <a:xfrm rot="19854020" flipH="1">
              <a:off x="3983038" y="3500438"/>
              <a:ext cx="460375" cy="7937"/>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 name="Line 54"/>
            <p:cNvSpPr>
              <a:spLocks noChangeShapeType="1"/>
            </p:cNvSpPr>
            <p:nvPr/>
          </p:nvSpPr>
          <p:spPr bwMode="auto">
            <a:xfrm rot="19854020" flipH="1">
              <a:off x="6561138" y="4117975"/>
              <a:ext cx="460375" cy="7938"/>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 name="Line 55"/>
            <p:cNvSpPr>
              <a:spLocks noChangeShapeType="1"/>
            </p:cNvSpPr>
            <p:nvPr/>
          </p:nvSpPr>
          <p:spPr bwMode="auto">
            <a:xfrm rot="19854020" flipH="1">
              <a:off x="6197600" y="3749675"/>
              <a:ext cx="460375" cy="7938"/>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 name="Line 56"/>
            <p:cNvSpPr>
              <a:spLocks noChangeShapeType="1"/>
            </p:cNvSpPr>
            <p:nvPr/>
          </p:nvSpPr>
          <p:spPr bwMode="auto">
            <a:xfrm rot="19854020" flipH="1">
              <a:off x="6265863" y="3916363"/>
              <a:ext cx="460375" cy="7937"/>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 name="Line 57"/>
            <p:cNvSpPr>
              <a:spLocks noChangeShapeType="1"/>
            </p:cNvSpPr>
            <p:nvPr/>
          </p:nvSpPr>
          <p:spPr bwMode="auto">
            <a:xfrm rot="19854020" flipH="1">
              <a:off x="6186488" y="4148138"/>
              <a:ext cx="460375" cy="7937"/>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 name="Line 58"/>
            <p:cNvSpPr>
              <a:spLocks noChangeShapeType="1"/>
            </p:cNvSpPr>
            <p:nvPr/>
          </p:nvSpPr>
          <p:spPr bwMode="auto">
            <a:xfrm rot="19854020" flipH="1">
              <a:off x="6440488" y="4418013"/>
              <a:ext cx="460375" cy="7937"/>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 name="Line 59"/>
            <p:cNvSpPr>
              <a:spLocks noChangeShapeType="1"/>
            </p:cNvSpPr>
            <p:nvPr/>
          </p:nvSpPr>
          <p:spPr bwMode="auto">
            <a:xfrm rot="19854020" flipH="1">
              <a:off x="7223125" y="4973638"/>
              <a:ext cx="460375" cy="7937"/>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 name="Line 60"/>
            <p:cNvSpPr>
              <a:spLocks noChangeShapeType="1"/>
            </p:cNvSpPr>
            <p:nvPr/>
          </p:nvSpPr>
          <p:spPr bwMode="auto">
            <a:xfrm rot="19854020" flipH="1">
              <a:off x="5867400" y="3519488"/>
              <a:ext cx="460375" cy="7937"/>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 name="Line 61"/>
            <p:cNvSpPr>
              <a:spLocks noChangeShapeType="1"/>
            </p:cNvSpPr>
            <p:nvPr/>
          </p:nvSpPr>
          <p:spPr bwMode="auto">
            <a:xfrm rot="19854020" flipH="1">
              <a:off x="4160838" y="3670300"/>
              <a:ext cx="460375" cy="7938"/>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 name="Line 62"/>
            <p:cNvSpPr>
              <a:spLocks noChangeShapeType="1"/>
            </p:cNvSpPr>
            <p:nvPr/>
          </p:nvSpPr>
          <p:spPr bwMode="auto">
            <a:xfrm rot="19854020" flipH="1">
              <a:off x="3856038" y="4332288"/>
              <a:ext cx="460375" cy="7937"/>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 name="Line 63"/>
            <p:cNvSpPr>
              <a:spLocks noChangeShapeType="1"/>
            </p:cNvSpPr>
            <p:nvPr/>
          </p:nvSpPr>
          <p:spPr bwMode="auto">
            <a:xfrm rot="19854020" flipH="1">
              <a:off x="2997200" y="3843338"/>
              <a:ext cx="460375" cy="7937"/>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 name="Line 64"/>
            <p:cNvSpPr>
              <a:spLocks noChangeShapeType="1"/>
            </p:cNvSpPr>
            <p:nvPr/>
          </p:nvSpPr>
          <p:spPr bwMode="auto">
            <a:xfrm rot="19854020" flipH="1">
              <a:off x="2244725" y="3495675"/>
              <a:ext cx="460375" cy="7938"/>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 name="Line 65"/>
            <p:cNvSpPr>
              <a:spLocks noChangeShapeType="1"/>
            </p:cNvSpPr>
            <p:nvPr/>
          </p:nvSpPr>
          <p:spPr bwMode="auto">
            <a:xfrm rot="19854020" flipH="1">
              <a:off x="2046288" y="3103563"/>
              <a:ext cx="460375" cy="7937"/>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 name="Line 66"/>
            <p:cNvSpPr>
              <a:spLocks noChangeShapeType="1"/>
            </p:cNvSpPr>
            <p:nvPr/>
          </p:nvSpPr>
          <p:spPr bwMode="auto">
            <a:xfrm rot="19854020" flipH="1">
              <a:off x="3167063" y="3081338"/>
              <a:ext cx="460375" cy="7937"/>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 name="Line 67"/>
            <p:cNvSpPr>
              <a:spLocks noChangeShapeType="1"/>
            </p:cNvSpPr>
            <p:nvPr/>
          </p:nvSpPr>
          <p:spPr bwMode="auto">
            <a:xfrm rot="19854020" flipH="1">
              <a:off x="2932113" y="2774950"/>
              <a:ext cx="460375" cy="7938"/>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 name="Line 68"/>
            <p:cNvSpPr>
              <a:spLocks noChangeShapeType="1"/>
            </p:cNvSpPr>
            <p:nvPr/>
          </p:nvSpPr>
          <p:spPr bwMode="auto">
            <a:xfrm rot="19854020" flipH="1">
              <a:off x="1651000" y="4613275"/>
              <a:ext cx="460375" cy="7938"/>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 name="Line 69"/>
            <p:cNvSpPr>
              <a:spLocks noChangeShapeType="1"/>
            </p:cNvSpPr>
            <p:nvPr/>
          </p:nvSpPr>
          <p:spPr bwMode="auto">
            <a:xfrm rot="19854020" flipH="1">
              <a:off x="534988" y="4291013"/>
              <a:ext cx="460375" cy="7937"/>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 name="Line 70"/>
            <p:cNvSpPr>
              <a:spLocks noChangeShapeType="1"/>
            </p:cNvSpPr>
            <p:nvPr/>
          </p:nvSpPr>
          <p:spPr bwMode="auto">
            <a:xfrm rot="19854020" flipH="1">
              <a:off x="449263" y="4108450"/>
              <a:ext cx="460375" cy="7938"/>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 name="Line 72"/>
            <p:cNvSpPr>
              <a:spLocks noChangeShapeType="1"/>
            </p:cNvSpPr>
            <p:nvPr/>
          </p:nvSpPr>
          <p:spPr bwMode="auto">
            <a:xfrm rot="19854020" flipH="1">
              <a:off x="1482725" y="4878388"/>
              <a:ext cx="460375" cy="7937"/>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 name="Line 73"/>
            <p:cNvSpPr>
              <a:spLocks noChangeShapeType="1"/>
            </p:cNvSpPr>
            <p:nvPr/>
          </p:nvSpPr>
          <p:spPr bwMode="auto">
            <a:xfrm rot="19854020" flipH="1">
              <a:off x="4137025" y="4814888"/>
              <a:ext cx="460375" cy="7937"/>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Line 74"/>
            <p:cNvSpPr>
              <a:spLocks noChangeShapeType="1"/>
            </p:cNvSpPr>
            <p:nvPr/>
          </p:nvSpPr>
          <p:spPr bwMode="auto">
            <a:xfrm rot="19854020" flipH="1">
              <a:off x="320675" y="2836863"/>
              <a:ext cx="460375" cy="7937"/>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 name="Line 75"/>
            <p:cNvSpPr>
              <a:spLocks noChangeShapeType="1"/>
            </p:cNvSpPr>
            <p:nvPr/>
          </p:nvSpPr>
          <p:spPr bwMode="auto">
            <a:xfrm rot="19854020" flipH="1">
              <a:off x="473075" y="2989263"/>
              <a:ext cx="460375" cy="7937"/>
            </a:xfrm>
            <a:prstGeom prst="line">
              <a:avLst/>
            </a:prstGeom>
            <a:noFill/>
            <a:ln w="1905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Rectangle 43"/>
            <p:cNvSpPr/>
            <p:nvPr/>
          </p:nvSpPr>
          <p:spPr>
            <a:xfrm>
              <a:off x="4187962" y="2733545"/>
              <a:ext cx="4798953" cy="659400"/>
            </a:xfrm>
            <a:prstGeom prst="rect">
              <a:avLst/>
            </a:prstGeom>
            <a:noFill/>
          </p:spPr>
          <p:txBody>
            <a:bodyPr wrap="square">
              <a:spAutoFit/>
              <a:scene3d>
                <a:camera prst="orthographicFront"/>
                <a:lightRig rig="soft" dir="t">
                  <a:rot lat="0" lon="0" rev="10800000"/>
                </a:lightRig>
              </a:scene3d>
              <a:sp3d>
                <a:bevelT w="27940" h="12700"/>
                <a:contourClr>
                  <a:srgbClr val="DDDDDD"/>
                </a:contourClr>
              </a:sp3d>
            </a:bodyPr>
            <a:lstStyle/>
            <a:p>
              <a:pPr algn="ctr">
                <a:defRPr/>
              </a:pPr>
              <a:r>
                <a:rPr lang="fr-FR" sz="1600" spc="150" dirty="0" err="1">
                  <a:ln w="11430"/>
                  <a:effectLst>
                    <a:outerShdw blurRad="25400" algn="tl" rotWithShape="0">
                      <a:srgbClr val="000000">
                        <a:alpha val="43000"/>
                      </a:srgbClr>
                    </a:outerShdw>
                  </a:effectLst>
                  <a:latin typeface="Arial Narrow" pitchFamily="34" charset="0"/>
                </a:rPr>
                <a:t>uphill-facing</a:t>
              </a:r>
              <a:r>
                <a:rPr lang="fr-FR" sz="1600" spc="150" dirty="0">
                  <a:ln w="11430"/>
                  <a:effectLst>
                    <a:outerShdw blurRad="25400" algn="tl" rotWithShape="0">
                      <a:srgbClr val="000000">
                        <a:alpha val="43000"/>
                      </a:srgbClr>
                    </a:outerShdw>
                  </a:effectLst>
                  <a:latin typeface="Arial Narrow" pitchFamily="34" charset="0"/>
                </a:rPr>
                <a:t> </a:t>
              </a:r>
              <a:r>
                <a:rPr lang="fr-FR" sz="1600" spc="150" dirty="0" err="1">
                  <a:ln w="11430"/>
                  <a:effectLst>
                    <a:outerShdw blurRad="25400" algn="tl" rotWithShape="0">
                      <a:srgbClr val="000000">
                        <a:alpha val="43000"/>
                      </a:srgbClr>
                    </a:outerShdw>
                  </a:effectLst>
                  <a:latin typeface="Arial Narrow" pitchFamily="34" charset="0"/>
                </a:rPr>
                <a:t>scarps</a:t>
              </a:r>
              <a:endParaRPr lang="fr-FR" sz="1600" spc="150" dirty="0">
                <a:ln w="11430"/>
                <a:effectLst>
                  <a:outerShdw blurRad="25400" algn="tl" rotWithShape="0">
                    <a:srgbClr val="000000">
                      <a:alpha val="43000"/>
                    </a:srgbClr>
                  </a:outerShdw>
                </a:effectLst>
              </a:endParaRPr>
            </a:p>
          </p:txBody>
        </p:sp>
      </p:grpSp>
      <p:grpSp>
        <p:nvGrpSpPr>
          <p:cNvPr id="71" name="Groupe 70"/>
          <p:cNvGrpSpPr/>
          <p:nvPr/>
        </p:nvGrpSpPr>
        <p:grpSpPr>
          <a:xfrm>
            <a:off x="48448" y="2672767"/>
            <a:ext cx="4698993" cy="3369663"/>
            <a:chOff x="0" y="1"/>
            <a:chExt cx="9144000" cy="6557191"/>
          </a:xfrm>
        </p:grpSpPr>
        <p:pic>
          <p:nvPicPr>
            <p:cNvPr id="46" name="Picture 5" descr="C:\_donnees\Mars\VM\RidgeTopSplitting\lpsc2010\vortrag18_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594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11"/>
            <p:cNvSpPr txBox="1">
              <a:spLocks noChangeArrowheads="1"/>
            </p:cNvSpPr>
            <p:nvPr/>
          </p:nvSpPr>
          <p:spPr bwMode="auto">
            <a:xfrm>
              <a:off x="4703263" y="5958274"/>
              <a:ext cx="4433981" cy="59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b="0" i="1" dirty="0" err="1"/>
                <a:t>Courtesy</a:t>
              </a:r>
              <a:r>
                <a:rPr lang="fr-FR" altLang="en-US" sz="1400" b="0" i="1" dirty="0"/>
                <a:t> by Jürgen </a:t>
              </a:r>
              <a:r>
                <a:rPr lang="fr-FR" altLang="en-US" sz="1400" b="0" i="1" dirty="0" err="1"/>
                <a:t>Reitner</a:t>
              </a:r>
              <a:endParaRPr lang="fr-FR" altLang="en-US" sz="1400" b="0" i="1" dirty="0"/>
            </a:p>
          </p:txBody>
        </p:sp>
        <p:sp>
          <p:nvSpPr>
            <p:cNvPr id="49" name="Line 16"/>
            <p:cNvSpPr>
              <a:spLocks noChangeShapeType="1"/>
            </p:cNvSpPr>
            <p:nvPr/>
          </p:nvSpPr>
          <p:spPr bwMode="auto">
            <a:xfrm rot="20013361" flipH="1">
              <a:off x="8299450" y="2673350"/>
              <a:ext cx="460375" cy="7938"/>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 name="Line 17"/>
            <p:cNvSpPr>
              <a:spLocks noChangeShapeType="1"/>
            </p:cNvSpPr>
            <p:nvPr/>
          </p:nvSpPr>
          <p:spPr bwMode="auto">
            <a:xfrm rot="20013361" flipH="1">
              <a:off x="7732713" y="2808288"/>
              <a:ext cx="460375" cy="7937"/>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 name="Line 18"/>
            <p:cNvSpPr>
              <a:spLocks noChangeShapeType="1"/>
            </p:cNvSpPr>
            <p:nvPr/>
          </p:nvSpPr>
          <p:spPr bwMode="auto">
            <a:xfrm rot="20013361" flipH="1">
              <a:off x="8034338" y="3014663"/>
              <a:ext cx="460375" cy="7937"/>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 name="Line 19"/>
            <p:cNvSpPr>
              <a:spLocks noChangeShapeType="1"/>
            </p:cNvSpPr>
            <p:nvPr/>
          </p:nvSpPr>
          <p:spPr bwMode="auto">
            <a:xfrm rot="20013361" flipH="1">
              <a:off x="8274050" y="3325813"/>
              <a:ext cx="460375" cy="7937"/>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 name="Line 20"/>
            <p:cNvSpPr>
              <a:spLocks noChangeShapeType="1"/>
            </p:cNvSpPr>
            <p:nvPr/>
          </p:nvSpPr>
          <p:spPr bwMode="auto">
            <a:xfrm rot="20013361" flipH="1">
              <a:off x="7785100" y="4197350"/>
              <a:ext cx="460375" cy="7938"/>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 name="Line 21"/>
            <p:cNvSpPr>
              <a:spLocks noChangeShapeType="1"/>
            </p:cNvSpPr>
            <p:nvPr/>
          </p:nvSpPr>
          <p:spPr bwMode="auto">
            <a:xfrm rot="20013361" flipH="1">
              <a:off x="5502275" y="3119438"/>
              <a:ext cx="460375" cy="7937"/>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 name="Line 22"/>
            <p:cNvSpPr>
              <a:spLocks noChangeShapeType="1"/>
            </p:cNvSpPr>
            <p:nvPr/>
          </p:nvSpPr>
          <p:spPr bwMode="auto">
            <a:xfrm rot="20013361" flipH="1">
              <a:off x="8510588" y="4543425"/>
              <a:ext cx="460375" cy="7938"/>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 name="Line 23"/>
            <p:cNvSpPr>
              <a:spLocks noChangeShapeType="1"/>
            </p:cNvSpPr>
            <p:nvPr/>
          </p:nvSpPr>
          <p:spPr bwMode="auto">
            <a:xfrm rot="20013361" flipH="1">
              <a:off x="1233488" y="3105150"/>
              <a:ext cx="460375" cy="7938"/>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 name="Line 24"/>
            <p:cNvSpPr>
              <a:spLocks noChangeShapeType="1"/>
            </p:cNvSpPr>
            <p:nvPr/>
          </p:nvSpPr>
          <p:spPr bwMode="auto">
            <a:xfrm rot="20013361" flipH="1">
              <a:off x="347663" y="3836988"/>
              <a:ext cx="460375" cy="7937"/>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 name="Line 25"/>
            <p:cNvSpPr>
              <a:spLocks noChangeShapeType="1"/>
            </p:cNvSpPr>
            <p:nvPr/>
          </p:nvSpPr>
          <p:spPr bwMode="auto">
            <a:xfrm rot="20013361" flipH="1">
              <a:off x="2970213" y="3998913"/>
              <a:ext cx="460375" cy="7937"/>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 name="Line 26"/>
            <p:cNvSpPr>
              <a:spLocks noChangeShapeType="1"/>
            </p:cNvSpPr>
            <p:nvPr/>
          </p:nvSpPr>
          <p:spPr bwMode="auto">
            <a:xfrm rot="20013361" flipH="1">
              <a:off x="3165475" y="3632200"/>
              <a:ext cx="460375" cy="7938"/>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 name="Line 27"/>
            <p:cNvSpPr>
              <a:spLocks noChangeShapeType="1"/>
            </p:cNvSpPr>
            <p:nvPr/>
          </p:nvSpPr>
          <p:spPr bwMode="auto">
            <a:xfrm rot="20013361" flipH="1">
              <a:off x="2763838" y="3325813"/>
              <a:ext cx="460375" cy="7937"/>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 name="Line 29"/>
            <p:cNvSpPr>
              <a:spLocks noChangeShapeType="1"/>
            </p:cNvSpPr>
            <p:nvPr/>
          </p:nvSpPr>
          <p:spPr bwMode="auto">
            <a:xfrm rot="20013361" flipH="1">
              <a:off x="4457700" y="4025900"/>
              <a:ext cx="460375" cy="7938"/>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 name="Line 30"/>
            <p:cNvSpPr>
              <a:spLocks noChangeShapeType="1"/>
            </p:cNvSpPr>
            <p:nvPr/>
          </p:nvSpPr>
          <p:spPr bwMode="auto">
            <a:xfrm rot="20013361" flipH="1">
              <a:off x="4459288" y="3844925"/>
              <a:ext cx="460375" cy="7938"/>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 name="Line 31"/>
            <p:cNvSpPr>
              <a:spLocks noChangeShapeType="1"/>
            </p:cNvSpPr>
            <p:nvPr/>
          </p:nvSpPr>
          <p:spPr bwMode="auto">
            <a:xfrm rot="20013361" flipH="1">
              <a:off x="5006975" y="3408363"/>
              <a:ext cx="460375" cy="7937"/>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 name="Line 32"/>
            <p:cNvSpPr>
              <a:spLocks noChangeShapeType="1"/>
            </p:cNvSpPr>
            <p:nvPr/>
          </p:nvSpPr>
          <p:spPr bwMode="auto">
            <a:xfrm rot="20013361" flipH="1">
              <a:off x="1422400" y="2843213"/>
              <a:ext cx="460375" cy="7937"/>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 name="Line 33"/>
            <p:cNvSpPr>
              <a:spLocks noChangeShapeType="1"/>
            </p:cNvSpPr>
            <p:nvPr/>
          </p:nvSpPr>
          <p:spPr bwMode="auto">
            <a:xfrm rot="20013361" flipH="1">
              <a:off x="1730375" y="2139950"/>
              <a:ext cx="460375" cy="7938"/>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 name="Line 34"/>
            <p:cNvSpPr>
              <a:spLocks noChangeShapeType="1"/>
            </p:cNvSpPr>
            <p:nvPr/>
          </p:nvSpPr>
          <p:spPr bwMode="auto">
            <a:xfrm rot="20013361" flipH="1">
              <a:off x="3327400" y="2630488"/>
              <a:ext cx="460375" cy="7937"/>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 name="Line 35"/>
            <p:cNvSpPr>
              <a:spLocks noChangeShapeType="1"/>
            </p:cNvSpPr>
            <p:nvPr/>
          </p:nvSpPr>
          <p:spPr bwMode="auto">
            <a:xfrm rot="20013361" flipH="1">
              <a:off x="3479800" y="2782888"/>
              <a:ext cx="460375" cy="7937"/>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 name="Line 37"/>
            <p:cNvSpPr>
              <a:spLocks noChangeShapeType="1"/>
            </p:cNvSpPr>
            <p:nvPr/>
          </p:nvSpPr>
          <p:spPr bwMode="auto">
            <a:xfrm rot="20013361" flipH="1">
              <a:off x="3109913" y="2198688"/>
              <a:ext cx="460375" cy="7937"/>
            </a:xfrm>
            <a:prstGeom prst="line">
              <a:avLst/>
            </a:prstGeom>
            <a:noFill/>
            <a:ln w="19050">
              <a:solidFill>
                <a:schemeClr val="bg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 name="Rectangle 68"/>
            <p:cNvSpPr/>
            <p:nvPr/>
          </p:nvSpPr>
          <p:spPr>
            <a:xfrm>
              <a:off x="2043021" y="872442"/>
              <a:ext cx="1722437" cy="461962"/>
            </a:xfrm>
            <a:prstGeom prst="rect">
              <a:avLst/>
            </a:prstGeom>
          </p:spPr>
          <p:txBody>
            <a:bodyPr wrap="none">
              <a:spAutoFit/>
            </a:bodyPr>
            <a:lstStyle/>
            <a:p>
              <a:pPr algn="ctr">
                <a:defRPr/>
              </a:pPr>
              <a:r>
                <a:rPr lang="fr-FR" spc="150" dirty="0" err="1">
                  <a:ln w="11430"/>
                  <a:solidFill>
                    <a:schemeClr val="bg1"/>
                  </a:solidFill>
                  <a:effectLst>
                    <a:outerShdw blurRad="25400" algn="tl" rotWithShape="0">
                      <a:srgbClr val="000000">
                        <a:alpha val="43000"/>
                      </a:srgbClr>
                    </a:outerShdw>
                  </a:effectLst>
                  <a:latin typeface="Arial Narrow" pitchFamily="34" charset="0"/>
                </a:rPr>
                <a:t>Hoher</a:t>
              </a:r>
              <a:r>
                <a:rPr lang="fr-FR" spc="150" dirty="0">
                  <a:ln w="11430"/>
                  <a:solidFill>
                    <a:schemeClr val="bg1"/>
                  </a:solidFill>
                  <a:effectLst>
                    <a:outerShdw blurRad="25400" algn="tl" rotWithShape="0">
                      <a:srgbClr val="000000">
                        <a:alpha val="43000"/>
                      </a:srgbClr>
                    </a:outerShdw>
                  </a:effectLst>
                  <a:latin typeface="Arial Narrow" pitchFamily="34" charset="0"/>
                </a:rPr>
                <a:t> </a:t>
              </a:r>
              <a:r>
                <a:rPr lang="fr-FR" spc="150" dirty="0" err="1">
                  <a:ln w="11430"/>
                  <a:solidFill>
                    <a:schemeClr val="bg1"/>
                  </a:solidFill>
                  <a:effectLst>
                    <a:outerShdw blurRad="25400" algn="tl" rotWithShape="0">
                      <a:srgbClr val="000000">
                        <a:alpha val="43000"/>
                      </a:srgbClr>
                    </a:outerShdw>
                  </a:effectLst>
                  <a:latin typeface="Arial Narrow" pitchFamily="34" charset="0"/>
                </a:rPr>
                <a:t>Trog</a:t>
              </a:r>
              <a:endParaRPr lang="fr-FR" spc="150" dirty="0">
                <a:ln w="11430"/>
                <a:solidFill>
                  <a:schemeClr val="bg1"/>
                </a:solidFill>
                <a:effectLst>
                  <a:outerShdw blurRad="25400" algn="tl" rotWithShape="0">
                    <a:srgbClr val="000000">
                      <a:alpha val="43000"/>
                    </a:srgbClr>
                  </a:outerShdw>
                </a:effectLst>
              </a:endParaRPr>
            </a:p>
          </p:txBody>
        </p:sp>
        <p:sp>
          <p:nvSpPr>
            <p:cNvPr id="70" name="Rectangle 69"/>
            <p:cNvSpPr/>
            <p:nvPr/>
          </p:nvSpPr>
          <p:spPr>
            <a:xfrm>
              <a:off x="6045199" y="841085"/>
              <a:ext cx="1814514" cy="461962"/>
            </a:xfrm>
            <a:prstGeom prst="rect">
              <a:avLst/>
            </a:prstGeom>
          </p:spPr>
          <p:txBody>
            <a:bodyPr wrap="none">
              <a:spAutoFit/>
            </a:bodyPr>
            <a:lstStyle/>
            <a:p>
              <a:pPr algn="ctr">
                <a:defRPr/>
              </a:pPr>
              <a:r>
                <a:rPr lang="fr-FR" spc="150" dirty="0" err="1">
                  <a:ln w="11430"/>
                  <a:solidFill>
                    <a:schemeClr val="bg1"/>
                  </a:solidFill>
                  <a:effectLst>
                    <a:outerShdw blurRad="25400" algn="tl" rotWithShape="0">
                      <a:srgbClr val="000000">
                        <a:alpha val="43000"/>
                      </a:srgbClr>
                    </a:outerShdw>
                  </a:effectLst>
                  <a:latin typeface="Arial Narrow" pitchFamily="34" charset="0"/>
                </a:rPr>
                <a:t>Oberes</a:t>
              </a:r>
              <a:r>
                <a:rPr lang="fr-FR" spc="150" dirty="0">
                  <a:ln w="11430"/>
                  <a:solidFill>
                    <a:schemeClr val="bg1"/>
                  </a:solidFill>
                  <a:effectLst>
                    <a:outerShdw blurRad="25400" algn="tl" rotWithShape="0">
                      <a:srgbClr val="000000">
                        <a:alpha val="43000"/>
                      </a:srgbClr>
                    </a:outerShdw>
                  </a:effectLst>
                  <a:latin typeface="Arial Narrow" pitchFamily="34" charset="0"/>
                </a:rPr>
                <a:t> </a:t>
              </a:r>
              <a:r>
                <a:rPr lang="fr-FR" spc="150" dirty="0" err="1">
                  <a:ln w="11430"/>
                  <a:solidFill>
                    <a:schemeClr val="bg1"/>
                  </a:solidFill>
                  <a:effectLst>
                    <a:outerShdw blurRad="25400" algn="tl" rotWithShape="0">
                      <a:srgbClr val="000000">
                        <a:alpha val="43000"/>
                      </a:srgbClr>
                    </a:outerShdw>
                  </a:effectLst>
                  <a:latin typeface="Arial Narrow" pitchFamily="34" charset="0"/>
                </a:rPr>
                <a:t>Törl</a:t>
              </a:r>
              <a:endParaRPr lang="fr-FR" spc="150" dirty="0">
                <a:ln w="11430"/>
                <a:solidFill>
                  <a:schemeClr val="bg1"/>
                </a:solidFill>
                <a:effectLst>
                  <a:outerShdw blurRad="25400" algn="tl" rotWithShape="0">
                    <a:srgbClr val="000000">
                      <a:alpha val="43000"/>
                    </a:srgbClr>
                  </a:outerShdw>
                </a:effectLst>
              </a:endParaRPr>
            </a:p>
          </p:txBody>
        </p:sp>
      </p:grpSp>
      <p:sp>
        <p:nvSpPr>
          <p:cNvPr id="73" name="Text Box 9"/>
          <p:cNvSpPr txBox="1">
            <a:spLocks noChangeArrowheads="1"/>
          </p:cNvSpPr>
          <p:nvPr/>
        </p:nvSpPr>
        <p:spPr bwMode="auto">
          <a:xfrm>
            <a:off x="4829053" y="5080781"/>
            <a:ext cx="2997661" cy="6463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dirty="0" err="1">
                <a:latin typeface="+mj-lt"/>
              </a:rPr>
              <a:t>Austroalpine</a:t>
            </a:r>
            <a:r>
              <a:rPr lang="fr-FR" altLang="en-US" sz="1800" b="0" dirty="0">
                <a:latin typeface="+mj-lt"/>
              </a:rPr>
              <a:t> </a:t>
            </a:r>
            <a:r>
              <a:rPr lang="fr-FR" altLang="en-US" sz="1800" b="0" dirty="0" smtClean="0">
                <a:latin typeface="+mj-lt"/>
              </a:rPr>
              <a:t>nappes</a:t>
            </a:r>
          </a:p>
          <a:p>
            <a:pPr eaLnBrk="1" hangingPunct="1"/>
            <a:r>
              <a:rPr lang="fr-FR" altLang="en-US" sz="1800" b="0" dirty="0" err="1" smtClean="0">
                <a:latin typeface="+mj-lt"/>
              </a:rPr>
              <a:t>Austrian</a:t>
            </a:r>
            <a:r>
              <a:rPr lang="fr-FR" altLang="en-US" sz="1800" b="0" dirty="0" smtClean="0">
                <a:latin typeface="+mj-lt"/>
              </a:rPr>
              <a:t> </a:t>
            </a:r>
            <a:r>
              <a:rPr lang="fr-FR" altLang="en-US" sz="1800" b="0" dirty="0" err="1">
                <a:latin typeface="+mj-lt"/>
              </a:rPr>
              <a:t>Alps</a:t>
            </a:r>
            <a:endParaRPr lang="fr-FR" altLang="en-US" sz="1800" b="0" dirty="0">
              <a:latin typeface="+mj-lt"/>
            </a:endParaRPr>
          </a:p>
        </p:txBody>
      </p:sp>
    </p:spTree>
    <p:extLst>
      <p:ext uri="{BB962C8B-B14F-4D97-AF65-F5344CB8AC3E}">
        <p14:creationId xmlns:p14="http://schemas.microsoft.com/office/powerpoint/2010/main" val="29878666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76842" y="0"/>
            <a:ext cx="8240765" cy="6293742"/>
            <a:chOff x="-281880" y="0"/>
            <a:chExt cx="9425880" cy="7198852"/>
          </a:xfrm>
        </p:grpSpPr>
        <p:pic>
          <p:nvPicPr>
            <p:cNvPr id="72"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7315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ZoneTexte 3"/>
            <p:cNvSpPr txBox="1">
              <a:spLocks noChangeArrowheads="1"/>
            </p:cNvSpPr>
            <p:nvPr/>
          </p:nvSpPr>
          <p:spPr bwMode="auto">
            <a:xfrm>
              <a:off x="-281880" y="4033505"/>
              <a:ext cx="2110680" cy="31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200" b="0" i="1" dirty="0" err="1" smtClean="0"/>
                <a:t>after</a:t>
              </a:r>
              <a:r>
                <a:rPr lang="fr-FR" altLang="en-US" sz="1200" b="0" i="1" dirty="0" smtClean="0"/>
                <a:t> </a:t>
              </a:r>
              <a:r>
                <a:rPr lang="fr-FR" altLang="en-US" sz="1200" b="0" i="1" dirty="0" err="1" smtClean="0"/>
                <a:t>Roach</a:t>
              </a:r>
              <a:r>
                <a:rPr lang="fr-FR" altLang="en-US" sz="1200" b="0" i="1" dirty="0" smtClean="0"/>
                <a:t> </a:t>
              </a:r>
              <a:r>
                <a:rPr lang="fr-FR" altLang="en-US" sz="1200" b="0" i="1" dirty="0"/>
                <a:t>et al., 2010</a:t>
              </a:r>
            </a:p>
          </p:txBody>
        </p:sp>
        <p:sp>
          <p:nvSpPr>
            <p:cNvPr id="76" name="ZoneTexte 1"/>
            <p:cNvSpPr txBox="1">
              <a:spLocks noChangeArrowheads="1"/>
            </p:cNvSpPr>
            <p:nvPr/>
          </p:nvSpPr>
          <p:spPr bwMode="auto">
            <a:xfrm>
              <a:off x="58738" y="2946400"/>
              <a:ext cx="15414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r" eaLnBrk="1" hangingPunct="1"/>
              <a:r>
                <a:rPr lang="fr-FR" altLang="en-US" sz="1800" b="0">
                  <a:latin typeface="Arial Narrow" pitchFamily="34" charset="0"/>
                </a:rPr>
                <a:t>mineralogy from</a:t>
              </a:r>
            </a:p>
            <a:p>
              <a:pPr algn="r" eaLnBrk="1" hangingPunct="1"/>
              <a:r>
                <a:rPr lang="fr-FR" altLang="en-US" sz="1800" b="0">
                  <a:latin typeface="Arial Narrow" pitchFamily="34" charset="0"/>
                </a:rPr>
                <a:t>hyperspectral</a:t>
              </a:r>
            </a:p>
            <a:p>
              <a:pPr algn="r" eaLnBrk="1" hangingPunct="1"/>
              <a:r>
                <a:rPr lang="fr-FR" altLang="en-US" sz="1800" b="0">
                  <a:latin typeface="Arial Narrow" pitchFamily="34" charset="0"/>
                </a:rPr>
                <a:t>modelling</a:t>
              </a:r>
            </a:p>
          </p:txBody>
        </p:sp>
        <p:cxnSp>
          <p:nvCxnSpPr>
            <p:cNvPr id="77" name="Connecteur droit avec flèche 2"/>
            <p:cNvCxnSpPr>
              <a:cxnSpLocks noChangeShapeType="1"/>
              <a:stCxn id="76" idx="3"/>
              <a:endCxn id="72" idx="1"/>
            </p:cNvCxnSpPr>
            <p:nvPr/>
          </p:nvCxnSpPr>
          <p:spPr bwMode="auto">
            <a:xfrm>
              <a:off x="1600200" y="3406775"/>
              <a:ext cx="228600" cy="25400"/>
            </a:xfrm>
            <a:prstGeom prst="straightConnector1">
              <a:avLst/>
            </a:prstGeom>
            <a:noFill/>
            <a:ln w="127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ZoneTexte 3"/>
            <p:cNvSpPr txBox="1">
              <a:spLocks noChangeArrowheads="1"/>
            </p:cNvSpPr>
            <p:nvPr/>
          </p:nvSpPr>
          <p:spPr bwMode="auto">
            <a:xfrm>
              <a:off x="6373154" y="6922627"/>
              <a:ext cx="1836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200" b="0" i="1" dirty="0"/>
                <a:t>Mège and Bourgeois, 2011</a:t>
              </a:r>
            </a:p>
          </p:txBody>
        </p:sp>
      </p:grpSp>
      <p:sp>
        <p:nvSpPr>
          <p:cNvPr id="74" name="ZoneTexte 1"/>
          <p:cNvSpPr txBox="1">
            <a:spLocks noChangeArrowheads="1"/>
          </p:cNvSpPr>
          <p:nvPr/>
        </p:nvSpPr>
        <p:spPr bwMode="auto">
          <a:xfrm>
            <a:off x="188913" y="731611"/>
            <a:ext cx="3788281" cy="584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3200" b="0" dirty="0" err="1" smtClean="0">
                <a:latin typeface="+mj-lt"/>
              </a:rPr>
              <a:t>Hillslope</a:t>
            </a:r>
            <a:r>
              <a:rPr lang="fr-FR" altLang="en-US" sz="3200" b="0" dirty="0" smtClean="0">
                <a:latin typeface="+mj-lt"/>
              </a:rPr>
              <a:t> </a:t>
            </a:r>
            <a:r>
              <a:rPr lang="fr-FR" altLang="en-US" sz="3200" b="0" dirty="0" err="1" smtClean="0">
                <a:latin typeface="+mj-lt"/>
              </a:rPr>
              <a:t>deformation</a:t>
            </a:r>
            <a:endParaRPr lang="fr-FR" altLang="en-US" sz="3200" b="0" dirty="0">
              <a:latin typeface="+mj-lt"/>
            </a:endParaRPr>
          </a:p>
        </p:txBody>
      </p:sp>
      <p:sp>
        <p:nvSpPr>
          <p:cNvPr id="79" name="ZoneTexte 78"/>
          <p:cNvSpPr txBox="1"/>
          <p:nvPr/>
        </p:nvSpPr>
        <p:spPr>
          <a:xfrm>
            <a:off x="474634" y="269875"/>
            <a:ext cx="212269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smtClean="0"/>
              <a:t>3. Basal </a:t>
            </a:r>
            <a:r>
              <a:rPr lang="fr-FR" sz="2400" dirty="0" err="1" smtClean="0"/>
              <a:t>bulging</a:t>
            </a:r>
            <a:endParaRPr lang="en-GB" sz="2400" dirty="0"/>
          </a:p>
        </p:txBody>
      </p:sp>
    </p:spTree>
    <p:extLst>
      <p:ext uri="{BB962C8B-B14F-4D97-AF65-F5344CB8AC3E}">
        <p14:creationId xmlns:p14="http://schemas.microsoft.com/office/powerpoint/2010/main" val="14198036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F:\Mars\VM\RidgeTopSplitting\lpsc2010\Peulvast_etal2001_VMMorph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1973" y="962963"/>
            <a:ext cx="7467600" cy="49037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rot="887676">
            <a:off x="4546348" y="3226738"/>
            <a:ext cx="569913" cy="274637"/>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 name="Rectangle 6"/>
          <p:cNvSpPr>
            <a:spLocks noChangeArrowheads="1"/>
          </p:cNvSpPr>
          <p:nvPr/>
        </p:nvSpPr>
        <p:spPr bwMode="auto">
          <a:xfrm rot="887676">
            <a:off x="4493961" y="2406000"/>
            <a:ext cx="473075" cy="20478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 name="Rectangle 7"/>
          <p:cNvSpPr>
            <a:spLocks noChangeArrowheads="1"/>
          </p:cNvSpPr>
          <p:nvPr/>
        </p:nvSpPr>
        <p:spPr bwMode="auto">
          <a:xfrm rot="887676">
            <a:off x="5235323" y="2526650"/>
            <a:ext cx="357188" cy="20478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Rectangle 8"/>
          <p:cNvSpPr>
            <a:spLocks noChangeArrowheads="1"/>
          </p:cNvSpPr>
          <p:nvPr/>
        </p:nvSpPr>
        <p:spPr bwMode="auto">
          <a:xfrm rot="887676">
            <a:off x="5894136" y="4345925"/>
            <a:ext cx="788987" cy="204788"/>
          </a:xfrm>
          <a:prstGeom prst="rect">
            <a:avLst/>
          </a:prstGeom>
          <a:noFill/>
          <a:ln w="28575">
            <a:solidFill>
              <a:srgbClr val="99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Rectangle 9"/>
          <p:cNvSpPr>
            <a:spLocks noChangeArrowheads="1"/>
          </p:cNvSpPr>
          <p:nvPr/>
        </p:nvSpPr>
        <p:spPr bwMode="auto">
          <a:xfrm rot="887676">
            <a:off x="6314823" y="2874313"/>
            <a:ext cx="788988" cy="204787"/>
          </a:xfrm>
          <a:prstGeom prst="rect">
            <a:avLst/>
          </a:prstGeom>
          <a:noFill/>
          <a:ln w="2857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Rectangle 10"/>
          <p:cNvSpPr>
            <a:spLocks noChangeArrowheads="1"/>
          </p:cNvSpPr>
          <p:nvPr/>
        </p:nvSpPr>
        <p:spPr bwMode="auto">
          <a:xfrm rot="887676">
            <a:off x="5000373" y="3071163"/>
            <a:ext cx="398463" cy="204787"/>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Rectangle 11"/>
          <p:cNvSpPr>
            <a:spLocks noChangeArrowheads="1"/>
          </p:cNvSpPr>
          <p:nvPr/>
        </p:nvSpPr>
        <p:spPr bwMode="auto">
          <a:xfrm rot="887676">
            <a:off x="6710111" y="4511025"/>
            <a:ext cx="796925" cy="161925"/>
          </a:xfrm>
          <a:prstGeom prst="rect">
            <a:avLst/>
          </a:prstGeom>
          <a:noFill/>
          <a:ln w="28575">
            <a:solidFill>
              <a:srgbClr val="99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Line 12"/>
          <p:cNvSpPr>
            <a:spLocks noChangeShapeType="1"/>
          </p:cNvSpPr>
          <p:nvPr/>
        </p:nvSpPr>
        <p:spPr bwMode="auto">
          <a:xfrm>
            <a:off x="8627811" y="4758675"/>
            <a:ext cx="377825" cy="84138"/>
          </a:xfrm>
          <a:prstGeom prst="line">
            <a:avLst/>
          </a:prstGeom>
          <a:noFill/>
          <a:ln w="19050">
            <a:solidFill>
              <a:srgbClr val="3366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Text Box 13"/>
          <p:cNvSpPr txBox="1">
            <a:spLocks noChangeArrowheads="1"/>
          </p:cNvSpPr>
          <p:nvPr/>
        </p:nvSpPr>
        <p:spPr bwMode="auto">
          <a:xfrm>
            <a:off x="8500811" y="4380850"/>
            <a:ext cx="6397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400">
                <a:solidFill>
                  <a:srgbClr val="3366FF"/>
                </a:solidFill>
                <a:latin typeface="Arial Narrow" pitchFamily="34" charset="0"/>
              </a:rPr>
              <a:t>(more)</a:t>
            </a:r>
            <a:endParaRPr lang="en-GB" altLang="en-US" sz="1400">
              <a:solidFill>
                <a:srgbClr val="3366FF"/>
              </a:solidFill>
              <a:latin typeface="Arial Narrow" pitchFamily="34" charset="0"/>
            </a:endParaRPr>
          </a:p>
        </p:txBody>
      </p:sp>
      <p:sp>
        <p:nvSpPr>
          <p:cNvPr id="13" name="Text Box 14"/>
          <p:cNvSpPr txBox="1">
            <a:spLocks noChangeArrowheads="1"/>
          </p:cNvSpPr>
          <p:nvPr/>
        </p:nvSpPr>
        <p:spPr bwMode="auto">
          <a:xfrm>
            <a:off x="1669453" y="168333"/>
            <a:ext cx="6179192" cy="8309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fr-FR" altLang="en-US" sz="2400" dirty="0" err="1" smtClean="0"/>
              <a:t>Hillslope</a:t>
            </a:r>
            <a:r>
              <a:rPr lang="fr-FR" altLang="en-US" sz="2400" dirty="0" smtClean="0"/>
              <a:t> </a:t>
            </a:r>
            <a:r>
              <a:rPr lang="fr-FR" altLang="en-US" sz="2400" dirty="0" err="1" smtClean="0"/>
              <a:t>deformation</a:t>
            </a:r>
            <a:r>
              <a:rPr lang="fr-FR" altLang="en-US" sz="2400" dirty="0" smtClean="0"/>
              <a:t> is </a:t>
            </a:r>
            <a:r>
              <a:rPr lang="fr-FR" altLang="en-US" sz="2400" dirty="0" err="1" smtClean="0"/>
              <a:t>systematically</a:t>
            </a:r>
            <a:r>
              <a:rPr lang="fr-FR" altLang="en-US" sz="2400" dirty="0" smtClean="0"/>
              <a:t> </a:t>
            </a:r>
            <a:r>
              <a:rPr lang="fr-FR" altLang="en-US" sz="2400" dirty="0" err="1" smtClean="0"/>
              <a:t>observed</a:t>
            </a:r>
            <a:endParaRPr lang="fr-FR" altLang="en-US" sz="2400" dirty="0"/>
          </a:p>
          <a:p>
            <a:pPr algn="ctr"/>
            <a:r>
              <a:rPr lang="fr-FR" altLang="en-US" sz="2400" dirty="0" smtClean="0"/>
              <a:t>on the </a:t>
            </a:r>
            <a:r>
              <a:rPr lang="fr-FR" altLang="en-US" sz="2400" dirty="0" err="1" smtClean="0"/>
              <a:t>side</a:t>
            </a:r>
            <a:r>
              <a:rPr lang="fr-FR" altLang="en-US" sz="2400" dirty="0" smtClean="0"/>
              <a:t> of glacial </a:t>
            </a:r>
            <a:r>
              <a:rPr lang="fr-FR" altLang="en-US" sz="2400" dirty="0" err="1" smtClean="0"/>
              <a:t>valleys</a:t>
            </a:r>
            <a:endParaRPr lang="en-GB" altLang="en-US" sz="2400" dirty="0"/>
          </a:p>
        </p:txBody>
      </p:sp>
      <p:sp>
        <p:nvSpPr>
          <p:cNvPr id="14" name="AutoShape 15"/>
          <p:cNvSpPr>
            <a:spLocks noChangeArrowheads="1"/>
          </p:cNvSpPr>
          <p:nvPr/>
        </p:nvSpPr>
        <p:spPr bwMode="auto">
          <a:xfrm rot="-5400000">
            <a:off x="2362742" y="3510107"/>
            <a:ext cx="407987" cy="368300"/>
          </a:xfrm>
          <a:prstGeom prst="rightArrow">
            <a:avLst>
              <a:gd name="adj1" fmla="val 50000"/>
              <a:gd name="adj2" fmla="val 2769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 name="AutoShape 16"/>
          <p:cNvSpPr>
            <a:spLocks noChangeArrowheads="1"/>
          </p:cNvSpPr>
          <p:nvPr/>
        </p:nvSpPr>
        <p:spPr bwMode="auto">
          <a:xfrm rot="-4331822">
            <a:off x="4532854" y="3625994"/>
            <a:ext cx="407988" cy="368300"/>
          </a:xfrm>
          <a:prstGeom prst="rightArrow">
            <a:avLst>
              <a:gd name="adj1" fmla="val 50000"/>
              <a:gd name="adj2" fmla="val 2769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 name="Rectangle 17"/>
          <p:cNvSpPr>
            <a:spLocks noChangeArrowheads="1"/>
          </p:cNvSpPr>
          <p:nvPr/>
        </p:nvSpPr>
        <p:spPr bwMode="auto">
          <a:xfrm rot="887676">
            <a:off x="4679698" y="1999600"/>
            <a:ext cx="225425" cy="161925"/>
          </a:xfrm>
          <a:prstGeom prst="rect">
            <a:avLst/>
          </a:prstGeom>
          <a:noFill/>
          <a:ln w="2857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Rectangle 18"/>
          <p:cNvSpPr>
            <a:spLocks noChangeArrowheads="1"/>
          </p:cNvSpPr>
          <p:nvPr/>
        </p:nvSpPr>
        <p:spPr bwMode="auto">
          <a:xfrm rot="887676">
            <a:off x="4968623" y="2005950"/>
            <a:ext cx="204788" cy="147638"/>
          </a:xfrm>
          <a:prstGeom prst="rect">
            <a:avLst/>
          </a:prstGeom>
          <a:noFill/>
          <a:ln w="2857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 name="Rectangle 19"/>
          <p:cNvSpPr>
            <a:spLocks noChangeArrowheads="1"/>
          </p:cNvSpPr>
          <p:nvPr/>
        </p:nvSpPr>
        <p:spPr bwMode="auto">
          <a:xfrm rot="887676">
            <a:off x="6006848" y="2999725"/>
            <a:ext cx="249238" cy="152400"/>
          </a:xfrm>
          <a:prstGeom prst="rect">
            <a:avLst/>
          </a:prstGeom>
          <a:noFill/>
          <a:ln w="28575">
            <a:solidFill>
              <a:srgbClr val="99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Rectangle 20"/>
          <p:cNvSpPr>
            <a:spLocks noChangeArrowheads="1"/>
          </p:cNvSpPr>
          <p:nvPr/>
        </p:nvSpPr>
        <p:spPr bwMode="auto">
          <a:xfrm rot="887676">
            <a:off x="6095748" y="4118913"/>
            <a:ext cx="1951038" cy="204787"/>
          </a:xfrm>
          <a:prstGeom prst="rect">
            <a:avLst/>
          </a:prstGeom>
          <a:noFill/>
          <a:ln w="2857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 name="Rectangle 26"/>
          <p:cNvSpPr>
            <a:spLocks noChangeArrowheads="1"/>
          </p:cNvSpPr>
          <p:nvPr/>
        </p:nvSpPr>
        <p:spPr bwMode="auto">
          <a:xfrm rot="887676">
            <a:off x="7522911" y="4717400"/>
            <a:ext cx="768350" cy="115888"/>
          </a:xfrm>
          <a:prstGeom prst="rect">
            <a:avLst/>
          </a:prstGeom>
          <a:noFill/>
          <a:ln w="2857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 name="Line 28"/>
          <p:cNvSpPr>
            <a:spLocks noChangeShapeType="1"/>
          </p:cNvSpPr>
          <p:nvPr/>
        </p:nvSpPr>
        <p:spPr bwMode="auto">
          <a:xfrm flipH="1" flipV="1">
            <a:off x="906211" y="3079100"/>
            <a:ext cx="342900" cy="3175"/>
          </a:xfrm>
          <a:prstGeom prst="line">
            <a:avLst/>
          </a:prstGeom>
          <a:noFill/>
          <a:ln w="19050">
            <a:solidFill>
              <a:srgbClr val="3366FF"/>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 name="Text Box 29"/>
          <p:cNvSpPr txBox="1">
            <a:spLocks noChangeArrowheads="1"/>
          </p:cNvSpPr>
          <p:nvPr/>
        </p:nvSpPr>
        <p:spPr bwMode="auto">
          <a:xfrm>
            <a:off x="734761" y="2704450"/>
            <a:ext cx="6397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400">
                <a:solidFill>
                  <a:srgbClr val="3366FF"/>
                </a:solidFill>
                <a:latin typeface="Arial Narrow" pitchFamily="34" charset="0"/>
              </a:rPr>
              <a:t>(more)</a:t>
            </a:r>
            <a:endParaRPr lang="en-GB" altLang="en-US" sz="1400">
              <a:solidFill>
                <a:srgbClr val="3366FF"/>
              </a:solidFill>
              <a:latin typeface="Arial Narrow" pitchFamily="34" charset="0"/>
            </a:endParaRPr>
          </a:p>
        </p:txBody>
      </p:sp>
      <p:sp>
        <p:nvSpPr>
          <p:cNvPr id="23" name="Line 30"/>
          <p:cNvSpPr>
            <a:spLocks noChangeShapeType="1"/>
          </p:cNvSpPr>
          <p:nvPr/>
        </p:nvSpPr>
        <p:spPr bwMode="auto">
          <a:xfrm flipH="1" flipV="1">
            <a:off x="906211" y="3179113"/>
            <a:ext cx="342900" cy="3175"/>
          </a:xfrm>
          <a:prstGeom prst="line">
            <a:avLst/>
          </a:prstGeom>
          <a:noFill/>
          <a:ln w="190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 name="Freeform 31"/>
          <p:cNvSpPr>
            <a:spLocks/>
          </p:cNvSpPr>
          <p:nvPr/>
        </p:nvSpPr>
        <p:spPr bwMode="auto">
          <a:xfrm>
            <a:off x="1463423" y="3117200"/>
            <a:ext cx="2022475" cy="487363"/>
          </a:xfrm>
          <a:custGeom>
            <a:avLst/>
            <a:gdLst>
              <a:gd name="T0" fmla="*/ 1274 w 1274"/>
              <a:gd name="T1" fmla="*/ 205 h 307"/>
              <a:gd name="T2" fmla="*/ 1257 w 1274"/>
              <a:gd name="T3" fmla="*/ 307 h 307"/>
              <a:gd name="T4" fmla="*/ 482 w 1274"/>
              <a:gd name="T5" fmla="*/ 91 h 307"/>
              <a:gd name="T6" fmla="*/ 0 w 1274"/>
              <a:gd name="T7" fmla="*/ 91 h 307"/>
              <a:gd name="T8" fmla="*/ 0 w 1274"/>
              <a:gd name="T9" fmla="*/ 0 h 307"/>
              <a:gd name="T10" fmla="*/ 482 w 1274"/>
              <a:gd name="T11" fmla="*/ 0 h 307"/>
              <a:gd name="T12" fmla="*/ 1274 w 1274"/>
              <a:gd name="T13" fmla="*/ 205 h 307"/>
            </a:gdLst>
            <a:ahLst/>
            <a:cxnLst>
              <a:cxn ang="0">
                <a:pos x="T0" y="T1"/>
              </a:cxn>
              <a:cxn ang="0">
                <a:pos x="T2" y="T3"/>
              </a:cxn>
              <a:cxn ang="0">
                <a:pos x="T4" y="T5"/>
              </a:cxn>
              <a:cxn ang="0">
                <a:pos x="T6" y="T7"/>
              </a:cxn>
              <a:cxn ang="0">
                <a:pos x="T8" y="T9"/>
              </a:cxn>
              <a:cxn ang="0">
                <a:pos x="T10" y="T11"/>
              </a:cxn>
              <a:cxn ang="0">
                <a:pos x="T12" y="T13"/>
              </a:cxn>
            </a:cxnLst>
            <a:rect l="0" t="0" r="r" b="b"/>
            <a:pathLst>
              <a:path w="1274" h="307">
                <a:moveTo>
                  <a:pt x="1274" y="205"/>
                </a:moveTo>
                <a:lnTo>
                  <a:pt x="1257" y="307"/>
                </a:lnTo>
                <a:lnTo>
                  <a:pt x="482" y="91"/>
                </a:lnTo>
                <a:lnTo>
                  <a:pt x="0" y="91"/>
                </a:lnTo>
                <a:lnTo>
                  <a:pt x="0" y="0"/>
                </a:lnTo>
                <a:lnTo>
                  <a:pt x="482" y="0"/>
                </a:lnTo>
                <a:lnTo>
                  <a:pt x="1274" y="205"/>
                </a:lnTo>
                <a:close/>
              </a:path>
            </a:pathLst>
          </a:custGeom>
          <a:noFill/>
          <a:ln w="28575">
            <a:solidFill>
              <a:srgbClr val="99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 name="Rectangle 32"/>
          <p:cNvSpPr>
            <a:spLocks noChangeArrowheads="1"/>
          </p:cNvSpPr>
          <p:nvPr/>
        </p:nvSpPr>
        <p:spPr bwMode="auto">
          <a:xfrm>
            <a:off x="1876173" y="2950513"/>
            <a:ext cx="536575" cy="157162"/>
          </a:xfrm>
          <a:prstGeom prst="rect">
            <a:avLst/>
          </a:prstGeom>
          <a:noFill/>
          <a:ln w="2857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 name="Freeform 34"/>
          <p:cNvSpPr>
            <a:spLocks/>
          </p:cNvSpPr>
          <p:nvPr/>
        </p:nvSpPr>
        <p:spPr bwMode="auto">
          <a:xfrm>
            <a:off x="1445961" y="2923525"/>
            <a:ext cx="184150" cy="141288"/>
          </a:xfrm>
          <a:custGeom>
            <a:avLst/>
            <a:gdLst>
              <a:gd name="T0" fmla="*/ 11 w 116"/>
              <a:gd name="T1" fmla="*/ 0 h 89"/>
              <a:gd name="T2" fmla="*/ 116 w 116"/>
              <a:gd name="T3" fmla="*/ 0 h 89"/>
              <a:gd name="T4" fmla="*/ 116 w 116"/>
              <a:gd name="T5" fmla="*/ 89 h 89"/>
              <a:gd name="T6" fmla="*/ 0 w 116"/>
              <a:gd name="T7" fmla="*/ 89 h 89"/>
            </a:gdLst>
            <a:ahLst/>
            <a:cxnLst>
              <a:cxn ang="0">
                <a:pos x="T0" y="T1"/>
              </a:cxn>
              <a:cxn ang="0">
                <a:pos x="T2" y="T3"/>
              </a:cxn>
              <a:cxn ang="0">
                <a:pos x="T4" y="T5"/>
              </a:cxn>
              <a:cxn ang="0">
                <a:pos x="T6" y="T7"/>
              </a:cxn>
            </a:cxnLst>
            <a:rect l="0" t="0" r="r" b="b"/>
            <a:pathLst>
              <a:path w="116" h="89">
                <a:moveTo>
                  <a:pt x="11" y="0"/>
                </a:moveTo>
                <a:lnTo>
                  <a:pt x="116" y="0"/>
                </a:lnTo>
                <a:lnTo>
                  <a:pt x="116" y="89"/>
                </a:lnTo>
                <a:lnTo>
                  <a:pt x="0" y="89"/>
                </a:lnTo>
              </a:path>
            </a:pathLst>
          </a:custGeom>
          <a:noFill/>
          <a:ln w="28575" cmpd="sng">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27" name="Group 37"/>
          <p:cNvGrpSpPr>
            <a:grpSpLocks/>
          </p:cNvGrpSpPr>
          <p:nvPr/>
        </p:nvGrpSpPr>
        <p:grpSpPr bwMode="auto">
          <a:xfrm>
            <a:off x="-54227" y="3883963"/>
            <a:ext cx="1560513" cy="1816100"/>
            <a:chOff x="0" y="2845"/>
            <a:chExt cx="983" cy="1144"/>
          </a:xfrm>
        </p:grpSpPr>
        <p:sp>
          <p:nvSpPr>
            <p:cNvPr id="28" name="Rectangle 21"/>
            <p:cNvSpPr>
              <a:spLocks noChangeArrowheads="1"/>
            </p:cNvSpPr>
            <p:nvPr/>
          </p:nvSpPr>
          <p:spPr bwMode="auto">
            <a:xfrm>
              <a:off x="344" y="3074"/>
              <a:ext cx="294" cy="127"/>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 name="Rectangle 22"/>
            <p:cNvSpPr>
              <a:spLocks noChangeArrowheads="1"/>
            </p:cNvSpPr>
            <p:nvPr/>
          </p:nvSpPr>
          <p:spPr bwMode="auto">
            <a:xfrm>
              <a:off x="344" y="3862"/>
              <a:ext cx="294" cy="127"/>
            </a:xfrm>
            <a:prstGeom prst="rect">
              <a:avLst/>
            </a:prstGeom>
            <a:noFill/>
            <a:ln w="2857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 name="Text Box 23"/>
            <p:cNvSpPr txBox="1">
              <a:spLocks noChangeArrowheads="1"/>
            </p:cNvSpPr>
            <p:nvPr/>
          </p:nvSpPr>
          <p:spPr bwMode="auto">
            <a:xfrm>
              <a:off x="0" y="2845"/>
              <a:ext cx="98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600" b="0">
                  <a:latin typeface="Arial Narrow" pitchFamily="34" charset="0"/>
                </a:rPr>
                <a:t>inter-chasma ridge</a:t>
              </a:r>
            </a:p>
          </p:txBody>
        </p:sp>
        <p:sp>
          <p:nvSpPr>
            <p:cNvPr id="31" name="Text Box 25"/>
            <p:cNvSpPr txBox="1">
              <a:spLocks noChangeArrowheads="1"/>
            </p:cNvSpPr>
            <p:nvPr/>
          </p:nvSpPr>
          <p:spPr bwMode="auto">
            <a:xfrm>
              <a:off x="145" y="3632"/>
              <a:ext cx="6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600" b="0">
                  <a:latin typeface="Arial Narrow" pitchFamily="34" charset="0"/>
                </a:rPr>
                <a:t>chasma wall</a:t>
              </a:r>
            </a:p>
          </p:txBody>
        </p:sp>
        <p:sp>
          <p:nvSpPr>
            <p:cNvPr id="32" name="Rectangle 35"/>
            <p:cNvSpPr>
              <a:spLocks noChangeArrowheads="1"/>
            </p:cNvSpPr>
            <p:nvPr/>
          </p:nvSpPr>
          <p:spPr bwMode="auto">
            <a:xfrm>
              <a:off x="345" y="3468"/>
              <a:ext cx="294" cy="127"/>
            </a:xfrm>
            <a:prstGeom prst="rect">
              <a:avLst/>
            </a:prstGeom>
            <a:noFill/>
            <a:ln w="28575">
              <a:solidFill>
                <a:srgbClr val="99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3" name="Text Box 36"/>
            <p:cNvSpPr txBox="1">
              <a:spLocks noChangeArrowheads="1"/>
            </p:cNvSpPr>
            <p:nvPr/>
          </p:nvSpPr>
          <p:spPr bwMode="auto">
            <a:xfrm>
              <a:off x="1" y="3238"/>
              <a:ext cx="98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600" b="0">
                  <a:latin typeface="Arial Narrow" pitchFamily="34" charset="0"/>
                </a:rPr>
                <a:t>intra-chasma ridge</a:t>
              </a:r>
            </a:p>
          </p:txBody>
        </p:sp>
      </p:grpSp>
      <p:sp>
        <p:nvSpPr>
          <p:cNvPr id="34" name="Rectangle 38"/>
          <p:cNvSpPr>
            <a:spLocks noChangeArrowheads="1"/>
          </p:cNvSpPr>
          <p:nvPr/>
        </p:nvSpPr>
        <p:spPr bwMode="auto">
          <a:xfrm>
            <a:off x="4162173" y="1639238"/>
            <a:ext cx="241300" cy="157162"/>
          </a:xfrm>
          <a:prstGeom prst="rect">
            <a:avLst/>
          </a:prstGeom>
          <a:noFill/>
          <a:ln w="2857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 name="Rectangle 40"/>
          <p:cNvSpPr>
            <a:spLocks noChangeArrowheads="1"/>
          </p:cNvSpPr>
          <p:nvPr/>
        </p:nvSpPr>
        <p:spPr bwMode="auto">
          <a:xfrm rot="5400000">
            <a:off x="3382710" y="1461438"/>
            <a:ext cx="303213" cy="236538"/>
          </a:xfrm>
          <a:prstGeom prst="rect">
            <a:avLst/>
          </a:prstGeom>
          <a:noFill/>
          <a:ln w="2857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 name="Text Box 41"/>
          <p:cNvSpPr txBox="1">
            <a:spLocks noChangeArrowheads="1"/>
          </p:cNvSpPr>
          <p:nvPr/>
        </p:nvSpPr>
        <p:spPr bwMode="auto">
          <a:xfrm>
            <a:off x="2211136" y="3993500"/>
            <a:ext cx="601662" cy="4572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b="0">
                <a:latin typeface="Arial Narrow" pitchFamily="34" charset="0"/>
              </a:rPr>
              <a:t>IUS</a:t>
            </a:r>
          </a:p>
        </p:txBody>
      </p:sp>
      <p:sp>
        <p:nvSpPr>
          <p:cNvPr id="37" name="Text Box 42"/>
          <p:cNvSpPr txBox="1">
            <a:spLocks noChangeArrowheads="1"/>
          </p:cNvSpPr>
          <p:nvPr/>
        </p:nvSpPr>
        <p:spPr bwMode="auto">
          <a:xfrm>
            <a:off x="4044698" y="4174475"/>
            <a:ext cx="1031875" cy="4572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b="0">
                <a:latin typeface="Arial Narrow" pitchFamily="34" charset="0"/>
              </a:rPr>
              <a:t>MELAS</a:t>
            </a:r>
          </a:p>
        </p:txBody>
      </p:sp>
      <p:sp>
        <p:nvSpPr>
          <p:cNvPr id="38" name="Rectangle 43"/>
          <p:cNvSpPr>
            <a:spLocks noChangeArrowheads="1"/>
          </p:cNvSpPr>
          <p:nvPr/>
        </p:nvSpPr>
        <p:spPr bwMode="auto">
          <a:xfrm rot="887676">
            <a:off x="4033586" y="2375838"/>
            <a:ext cx="204787" cy="147637"/>
          </a:xfrm>
          <a:prstGeom prst="rect">
            <a:avLst/>
          </a:prstGeom>
          <a:noFill/>
          <a:ln w="2857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14701378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161099" y="235385"/>
            <a:ext cx="8463815" cy="5039507"/>
            <a:chOff x="161099" y="235385"/>
            <a:chExt cx="8463815" cy="5039507"/>
          </a:xfrm>
        </p:grpSpPr>
        <p:pic>
          <p:nvPicPr>
            <p:cNvPr id="6" name="Imag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81503" y="1939506"/>
              <a:ext cx="4343411" cy="2327604"/>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18" y="235385"/>
              <a:ext cx="2547918" cy="451067"/>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99" y="959125"/>
              <a:ext cx="3352356" cy="4315767"/>
            </a:xfrm>
            <a:prstGeom prst="rect">
              <a:avLst/>
            </a:prstGeom>
          </p:spPr>
        </p:pic>
      </p:gr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1884" y="98666"/>
            <a:ext cx="4876397" cy="1840840"/>
          </a:xfrm>
          <a:prstGeom prst="rect">
            <a:avLst/>
          </a:prstGeom>
        </p:spPr>
      </p:pic>
      <p:grpSp>
        <p:nvGrpSpPr>
          <p:cNvPr id="19" name="Groupe 18"/>
          <p:cNvGrpSpPr/>
          <p:nvPr/>
        </p:nvGrpSpPr>
        <p:grpSpPr>
          <a:xfrm>
            <a:off x="3649622" y="4216870"/>
            <a:ext cx="5239276" cy="1950559"/>
            <a:chOff x="3649622" y="4216870"/>
            <a:chExt cx="5239276" cy="1950559"/>
          </a:xfrm>
          <a:effectLst>
            <a:outerShdw blurRad="50800" dist="38100" dir="2700000" algn="tl" rotWithShape="0">
              <a:prstClr val="black">
                <a:alpha val="40000"/>
              </a:prstClr>
            </a:outerShdw>
          </a:effectLst>
        </p:grpSpPr>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9622" y="4216870"/>
              <a:ext cx="2560109" cy="1950559"/>
            </a:xfrm>
            <a:prstGeom prst="rect">
              <a:avLst/>
            </a:prstGeom>
          </p:spPr>
        </p:pic>
        <p:grpSp>
          <p:nvGrpSpPr>
            <p:cNvPr id="18" name="Groupe 17"/>
            <p:cNvGrpSpPr/>
            <p:nvPr/>
          </p:nvGrpSpPr>
          <p:grpSpPr>
            <a:xfrm>
              <a:off x="6353171" y="4727311"/>
              <a:ext cx="2535727" cy="804606"/>
              <a:chOff x="6353171" y="4727311"/>
              <a:chExt cx="2535727" cy="804606"/>
            </a:xfrm>
          </p:grpSpPr>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3171" y="4727311"/>
                <a:ext cx="2535727" cy="804606"/>
              </a:xfrm>
              <a:prstGeom prst="rect">
                <a:avLst/>
              </a:prstGeom>
              <a:effectLst>
                <a:outerShdw blurRad="50800" dist="38100" dir="2700000" algn="tl" rotWithShape="0">
                  <a:prstClr val="black">
                    <a:alpha val="40000"/>
                  </a:prstClr>
                </a:outerShdw>
              </a:effectLst>
            </p:spPr>
          </p:pic>
          <p:cxnSp>
            <p:nvCxnSpPr>
              <p:cNvPr id="11" name="Connecteur droit 10"/>
              <p:cNvCxnSpPr/>
              <p:nvPr/>
            </p:nvCxnSpPr>
            <p:spPr>
              <a:xfrm>
                <a:off x="6521116" y="4879648"/>
                <a:ext cx="23220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395407" y="5032048"/>
                <a:ext cx="24437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22" name="Connecteur droit 21"/>
          <p:cNvCxnSpPr/>
          <p:nvPr/>
        </p:nvCxnSpPr>
        <p:spPr>
          <a:xfrm>
            <a:off x="6395406" y="5184448"/>
            <a:ext cx="24437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6395407" y="5336848"/>
            <a:ext cx="24437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6409325" y="5489248"/>
            <a:ext cx="24437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3456" y="620316"/>
            <a:ext cx="1064666" cy="1644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544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2224" y="349857"/>
            <a:ext cx="8660704"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smtClean="0"/>
              <a:t>On </a:t>
            </a:r>
            <a:r>
              <a:rPr lang="fr-FR" sz="2400" dirty="0" err="1" smtClean="0"/>
              <a:t>Earth</a:t>
            </a:r>
            <a:r>
              <a:rPr lang="fr-FR" sz="2400" dirty="0" smtClean="0"/>
              <a:t>, </a:t>
            </a:r>
            <a:r>
              <a:rPr lang="fr-FR" sz="2400" dirty="0" err="1"/>
              <a:t>r</a:t>
            </a:r>
            <a:r>
              <a:rPr lang="fr-FR" sz="2400" dirty="0" err="1" smtClean="0"/>
              <a:t>idge</a:t>
            </a:r>
            <a:r>
              <a:rPr lang="fr-FR" sz="2400" dirty="0" smtClean="0"/>
              <a:t>-top </a:t>
            </a:r>
            <a:r>
              <a:rPr lang="fr-FR" sz="2400" dirty="0" err="1" smtClean="0"/>
              <a:t>splitting</a:t>
            </a:r>
            <a:r>
              <a:rPr lang="fr-FR" sz="2400" dirty="0" smtClean="0"/>
              <a:t>, </a:t>
            </a:r>
            <a:r>
              <a:rPr lang="fr-FR" sz="2400" dirty="0" err="1" smtClean="0"/>
              <a:t>uphill-facing</a:t>
            </a:r>
            <a:r>
              <a:rPr lang="fr-FR" sz="2400" dirty="0" smtClean="0"/>
              <a:t> normal faut </a:t>
            </a:r>
            <a:r>
              <a:rPr lang="fr-FR" sz="2400" dirty="0" err="1" smtClean="0"/>
              <a:t>scarps</a:t>
            </a:r>
            <a:endParaRPr lang="fr-FR" sz="2400" dirty="0"/>
          </a:p>
          <a:p>
            <a:r>
              <a:rPr lang="fr-FR" sz="2400" dirty="0" smtClean="0"/>
              <a:t>and </a:t>
            </a:r>
            <a:r>
              <a:rPr lang="fr-FR" sz="2400" dirty="0" err="1" smtClean="0"/>
              <a:t>ridge</a:t>
            </a:r>
            <a:r>
              <a:rPr lang="fr-FR" sz="2400" dirty="0" smtClean="0"/>
              <a:t> basal </a:t>
            </a:r>
            <a:r>
              <a:rPr lang="fr-FR" sz="2400" dirty="0" err="1" smtClean="0"/>
              <a:t>bulging</a:t>
            </a:r>
            <a:r>
              <a:rPr lang="fr-FR" sz="2400" dirty="0" smtClean="0"/>
              <a:t> </a:t>
            </a:r>
            <a:r>
              <a:rPr lang="fr-FR" sz="2400" dirty="0" err="1" smtClean="0"/>
              <a:t>characterize</a:t>
            </a:r>
            <a:r>
              <a:rPr lang="fr-FR" sz="2400" dirty="0" smtClean="0"/>
              <a:t> </a:t>
            </a:r>
            <a:r>
              <a:rPr lang="fr-FR" sz="2400" dirty="0" err="1"/>
              <a:t>p</a:t>
            </a:r>
            <a:r>
              <a:rPr lang="fr-FR" sz="2400" dirty="0" err="1" smtClean="0"/>
              <a:t>ostglacial</a:t>
            </a:r>
            <a:r>
              <a:rPr lang="fr-FR" sz="2400" dirty="0" smtClean="0"/>
              <a:t> </a:t>
            </a:r>
            <a:r>
              <a:rPr lang="fr-FR" sz="2400" dirty="0" err="1" smtClean="0"/>
              <a:t>slope</a:t>
            </a:r>
            <a:r>
              <a:rPr lang="fr-FR" sz="2400" dirty="0" smtClean="0"/>
              <a:t> </a:t>
            </a:r>
            <a:r>
              <a:rPr lang="fr-FR" sz="2400" dirty="0" err="1" smtClean="0"/>
              <a:t>destabilisation</a:t>
            </a:r>
            <a:endParaRPr lang="en-GB" sz="2400" dirty="0"/>
          </a:p>
        </p:txBody>
      </p:sp>
      <p:sp>
        <p:nvSpPr>
          <p:cNvPr id="3" name="ZoneTexte 3"/>
          <p:cNvSpPr txBox="1">
            <a:spLocks noChangeArrowheads="1"/>
          </p:cNvSpPr>
          <p:nvPr/>
        </p:nvSpPr>
        <p:spPr bwMode="auto">
          <a:xfrm>
            <a:off x="6790800" y="1180854"/>
            <a:ext cx="1926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200" b="0" i="1" dirty="0"/>
              <a:t>Mège and Bourgeois, 2011</a:t>
            </a:r>
          </a:p>
        </p:txBody>
      </p:sp>
      <p:pic>
        <p:nvPicPr>
          <p:cNvPr id="4" name="Obraz 12" descr="DSC_209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0636" y="2561027"/>
            <a:ext cx="5081578" cy="34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289305" y="1624550"/>
            <a:ext cx="5757730"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err="1" smtClean="0"/>
              <a:t>Comparison</a:t>
            </a:r>
            <a:r>
              <a:rPr lang="fr-FR" dirty="0" smtClean="0"/>
              <a:t> </a:t>
            </a:r>
            <a:r>
              <a:rPr lang="fr-FR" dirty="0" err="1" smtClean="0"/>
              <a:t>with</a:t>
            </a:r>
            <a:r>
              <a:rPr lang="fr-FR" dirty="0" smtClean="0"/>
              <a:t> </a:t>
            </a:r>
            <a:r>
              <a:rPr lang="fr-FR" dirty="0" err="1" smtClean="0"/>
              <a:t>terrestrial</a:t>
            </a:r>
            <a:r>
              <a:rPr lang="fr-FR" dirty="0" smtClean="0"/>
              <a:t> </a:t>
            </a:r>
            <a:r>
              <a:rPr lang="fr-FR" dirty="0" err="1" smtClean="0"/>
              <a:t>deep-seated</a:t>
            </a:r>
            <a:r>
              <a:rPr lang="fr-FR" dirty="0"/>
              <a:t> </a:t>
            </a:r>
            <a:r>
              <a:rPr lang="fr-FR" dirty="0" err="1" smtClean="0"/>
              <a:t>gravitational</a:t>
            </a:r>
            <a:r>
              <a:rPr lang="fr-FR" dirty="0" smtClean="0"/>
              <a:t> </a:t>
            </a:r>
            <a:r>
              <a:rPr lang="fr-FR" dirty="0" err="1" smtClean="0"/>
              <a:t>slope</a:t>
            </a:r>
            <a:endParaRPr lang="fr-FR" dirty="0"/>
          </a:p>
          <a:p>
            <a:r>
              <a:rPr lang="fr-FR" dirty="0" err="1" smtClean="0"/>
              <a:t>deformation</a:t>
            </a:r>
            <a:r>
              <a:rPr lang="fr-FR" dirty="0" smtClean="0"/>
              <a:t> in the Tatra </a:t>
            </a:r>
            <a:r>
              <a:rPr lang="fr-FR" dirty="0" err="1" smtClean="0"/>
              <a:t>Mountains</a:t>
            </a:r>
            <a:r>
              <a:rPr lang="fr-FR" dirty="0" smtClean="0"/>
              <a:t> of Poland and </a:t>
            </a:r>
            <a:r>
              <a:rPr lang="fr-FR" dirty="0" err="1" smtClean="0"/>
              <a:t>Slovakia</a:t>
            </a:r>
            <a:endParaRPr lang="en-GB" dirty="0"/>
          </a:p>
        </p:txBody>
      </p:sp>
      <p:sp>
        <p:nvSpPr>
          <p:cNvPr id="6" name="ZoneTexte 3"/>
          <p:cNvSpPr txBox="1">
            <a:spLocks noChangeArrowheads="1"/>
          </p:cNvSpPr>
          <p:nvPr/>
        </p:nvSpPr>
        <p:spPr bwMode="auto">
          <a:xfrm>
            <a:off x="6790800" y="5963377"/>
            <a:ext cx="13743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200" b="0" i="1" dirty="0" smtClean="0"/>
              <a:t>photo K. Dębniak</a:t>
            </a:r>
            <a:endParaRPr lang="fr-FR" altLang="en-US" sz="1200" b="0" i="1" dirty="0"/>
          </a:p>
        </p:txBody>
      </p:sp>
      <p:pic>
        <p:nvPicPr>
          <p:cNvPr id="9" name="Picture 7" descr="d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36" y="3431337"/>
            <a:ext cx="3347800" cy="236357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nvGrpSpPr>
          <p:cNvPr id="14" name="Groupe 13"/>
          <p:cNvGrpSpPr/>
          <p:nvPr/>
        </p:nvGrpSpPr>
        <p:grpSpPr>
          <a:xfrm>
            <a:off x="529839" y="2787165"/>
            <a:ext cx="2107736" cy="1090246"/>
            <a:chOff x="529839" y="2787165"/>
            <a:chExt cx="2107736" cy="1090246"/>
          </a:xfrm>
        </p:grpSpPr>
        <p:grpSp>
          <p:nvGrpSpPr>
            <p:cNvPr id="10" name="Groupe 9"/>
            <p:cNvGrpSpPr/>
            <p:nvPr/>
          </p:nvGrpSpPr>
          <p:grpSpPr>
            <a:xfrm>
              <a:off x="944098" y="2787165"/>
              <a:ext cx="1693477" cy="1090246"/>
              <a:chOff x="542446" y="3332288"/>
              <a:chExt cx="1693477" cy="1090246"/>
            </a:xfrm>
          </p:grpSpPr>
          <p:sp>
            <p:nvSpPr>
              <p:cNvPr id="8" name="Ellipse 7"/>
              <p:cNvSpPr/>
              <p:nvPr/>
            </p:nvSpPr>
            <p:spPr>
              <a:xfrm>
                <a:off x="844061" y="3332288"/>
                <a:ext cx="1090246" cy="1090246"/>
              </a:xfrm>
              <a:prstGeom prst="ellipse">
                <a:avLst/>
              </a:prstGeom>
              <a:solidFill>
                <a:srgbClr val="FFC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ZoneTexte 6"/>
              <p:cNvSpPr txBox="1"/>
              <p:nvPr/>
            </p:nvSpPr>
            <p:spPr>
              <a:xfrm>
                <a:off x="542446" y="3554246"/>
                <a:ext cx="1693477" cy="64633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dirty="0"/>
                  <a:t>T</a:t>
                </a:r>
                <a:r>
                  <a:rPr lang="fr-FR" dirty="0" smtClean="0"/>
                  <a:t>alk Olga</a:t>
                </a:r>
              </a:p>
              <a:p>
                <a:pPr algn="ctr"/>
                <a:r>
                  <a:rPr lang="fr-FR" dirty="0" smtClean="0"/>
                  <a:t>Kromuszczyńska</a:t>
                </a:r>
                <a:endParaRPr lang="en-GB" dirty="0"/>
              </a:p>
            </p:txBody>
          </p:sp>
        </p:grpSp>
        <p:sp>
          <p:nvSpPr>
            <p:cNvPr id="11" name="Flèche droite 10"/>
            <p:cNvSpPr/>
            <p:nvPr/>
          </p:nvSpPr>
          <p:spPr>
            <a:xfrm>
              <a:off x="529839" y="3138652"/>
              <a:ext cx="256374" cy="387272"/>
            </a:xfrm>
            <a:prstGeom prst="right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7013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3"/>
          <p:cNvSpPr txBox="1">
            <a:spLocks noChangeArrowheads="1"/>
          </p:cNvSpPr>
          <p:nvPr/>
        </p:nvSpPr>
        <p:spPr bwMode="auto">
          <a:xfrm>
            <a:off x="6790800" y="1180854"/>
            <a:ext cx="1926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200" b="0" i="1" dirty="0"/>
              <a:t>Mège and Bourgeois, 2011</a:t>
            </a:r>
          </a:p>
        </p:txBody>
      </p:sp>
      <p:sp>
        <p:nvSpPr>
          <p:cNvPr id="2" name="ZoneTexte 1"/>
          <p:cNvSpPr txBox="1"/>
          <p:nvPr/>
        </p:nvSpPr>
        <p:spPr>
          <a:xfrm>
            <a:off x="202224" y="349857"/>
            <a:ext cx="8660704"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smtClean="0"/>
              <a:t>On </a:t>
            </a:r>
            <a:r>
              <a:rPr lang="fr-FR" sz="2400" dirty="0" err="1" smtClean="0"/>
              <a:t>Earth</a:t>
            </a:r>
            <a:r>
              <a:rPr lang="fr-FR" sz="2400" dirty="0" smtClean="0"/>
              <a:t>, </a:t>
            </a:r>
            <a:r>
              <a:rPr lang="fr-FR" sz="2400" dirty="0" err="1"/>
              <a:t>r</a:t>
            </a:r>
            <a:r>
              <a:rPr lang="fr-FR" sz="2400" dirty="0" err="1" smtClean="0"/>
              <a:t>idge</a:t>
            </a:r>
            <a:r>
              <a:rPr lang="fr-FR" sz="2400" dirty="0" smtClean="0"/>
              <a:t>-top </a:t>
            </a:r>
            <a:r>
              <a:rPr lang="fr-FR" sz="2400" dirty="0" err="1" smtClean="0"/>
              <a:t>splitting</a:t>
            </a:r>
            <a:r>
              <a:rPr lang="fr-FR" sz="2400" dirty="0" smtClean="0"/>
              <a:t>, </a:t>
            </a:r>
            <a:r>
              <a:rPr lang="fr-FR" sz="2400" dirty="0" err="1" smtClean="0"/>
              <a:t>uphill-facing</a:t>
            </a:r>
            <a:r>
              <a:rPr lang="fr-FR" sz="2400" dirty="0" smtClean="0"/>
              <a:t> normal faut </a:t>
            </a:r>
            <a:r>
              <a:rPr lang="fr-FR" sz="2400" dirty="0" err="1" smtClean="0"/>
              <a:t>scarps</a:t>
            </a:r>
            <a:endParaRPr lang="fr-FR" sz="2400" dirty="0"/>
          </a:p>
          <a:p>
            <a:r>
              <a:rPr lang="fr-FR" sz="2400" dirty="0" smtClean="0"/>
              <a:t>and </a:t>
            </a:r>
            <a:r>
              <a:rPr lang="fr-FR" sz="2400" dirty="0" err="1" smtClean="0"/>
              <a:t>ridge</a:t>
            </a:r>
            <a:r>
              <a:rPr lang="fr-FR" sz="2400" dirty="0" smtClean="0"/>
              <a:t> basal </a:t>
            </a:r>
            <a:r>
              <a:rPr lang="fr-FR" sz="2400" dirty="0" err="1" smtClean="0"/>
              <a:t>bulging</a:t>
            </a:r>
            <a:r>
              <a:rPr lang="fr-FR" sz="2400" dirty="0" smtClean="0"/>
              <a:t> </a:t>
            </a:r>
            <a:r>
              <a:rPr lang="fr-FR" sz="2400" dirty="0" err="1" smtClean="0"/>
              <a:t>characterize</a:t>
            </a:r>
            <a:r>
              <a:rPr lang="fr-FR" sz="2400" dirty="0" smtClean="0"/>
              <a:t> </a:t>
            </a:r>
            <a:r>
              <a:rPr lang="fr-FR" sz="2400" dirty="0" err="1"/>
              <a:t>p</a:t>
            </a:r>
            <a:r>
              <a:rPr lang="fr-FR" sz="2400" dirty="0" err="1" smtClean="0"/>
              <a:t>ostglacial</a:t>
            </a:r>
            <a:r>
              <a:rPr lang="fr-FR" sz="2400" dirty="0" smtClean="0"/>
              <a:t> </a:t>
            </a:r>
            <a:r>
              <a:rPr lang="fr-FR" sz="2400" dirty="0" err="1" smtClean="0"/>
              <a:t>slope</a:t>
            </a:r>
            <a:r>
              <a:rPr lang="fr-FR" sz="2400" dirty="0" smtClean="0"/>
              <a:t> </a:t>
            </a:r>
            <a:r>
              <a:rPr lang="fr-FR" sz="2400" dirty="0" err="1" smtClean="0"/>
              <a:t>destabilisation</a:t>
            </a:r>
            <a:endParaRPr lang="en-GB" sz="2400" dirty="0"/>
          </a:p>
        </p:txBody>
      </p:sp>
      <p:sp>
        <p:nvSpPr>
          <p:cNvPr id="5" name="ZoneTexte 4"/>
          <p:cNvSpPr txBox="1"/>
          <p:nvPr/>
        </p:nvSpPr>
        <p:spPr>
          <a:xfrm>
            <a:off x="289305" y="1624550"/>
            <a:ext cx="7045775"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err="1" smtClean="0"/>
              <a:t>Finite</a:t>
            </a:r>
            <a:r>
              <a:rPr lang="fr-FR" dirty="0" smtClean="0"/>
              <a:t> </a:t>
            </a:r>
            <a:r>
              <a:rPr lang="fr-FR" dirty="0" err="1" smtClean="0"/>
              <a:t>element</a:t>
            </a:r>
            <a:r>
              <a:rPr lang="fr-FR" dirty="0" smtClean="0"/>
              <a:t> modelling of </a:t>
            </a:r>
            <a:r>
              <a:rPr lang="fr-FR" dirty="0" err="1" smtClean="0"/>
              <a:t>deep-seated</a:t>
            </a:r>
            <a:r>
              <a:rPr lang="fr-FR" dirty="0" smtClean="0"/>
              <a:t> </a:t>
            </a:r>
            <a:r>
              <a:rPr lang="fr-FR" dirty="0" err="1" smtClean="0"/>
              <a:t>gravitational</a:t>
            </a:r>
            <a:r>
              <a:rPr lang="fr-FR" dirty="0" smtClean="0"/>
              <a:t> </a:t>
            </a:r>
            <a:r>
              <a:rPr lang="fr-FR" dirty="0" err="1" smtClean="0"/>
              <a:t>slope</a:t>
            </a:r>
            <a:r>
              <a:rPr lang="fr-FR" dirty="0" smtClean="0"/>
              <a:t> </a:t>
            </a:r>
            <a:r>
              <a:rPr lang="fr-FR" dirty="0" err="1" smtClean="0"/>
              <a:t>deformation</a:t>
            </a:r>
            <a:r>
              <a:rPr lang="fr-FR" dirty="0" smtClean="0"/>
              <a:t> </a:t>
            </a:r>
            <a:endParaRPr lang="fr-FR" dirty="0"/>
          </a:p>
          <a:p>
            <a:r>
              <a:rPr lang="fr-FR" dirty="0" err="1" smtClean="0"/>
              <a:t>following</a:t>
            </a:r>
            <a:r>
              <a:rPr lang="fr-FR" dirty="0" smtClean="0"/>
              <a:t> glacier </a:t>
            </a:r>
            <a:r>
              <a:rPr lang="fr-FR" dirty="0" err="1" smtClean="0"/>
              <a:t>valley</a:t>
            </a:r>
            <a:r>
              <a:rPr lang="fr-FR" dirty="0" smtClean="0"/>
              <a:t> </a:t>
            </a:r>
            <a:r>
              <a:rPr lang="fr-FR" dirty="0" err="1" smtClean="0"/>
              <a:t>retreat</a:t>
            </a:r>
            <a:endParaRPr lang="en-GB" dirty="0"/>
          </a:p>
        </p:txBody>
      </p:sp>
      <p:grpSp>
        <p:nvGrpSpPr>
          <p:cNvPr id="27" name="Groupe 26"/>
          <p:cNvGrpSpPr/>
          <p:nvPr/>
        </p:nvGrpSpPr>
        <p:grpSpPr>
          <a:xfrm>
            <a:off x="5699793" y="3395327"/>
            <a:ext cx="1875141" cy="1090246"/>
            <a:chOff x="5699793" y="3144307"/>
            <a:chExt cx="1875141" cy="1090246"/>
          </a:xfrm>
        </p:grpSpPr>
        <p:grpSp>
          <p:nvGrpSpPr>
            <p:cNvPr id="10" name="Groupe 9"/>
            <p:cNvGrpSpPr/>
            <p:nvPr/>
          </p:nvGrpSpPr>
          <p:grpSpPr>
            <a:xfrm>
              <a:off x="6190644" y="3144307"/>
              <a:ext cx="1384290" cy="1090246"/>
              <a:chOff x="697039" y="3332288"/>
              <a:chExt cx="1384290" cy="1090246"/>
            </a:xfrm>
          </p:grpSpPr>
          <p:sp>
            <p:nvSpPr>
              <p:cNvPr id="8" name="Ellipse 7"/>
              <p:cNvSpPr/>
              <p:nvPr/>
            </p:nvSpPr>
            <p:spPr>
              <a:xfrm>
                <a:off x="844061" y="3332288"/>
                <a:ext cx="1090246" cy="1090246"/>
              </a:xfrm>
              <a:prstGeom prst="ellipse">
                <a:avLst/>
              </a:prstGeom>
              <a:solidFill>
                <a:srgbClr val="CCFF3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ZoneTexte 6"/>
              <p:cNvSpPr txBox="1"/>
              <p:nvPr/>
            </p:nvSpPr>
            <p:spPr>
              <a:xfrm>
                <a:off x="697039" y="3554246"/>
                <a:ext cx="1384290" cy="64633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dirty="0"/>
                  <a:t>T</a:t>
                </a:r>
                <a:r>
                  <a:rPr lang="fr-FR" dirty="0" smtClean="0"/>
                  <a:t>alk Magda</a:t>
                </a:r>
              </a:p>
              <a:p>
                <a:pPr algn="ctr"/>
                <a:r>
                  <a:rPr lang="fr-FR" dirty="0" err="1" smtClean="0"/>
                  <a:t>Makowskaka</a:t>
                </a:r>
                <a:endParaRPr lang="en-GB" dirty="0"/>
              </a:p>
            </p:txBody>
          </p:sp>
        </p:grpSp>
        <p:sp>
          <p:nvSpPr>
            <p:cNvPr id="11" name="Flèche droite 10"/>
            <p:cNvSpPr/>
            <p:nvPr/>
          </p:nvSpPr>
          <p:spPr>
            <a:xfrm>
              <a:off x="5699793" y="3495794"/>
              <a:ext cx="256374" cy="387272"/>
            </a:xfrm>
            <a:prstGeom prst="rightArrow">
              <a:avLst/>
            </a:prstGeom>
            <a:solidFill>
              <a:srgbClr val="CCFF3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e 11"/>
          <p:cNvGrpSpPr/>
          <p:nvPr/>
        </p:nvGrpSpPr>
        <p:grpSpPr>
          <a:xfrm>
            <a:off x="518278" y="2702942"/>
            <a:ext cx="4907849" cy="2336783"/>
            <a:chOff x="3632677" y="2571744"/>
            <a:chExt cx="2868149" cy="1365617"/>
          </a:xfrm>
        </p:grpSpPr>
        <p:sp>
          <p:nvSpPr>
            <p:cNvPr id="13" name="Prostokąt zaokrąglony 18"/>
            <p:cNvSpPr/>
            <p:nvPr/>
          </p:nvSpPr>
          <p:spPr>
            <a:xfrm>
              <a:off x="3632677" y="2580039"/>
              <a:ext cx="2520000" cy="1357322"/>
            </a:xfrm>
            <a:prstGeom prst="roundRect">
              <a:avLst/>
            </a:prstGeom>
            <a:blipFill>
              <a:blip r:embed="rId2"/>
              <a:stretch>
                <a:fillRect/>
              </a:stretch>
            </a:bli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ole tekstowe 200"/>
            <p:cNvSpPr txBox="1"/>
            <p:nvPr/>
          </p:nvSpPr>
          <p:spPr>
            <a:xfrm>
              <a:off x="6107770" y="3714752"/>
              <a:ext cx="393056" cy="169277"/>
            </a:xfrm>
            <a:prstGeom prst="rect">
              <a:avLst/>
            </a:prstGeom>
            <a:noFill/>
          </p:spPr>
          <p:txBody>
            <a:bodyPr wrap="none" rtlCol="0">
              <a:spAutoFit/>
            </a:bodyPr>
            <a:lstStyle/>
            <a:p>
              <a:r>
                <a:rPr lang="pl-PL" sz="500" b="1" dirty="0" smtClean="0"/>
                <a:t>6,0x10</a:t>
              </a:r>
              <a:r>
                <a:rPr lang="pl-PL" sz="500" b="1" baseline="30000" dirty="0" smtClean="0"/>
                <a:t>-4</a:t>
              </a:r>
              <a:endParaRPr lang="pl-PL" sz="500" b="1" dirty="0"/>
            </a:p>
          </p:txBody>
        </p:sp>
        <p:sp>
          <p:nvSpPr>
            <p:cNvPr id="15" name="pole tekstowe 201"/>
            <p:cNvSpPr txBox="1"/>
            <p:nvPr/>
          </p:nvSpPr>
          <p:spPr>
            <a:xfrm>
              <a:off x="6145642" y="3500438"/>
              <a:ext cx="319318" cy="184666"/>
            </a:xfrm>
            <a:prstGeom prst="rect">
              <a:avLst/>
            </a:prstGeom>
            <a:noFill/>
          </p:spPr>
          <p:txBody>
            <a:bodyPr wrap="none" rtlCol="0">
              <a:spAutoFit/>
            </a:bodyPr>
            <a:lstStyle/>
            <a:p>
              <a:r>
                <a:rPr lang="pl-PL" sz="600" b="1" dirty="0" smtClean="0"/>
                <a:t>0,02</a:t>
              </a:r>
              <a:endParaRPr lang="pl-PL" sz="400" b="1" dirty="0"/>
            </a:p>
          </p:txBody>
        </p:sp>
        <p:sp>
          <p:nvSpPr>
            <p:cNvPr id="16" name="pole tekstowe 202"/>
            <p:cNvSpPr txBox="1"/>
            <p:nvPr/>
          </p:nvSpPr>
          <p:spPr>
            <a:xfrm>
              <a:off x="6128181" y="3315772"/>
              <a:ext cx="319318" cy="184666"/>
            </a:xfrm>
            <a:prstGeom prst="rect">
              <a:avLst/>
            </a:prstGeom>
            <a:noFill/>
          </p:spPr>
          <p:txBody>
            <a:bodyPr wrap="none" rtlCol="0">
              <a:spAutoFit/>
            </a:bodyPr>
            <a:lstStyle/>
            <a:p>
              <a:r>
                <a:rPr lang="pl-PL" sz="600" b="1" dirty="0" smtClean="0"/>
                <a:t>0,04</a:t>
              </a:r>
              <a:endParaRPr lang="pl-PL" sz="400" b="1" dirty="0"/>
            </a:p>
          </p:txBody>
        </p:sp>
        <p:sp>
          <p:nvSpPr>
            <p:cNvPr id="17" name="pole tekstowe 203"/>
            <p:cNvSpPr txBox="1"/>
            <p:nvPr/>
          </p:nvSpPr>
          <p:spPr>
            <a:xfrm>
              <a:off x="6126286" y="3143248"/>
              <a:ext cx="319318" cy="184666"/>
            </a:xfrm>
            <a:prstGeom prst="rect">
              <a:avLst/>
            </a:prstGeom>
            <a:noFill/>
          </p:spPr>
          <p:txBody>
            <a:bodyPr wrap="none" rtlCol="0">
              <a:spAutoFit/>
            </a:bodyPr>
            <a:lstStyle/>
            <a:p>
              <a:r>
                <a:rPr lang="pl-PL" sz="600" b="1" dirty="0" smtClean="0"/>
                <a:t>0,06</a:t>
              </a:r>
              <a:endParaRPr lang="pl-PL" sz="400" b="1" dirty="0"/>
            </a:p>
          </p:txBody>
        </p:sp>
        <p:sp>
          <p:nvSpPr>
            <p:cNvPr id="18" name="pole tekstowe 204"/>
            <p:cNvSpPr txBox="1"/>
            <p:nvPr/>
          </p:nvSpPr>
          <p:spPr>
            <a:xfrm>
              <a:off x="6126286" y="2958582"/>
              <a:ext cx="338674" cy="184666"/>
            </a:xfrm>
            <a:prstGeom prst="rect">
              <a:avLst/>
            </a:prstGeom>
            <a:noFill/>
          </p:spPr>
          <p:txBody>
            <a:bodyPr wrap="square" rtlCol="0">
              <a:spAutoFit/>
            </a:bodyPr>
            <a:lstStyle/>
            <a:p>
              <a:r>
                <a:rPr lang="pl-PL" sz="600" b="1" dirty="0" smtClean="0"/>
                <a:t>0,08</a:t>
              </a:r>
              <a:endParaRPr lang="pl-PL" sz="400" b="1" dirty="0"/>
            </a:p>
          </p:txBody>
        </p:sp>
        <p:sp>
          <p:nvSpPr>
            <p:cNvPr id="19" name="pole tekstowe 205"/>
            <p:cNvSpPr txBox="1"/>
            <p:nvPr/>
          </p:nvSpPr>
          <p:spPr>
            <a:xfrm>
              <a:off x="6136425" y="2804992"/>
              <a:ext cx="280846" cy="184666"/>
            </a:xfrm>
            <a:prstGeom prst="rect">
              <a:avLst/>
            </a:prstGeom>
            <a:noFill/>
          </p:spPr>
          <p:txBody>
            <a:bodyPr wrap="none" rtlCol="0">
              <a:spAutoFit/>
            </a:bodyPr>
            <a:lstStyle/>
            <a:p>
              <a:r>
                <a:rPr lang="pl-PL" sz="600" b="1" dirty="0" smtClean="0"/>
                <a:t>0,1</a:t>
              </a:r>
              <a:endParaRPr lang="pl-PL" sz="400" b="1" dirty="0"/>
            </a:p>
          </p:txBody>
        </p:sp>
        <p:sp>
          <p:nvSpPr>
            <p:cNvPr id="20" name="pole tekstowe 206"/>
            <p:cNvSpPr txBox="1"/>
            <p:nvPr/>
          </p:nvSpPr>
          <p:spPr>
            <a:xfrm>
              <a:off x="6081522" y="2571744"/>
              <a:ext cx="383438" cy="184666"/>
            </a:xfrm>
            <a:prstGeom prst="rect">
              <a:avLst/>
            </a:prstGeom>
            <a:noFill/>
          </p:spPr>
          <p:txBody>
            <a:bodyPr wrap="none" rtlCol="0">
              <a:spAutoFit/>
            </a:bodyPr>
            <a:lstStyle/>
            <a:p>
              <a:r>
                <a:rPr lang="pl-PL" sz="600" b="1" dirty="0" smtClean="0"/>
                <a:t>[</a:t>
              </a:r>
              <a:r>
                <a:rPr lang="pl-PL" sz="600" b="1" dirty="0" err="1" smtClean="0"/>
                <a:t>MPa</a:t>
              </a:r>
              <a:r>
                <a:rPr lang="pl-PL" sz="600" b="1" dirty="0" smtClean="0"/>
                <a:t>]</a:t>
              </a:r>
              <a:endParaRPr lang="pl-PL" sz="600" b="1" dirty="0"/>
            </a:p>
          </p:txBody>
        </p:sp>
      </p:grpSp>
      <p:sp>
        <p:nvSpPr>
          <p:cNvPr id="22" name="ZoneTexte 21"/>
          <p:cNvSpPr txBox="1"/>
          <p:nvPr/>
        </p:nvSpPr>
        <p:spPr>
          <a:xfrm>
            <a:off x="1994628" y="5118582"/>
            <a:ext cx="1359411"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smtClean="0"/>
              <a:t>Plastic </a:t>
            </a:r>
            <a:r>
              <a:rPr lang="fr-FR" dirty="0" err="1" smtClean="0"/>
              <a:t>strain</a:t>
            </a:r>
            <a:endParaRPr lang="en-GB" dirty="0"/>
          </a:p>
        </p:txBody>
      </p:sp>
    </p:spTree>
    <p:extLst>
      <p:ext uri="{BB962C8B-B14F-4D97-AF65-F5344CB8AC3E}">
        <p14:creationId xmlns:p14="http://schemas.microsoft.com/office/powerpoint/2010/main" val="10556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25622" y="2932988"/>
            <a:ext cx="2297809" cy="64633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3600" dirty="0" err="1" smtClean="0"/>
              <a:t>Ice</a:t>
            </a:r>
            <a:r>
              <a:rPr lang="fr-FR" sz="3600" dirty="0" smtClean="0"/>
              <a:t> </a:t>
            </a:r>
            <a:r>
              <a:rPr lang="fr-FR" sz="3600" dirty="0" err="1" smtClean="0"/>
              <a:t>stability</a:t>
            </a:r>
            <a:endParaRPr lang="en-GB" sz="3600" dirty="0"/>
          </a:p>
        </p:txBody>
      </p:sp>
    </p:spTree>
    <p:extLst>
      <p:ext uri="{BB962C8B-B14F-4D97-AF65-F5344CB8AC3E}">
        <p14:creationId xmlns:p14="http://schemas.microsoft.com/office/powerpoint/2010/main" val="36837709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e 45"/>
          <p:cNvGrpSpPr/>
          <p:nvPr/>
        </p:nvGrpSpPr>
        <p:grpSpPr>
          <a:xfrm>
            <a:off x="1623880" y="3872465"/>
            <a:ext cx="2904851" cy="1115822"/>
            <a:chOff x="1623880" y="3789225"/>
            <a:chExt cx="2904851" cy="1115822"/>
          </a:xfrm>
        </p:grpSpPr>
        <p:sp>
          <p:nvSpPr>
            <p:cNvPr id="22" name="ZoneTexte 21"/>
            <p:cNvSpPr txBox="1"/>
            <p:nvPr/>
          </p:nvSpPr>
          <p:spPr>
            <a:xfrm>
              <a:off x="1623880" y="3877021"/>
              <a:ext cx="500458" cy="369332"/>
            </a:xfrm>
            <a:prstGeom prst="rect">
              <a:avLst/>
            </a:prstGeom>
            <a:noFill/>
          </p:spPr>
          <p:txBody>
            <a:bodyPr wrap="none" rtlCol="0">
              <a:spAutoFit/>
            </a:bodyPr>
            <a:lstStyle/>
            <a:p>
              <a:r>
                <a:rPr lang="fr-FR" dirty="0" smtClean="0">
                  <a:latin typeface="Arial Narrow" panose="020B0606020202030204" pitchFamily="34" charset="0"/>
                </a:rPr>
                <a:t>1 m</a:t>
              </a:r>
              <a:endParaRPr lang="en-GB" dirty="0">
                <a:latin typeface="Arial Narrow" panose="020B0606020202030204" pitchFamily="34" charset="0"/>
              </a:endParaRPr>
            </a:p>
          </p:txBody>
        </p:sp>
        <p:sp>
          <p:nvSpPr>
            <p:cNvPr id="18" name="ZoneTexte 17"/>
            <p:cNvSpPr txBox="1"/>
            <p:nvPr/>
          </p:nvSpPr>
          <p:spPr>
            <a:xfrm>
              <a:off x="3207040" y="4447919"/>
              <a:ext cx="478016"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smtClean="0">
                  <a:solidFill>
                    <a:srgbClr val="00B0F0"/>
                  </a:solidFill>
                </a:rPr>
                <a:t>ICE</a:t>
              </a:r>
              <a:endParaRPr lang="en-GB" dirty="0">
                <a:solidFill>
                  <a:srgbClr val="00B0F0"/>
                </a:solidFill>
              </a:endParaRPr>
            </a:p>
          </p:txBody>
        </p:sp>
        <p:cxnSp>
          <p:nvCxnSpPr>
            <p:cNvPr id="24" name="Connecteur droit 23"/>
            <p:cNvCxnSpPr/>
            <p:nvPr/>
          </p:nvCxnSpPr>
          <p:spPr>
            <a:xfrm>
              <a:off x="2242444" y="3789225"/>
              <a:ext cx="0" cy="5449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363366" y="4360122"/>
              <a:ext cx="2165365" cy="544925"/>
            </a:xfrm>
            <a:prstGeom prst="rect">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e 42"/>
            <p:cNvGrpSpPr/>
            <p:nvPr/>
          </p:nvGrpSpPr>
          <p:grpSpPr>
            <a:xfrm>
              <a:off x="2363366" y="3810462"/>
              <a:ext cx="2165365" cy="544925"/>
              <a:chOff x="2363366" y="3810462"/>
              <a:chExt cx="2165365" cy="544925"/>
            </a:xfrm>
          </p:grpSpPr>
          <p:sp>
            <p:nvSpPr>
              <p:cNvPr id="19" name="ZoneTexte 18"/>
              <p:cNvSpPr txBox="1"/>
              <p:nvPr/>
            </p:nvSpPr>
            <p:spPr>
              <a:xfrm>
                <a:off x="2421312" y="3902490"/>
                <a:ext cx="2049472"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smtClean="0">
                    <a:solidFill>
                      <a:schemeClr val="accent6">
                        <a:lumMod val="50000"/>
                      </a:schemeClr>
                    </a:solidFill>
                  </a:rPr>
                  <a:t>BASALTIC REGOLITH</a:t>
                </a:r>
                <a:endParaRPr lang="en-GB" dirty="0">
                  <a:solidFill>
                    <a:schemeClr val="accent6">
                      <a:lumMod val="50000"/>
                    </a:schemeClr>
                  </a:solidFill>
                </a:endParaRPr>
              </a:p>
            </p:txBody>
          </p:sp>
          <p:sp>
            <p:nvSpPr>
              <p:cNvPr id="12" name="Rectangle 11"/>
              <p:cNvSpPr/>
              <p:nvPr/>
            </p:nvSpPr>
            <p:spPr>
              <a:xfrm>
                <a:off x="2363366" y="3810462"/>
                <a:ext cx="2165365" cy="544925"/>
              </a:xfrm>
              <a:prstGeom prst="rect">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 name="ZoneTexte 4"/>
          <p:cNvSpPr txBox="1"/>
          <p:nvPr/>
        </p:nvSpPr>
        <p:spPr>
          <a:xfrm>
            <a:off x="897972" y="184736"/>
            <a:ext cx="7275774"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smtClean="0"/>
              <a:t>Surface </a:t>
            </a:r>
            <a:r>
              <a:rPr lang="fr-FR" sz="2400" dirty="0" err="1" smtClean="0"/>
              <a:t>ice</a:t>
            </a:r>
            <a:r>
              <a:rPr lang="fr-FR" sz="2400" dirty="0" smtClean="0"/>
              <a:t> is </a:t>
            </a:r>
            <a:r>
              <a:rPr lang="fr-FR" sz="2400" dirty="0" err="1" smtClean="0"/>
              <a:t>currently</a:t>
            </a:r>
            <a:r>
              <a:rPr lang="fr-FR" sz="2400" dirty="0" smtClean="0"/>
              <a:t> not stable at the </a:t>
            </a:r>
            <a:r>
              <a:rPr lang="fr-FR" sz="2400" dirty="0" err="1" smtClean="0"/>
              <a:t>equator</a:t>
            </a:r>
            <a:r>
              <a:rPr lang="fr-FR" sz="2400" dirty="0" smtClean="0"/>
              <a:t> of Mars.</a:t>
            </a:r>
            <a:endParaRPr lang="en-GB" sz="2400" dirty="0"/>
          </a:p>
        </p:txBody>
      </p:sp>
      <p:grpSp>
        <p:nvGrpSpPr>
          <p:cNvPr id="36" name="Groupe 35"/>
          <p:cNvGrpSpPr/>
          <p:nvPr/>
        </p:nvGrpSpPr>
        <p:grpSpPr>
          <a:xfrm>
            <a:off x="370591" y="928999"/>
            <a:ext cx="8460405" cy="2572530"/>
            <a:chOff x="370591" y="1045505"/>
            <a:chExt cx="8460405" cy="2572530"/>
          </a:xfrm>
        </p:grpSpPr>
        <p:pic>
          <p:nvPicPr>
            <p:cNvPr id="8"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591" y="1045505"/>
              <a:ext cx="60340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370591" y="3153867"/>
              <a:ext cx="7061998"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err="1" smtClean="0"/>
                <a:t>Very</a:t>
              </a:r>
              <a:r>
                <a:rPr lang="fr-FR" dirty="0" smtClean="0"/>
                <a:t> high </a:t>
              </a:r>
              <a:r>
                <a:rPr lang="fr-FR" dirty="0" err="1" smtClean="0"/>
                <a:t>obliquity</a:t>
              </a:r>
              <a:r>
                <a:rPr lang="fr-FR" dirty="0" smtClean="0"/>
                <a:t> </a:t>
              </a:r>
              <a:r>
                <a:rPr lang="fr-FR" dirty="0" err="1" smtClean="0"/>
                <a:t>results</a:t>
              </a:r>
              <a:r>
                <a:rPr lang="fr-FR" dirty="0" smtClean="0"/>
                <a:t> in </a:t>
              </a:r>
              <a:r>
                <a:rPr lang="fr-FR" dirty="0" err="1" smtClean="0"/>
                <a:t>cyclic</a:t>
              </a:r>
              <a:r>
                <a:rPr lang="fr-FR" dirty="0" smtClean="0"/>
                <a:t> </a:t>
              </a:r>
              <a:r>
                <a:rPr lang="fr-FR" dirty="0" err="1" smtClean="0"/>
                <a:t>periods</a:t>
              </a:r>
              <a:r>
                <a:rPr lang="fr-FR" dirty="0" smtClean="0"/>
                <a:t> of </a:t>
              </a:r>
              <a:r>
                <a:rPr lang="fr-FR" dirty="0" err="1" smtClean="0"/>
                <a:t>ice</a:t>
              </a:r>
              <a:r>
                <a:rPr lang="fr-FR" dirty="0" smtClean="0"/>
                <a:t> </a:t>
              </a:r>
              <a:r>
                <a:rPr lang="fr-FR" dirty="0" err="1" smtClean="0"/>
                <a:t>stability</a:t>
              </a:r>
              <a:r>
                <a:rPr lang="fr-FR" dirty="0" smtClean="0"/>
                <a:t> at low latitudes </a:t>
              </a:r>
              <a:endParaRPr lang="en-GB" dirty="0"/>
            </a:p>
          </p:txBody>
        </p:sp>
        <p:sp>
          <p:nvSpPr>
            <p:cNvPr id="7" name="ZoneTexte 6"/>
            <p:cNvSpPr txBox="1">
              <a:spLocks noChangeArrowheads="1"/>
            </p:cNvSpPr>
            <p:nvPr/>
          </p:nvSpPr>
          <p:spPr bwMode="auto">
            <a:xfrm>
              <a:off x="7424471" y="3156072"/>
              <a:ext cx="1406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200" b="0" i="1" dirty="0"/>
                <a:t>Laskar et al., 2002</a:t>
              </a:r>
            </a:p>
            <a:p>
              <a:pPr eaLnBrk="1" hangingPunct="1"/>
              <a:r>
                <a:rPr lang="fr-FR" altLang="en-US" sz="1200" b="0" i="1" dirty="0" err="1"/>
                <a:t>Levrard</a:t>
              </a:r>
              <a:r>
                <a:rPr lang="fr-FR" altLang="en-US" sz="1200" b="0" i="1" dirty="0"/>
                <a:t> et al., 2004</a:t>
              </a:r>
            </a:p>
          </p:txBody>
        </p:sp>
      </p:grpSp>
      <p:grpSp>
        <p:nvGrpSpPr>
          <p:cNvPr id="47" name="Groupe 46"/>
          <p:cNvGrpSpPr/>
          <p:nvPr/>
        </p:nvGrpSpPr>
        <p:grpSpPr>
          <a:xfrm>
            <a:off x="2363366" y="3893702"/>
            <a:ext cx="3780232" cy="1094585"/>
            <a:chOff x="2363366" y="3810462"/>
            <a:chExt cx="3780232" cy="1094585"/>
          </a:xfrm>
        </p:grpSpPr>
        <p:grpSp>
          <p:nvGrpSpPr>
            <p:cNvPr id="45" name="Groupe 44"/>
            <p:cNvGrpSpPr/>
            <p:nvPr/>
          </p:nvGrpSpPr>
          <p:grpSpPr>
            <a:xfrm>
              <a:off x="2363366" y="3810462"/>
              <a:ext cx="2172495" cy="1094585"/>
              <a:chOff x="2363366" y="3810462"/>
              <a:chExt cx="2172495" cy="1094585"/>
            </a:xfrm>
          </p:grpSpPr>
          <p:sp>
            <p:nvSpPr>
              <p:cNvPr id="39" name="Rectangle 38"/>
              <p:cNvSpPr/>
              <p:nvPr/>
            </p:nvSpPr>
            <p:spPr>
              <a:xfrm>
                <a:off x="2363366" y="4355387"/>
                <a:ext cx="2172495" cy="549660"/>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e 43"/>
              <p:cNvGrpSpPr/>
              <p:nvPr/>
            </p:nvGrpSpPr>
            <p:grpSpPr>
              <a:xfrm>
                <a:off x="2363366" y="3810462"/>
                <a:ext cx="2165365" cy="544925"/>
                <a:chOff x="2573712" y="3902994"/>
                <a:chExt cx="2165365" cy="544925"/>
              </a:xfrm>
            </p:grpSpPr>
            <p:sp>
              <p:nvSpPr>
                <p:cNvPr id="40" name="ZoneTexte 39"/>
                <p:cNvSpPr txBox="1"/>
                <p:nvPr/>
              </p:nvSpPr>
              <p:spPr>
                <a:xfrm>
                  <a:off x="2631658" y="3995022"/>
                  <a:ext cx="2049472" cy="369332"/>
                </a:xfrm>
                <a:prstGeom prst="rect">
                  <a:avLst/>
                </a:prstGeom>
                <a:noFill/>
              </p:spPr>
              <p:txBody>
                <a:bodyPr wrap="none" rtlCol="0">
                  <a:spAutoFit/>
                </a:bodyPr>
                <a:lstStyle/>
                <a:p>
                  <a:r>
                    <a:rPr lang="fr-FR" dirty="0" smtClean="0">
                      <a:solidFill>
                        <a:schemeClr val="accent6">
                          <a:lumMod val="50000"/>
                        </a:schemeClr>
                      </a:solidFill>
                    </a:rPr>
                    <a:t>BASALTIC REGOLITH</a:t>
                  </a:r>
                  <a:endParaRPr lang="en-GB" dirty="0">
                    <a:solidFill>
                      <a:schemeClr val="accent6">
                        <a:lumMod val="50000"/>
                      </a:schemeClr>
                    </a:solidFill>
                  </a:endParaRPr>
                </a:p>
              </p:txBody>
            </p:sp>
            <p:sp>
              <p:nvSpPr>
                <p:cNvPr id="41" name="Rectangle 40"/>
                <p:cNvSpPr/>
                <p:nvPr/>
              </p:nvSpPr>
              <p:spPr>
                <a:xfrm>
                  <a:off x="2573712" y="3902994"/>
                  <a:ext cx="2165365" cy="5449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7" name="ZoneTexte 26"/>
            <p:cNvSpPr txBox="1"/>
            <p:nvPr/>
          </p:nvSpPr>
          <p:spPr>
            <a:xfrm>
              <a:off x="4829199" y="3986055"/>
              <a:ext cx="1314399"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smtClean="0"/>
                <a:t>~1000 </a:t>
              </a:r>
              <a:r>
                <a:rPr lang="fr-FR" dirty="0" err="1" smtClean="0"/>
                <a:t>years</a:t>
              </a:r>
              <a:endParaRPr lang="en-GB" dirty="0"/>
            </a:p>
          </p:txBody>
        </p:sp>
      </p:grpSp>
      <p:grpSp>
        <p:nvGrpSpPr>
          <p:cNvPr id="49" name="Groupe 48"/>
          <p:cNvGrpSpPr/>
          <p:nvPr/>
        </p:nvGrpSpPr>
        <p:grpSpPr>
          <a:xfrm>
            <a:off x="370591" y="4729054"/>
            <a:ext cx="8200386" cy="984676"/>
            <a:chOff x="370591" y="4645814"/>
            <a:chExt cx="8200386" cy="984676"/>
          </a:xfrm>
        </p:grpSpPr>
        <p:sp>
          <p:nvSpPr>
            <p:cNvPr id="9" name="ZoneTexte 8"/>
            <p:cNvSpPr txBox="1"/>
            <p:nvPr/>
          </p:nvSpPr>
          <p:spPr>
            <a:xfrm>
              <a:off x="370591" y="5261158"/>
              <a:ext cx="7911269"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dirty="0" err="1" smtClean="0"/>
                <a:t>Ice</a:t>
              </a:r>
              <a:r>
                <a:rPr lang="fr-FR" dirty="0" smtClean="0"/>
                <a:t> </a:t>
              </a:r>
              <a:r>
                <a:rPr lang="fr-FR" dirty="0" err="1" smtClean="0"/>
                <a:t>under</a:t>
              </a:r>
              <a:r>
                <a:rPr lang="fr-FR" dirty="0" smtClean="0"/>
                <a:t> e.g. supraglacial moraine </a:t>
              </a:r>
              <a:r>
                <a:rPr lang="fr-FR" dirty="0" err="1" smtClean="0"/>
                <a:t>might</a:t>
              </a:r>
              <a:r>
                <a:rPr lang="fr-FR" dirty="0" smtClean="0"/>
                <a:t> </a:t>
              </a:r>
              <a:r>
                <a:rPr lang="fr-FR" dirty="0" err="1" smtClean="0"/>
                <a:t>be</a:t>
              </a:r>
              <a:r>
                <a:rPr lang="fr-FR" dirty="0" smtClean="0"/>
                <a:t> stable for an </a:t>
              </a:r>
              <a:r>
                <a:rPr lang="fr-FR" dirty="0" err="1" smtClean="0"/>
                <a:t>indefinite</a:t>
              </a:r>
              <a:r>
                <a:rPr lang="fr-FR" dirty="0" smtClean="0"/>
                <a:t> </a:t>
              </a:r>
              <a:r>
                <a:rPr lang="fr-FR" dirty="0" err="1" smtClean="0"/>
                <a:t>period</a:t>
              </a:r>
              <a:r>
                <a:rPr lang="fr-FR" dirty="0" smtClean="0"/>
                <a:t> of time.</a:t>
              </a:r>
            </a:p>
          </p:txBody>
        </p:sp>
        <p:grpSp>
          <p:nvGrpSpPr>
            <p:cNvPr id="48" name="Groupe 47"/>
            <p:cNvGrpSpPr/>
            <p:nvPr/>
          </p:nvGrpSpPr>
          <p:grpSpPr>
            <a:xfrm>
              <a:off x="370591" y="4645814"/>
              <a:ext cx="8200386" cy="615344"/>
              <a:chOff x="370591" y="4645814"/>
              <a:chExt cx="8200386" cy="615344"/>
            </a:xfrm>
          </p:grpSpPr>
          <p:sp>
            <p:nvSpPr>
              <p:cNvPr id="10" name="ZoneTexte 9"/>
              <p:cNvSpPr txBox="1">
                <a:spLocks noChangeArrowheads="1"/>
              </p:cNvSpPr>
              <p:nvPr/>
            </p:nvSpPr>
            <p:spPr bwMode="auto">
              <a:xfrm>
                <a:off x="7111605" y="4984159"/>
                <a:ext cx="13532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r" eaLnBrk="1" hangingPunct="1"/>
                <a:r>
                  <a:rPr lang="fr-FR" altLang="en-US" sz="1200" b="0" i="1" dirty="0" err="1" smtClean="0"/>
                  <a:t>Bryson</a:t>
                </a:r>
                <a:r>
                  <a:rPr lang="fr-FR" altLang="en-US" sz="1200" b="0" i="1" dirty="0" smtClean="0"/>
                  <a:t> et al., 2008</a:t>
                </a:r>
                <a:endParaRPr lang="fr-FR" altLang="en-US" sz="1200" b="0" i="1" dirty="0"/>
              </a:p>
            </p:txBody>
          </p:sp>
          <p:sp>
            <p:nvSpPr>
              <p:cNvPr id="3" name="ZoneTexte 2"/>
              <p:cNvSpPr txBox="1"/>
              <p:nvPr/>
            </p:nvSpPr>
            <p:spPr>
              <a:xfrm>
                <a:off x="370591" y="4645814"/>
                <a:ext cx="8200386"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dirty="0" err="1" smtClean="0"/>
                  <a:t>Deeper</a:t>
                </a:r>
                <a:r>
                  <a:rPr lang="fr-FR" dirty="0" smtClean="0"/>
                  <a:t> </a:t>
                </a:r>
                <a:r>
                  <a:rPr lang="fr-FR" dirty="0" err="1" smtClean="0"/>
                  <a:t>ice</a:t>
                </a:r>
                <a:r>
                  <a:rPr lang="fr-FR" dirty="0" smtClean="0"/>
                  <a:t> or </a:t>
                </a:r>
                <a:r>
                  <a:rPr lang="fr-FR" dirty="0" err="1" smtClean="0"/>
                  <a:t>ice</a:t>
                </a:r>
                <a:r>
                  <a:rPr lang="fr-FR" dirty="0" smtClean="0"/>
                  <a:t> </a:t>
                </a:r>
                <a:r>
                  <a:rPr lang="fr-FR" dirty="0" err="1" smtClean="0"/>
                  <a:t>below</a:t>
                </a:r>
                <a:r>
                  <a:rPr lang="fr-FR" dirty="0" smtClean="0"/>
                  <a:t> </a:t>
                </a:r>
                <a:r>
                  <a:rPr lang="fr-FR" dirty="0" err="1" smtClean="0"/>
                  <a:t>less</a:t>
                </a:r>
                <a:r>
                  <a:rPr lang="fr-FR" dirty="0" smtClean="0"/>
                  <a:t> </a:t>
                </a:r>
                <a:r>
                  <a:rPr lang="fr-FR" dirty="0" err="1" smtClean="0"/>
                  <a:t>porous</a:t>
                </a:r>
                <a:r>
                  <a:rPr lang="fr-FR" dirty="0" smtClean="0"/>
                  <a:t> rock </a:t>
                </a:r>
                <a:r>
                  <a:rPr lang="fr-FR" dirty="0" err="1" smtClean="0"/>
                  <a:t>can</a:t>
                </a:r>
                <a:r>
                  <a:rPr lang="fr-FR" dirty="0" smtClean="0"/>
                  <a:t> </a:t>
                </a:r>
                <a:r>
                  <a:rPr lang="fr-FR" dirty="0" err="1" smtClean="0"/>
                  <a:t>stay</a:t>
                </a:r>
                <a:r>
                  <a:rPr lang="fr-FR" dirty="0" smtClean="0"/>
                  <a:t> </a:t>
                </a:r>
                <a:r>
                  <a:rPr lang="fr-FR" dirty="0" err="1" smtClean="0"/>
                  <a:t>until</a:t>
                </a:r>
                <a:r>
                  <a:rPr lang="fr-FR" dirty="0" smtClean="0"/>
                  <a:t> the last major </a:t>
                </a:r>
                <a:r>
                  <a:rPr lang="fr-FR" dirty="0" err="1" smtClean="0"/>
                  <a:t>obliquity</a:t>
                </a:r>
                <a:r>
                  <a:rPr lang="fr-FR" dirty="0" smtClean="0"/>
                  <a:t> change.</a:t>
                </a:r>
              </a:p>
            </p:txBody>
          </p:sp>
        </p:grpSp>
      </p:grpSp>
    </p:spTree>
    <p:extLst>
      <p:ext uri="{BB962C8B-B14F-4D97-AF65-F5344CB8AC3E}">
        <p14:creationId xmlns:p14="http://schemas.microsoft.com/office/powerpoint/2010/main" val="179561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dissolv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3262230" y="259976"/>
            <a:ext cx="2414444" cy="64633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3600" dirty="0" smtClean="0"/>
              <a:t>Conclusions</a:t>
            </a:r>
            <a:endParaRPr lang="en-GB" sz="3600" dirty="0"/>
          </a:p>
        </p:txBody>
      </p:sp>
      <p:sp>
        <p:nvSpPr>
          <p:cNvPr id="10" name="ZoneTexte 9"/>
          <p:cNvSpPr txBox="1"/>
          <p:nvPr/>
        </p:nvSpPr>
        <p:spPr>
          <a:xfrm>
            <a:off x="1139309" y="1058548"/>
            <a:ext cx="7087383"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400" dirty="0" smtClean="0"/>
              <a:t>There is indirect </a:t>
            </a:r>
            <a:r>
              <a:rPr lang="fr-FR" sz="2400" dirty="0" err="1" smtClean="0"/>
              <a:t>evidence</a:t>
            </a:r>
            <a:r>
              <a:rPr lang="fr-FR" sz="2400" dirty="0" smtClean="0"/>
              <a:t> of formation of </a:t>
            </a:r>
            <a:r>
              <a:rPr lang="fr-FR" sz="2400" dirty="0" err="1" smtClean="0"/>
              <a:t>some</a:t>
            </a:r>
            <a:r>
              <a:rPr lang="fr-FR" sz="2400" dirty="0"/>
              <a:t> </a:t>
            </a:r>
            <a:r>
              <a:rPr lang="fr-FR" sz="2400" dirty="0" smtClean="0"/>
              <a:t>Valles Marineris troughs by </a:t>
            </a:r>
            <a:r>
              <a:rPr lang="fr-FR" sz="2400" dirty="0" err="1" smtClean="0"/>
              <a:t>extensional</a:t>
            </a:r>
            <a:r>
              <a:rPr lang="fr-FR" sz="2400" dirty="0" smtClean="0"/>
              <a:t> </a:t>
            </a:r>
            <a:r>
              <a:rPr lang="fr-FR" sz="2400" dirty="0" err="1" smtClean="0"/>
              <a:t>tectonics</a:t>
            </a:r>
            <a:endParaRPr lang="en-GB" sz="2400" dirty="0"/>
          </a:p>
        </p:txBody>
      </p:sp>
      <p:sp>
        <p:nvSpPr>
          <p:cNvPr id="11" name="Rectangle 10"/>
          <p:cNvSpPr/>
          <p:nvPr/>
        </p:nvSpPr>
        <p:spPr>
          <a:xfrm>
            <a:off x="1139309" y="1979875"/>
            <a:ext cx="2428037" cy="369332"/>
          </a:xfrm>
          <a:prstGeom prst="rect">
            <a:avLst/>
          </a:prstGeom>
          <a:effectLst>
            <a:outerShdw blurRad="50800" dist="38100" dir="2700000" algn="tl" rotWithShape="0">
              <a:prstClr val="black">
                <a:alpha val="40000"/>
              </a:prstClr>
            </a:outerShdw>
          </a:effectLst>
        </p:spPr>
        <p:txBody>
          <a:bodyPr wrap="none">
            <a:spAutoFit/>
          </a:bodyPr>
          <a:lstStyle/>
          <a:p>
            <a:r>
              <a:rPr lang="fr-FR" dirty="0" err="1" smtClean="0"/>
              <a:t>Triangular</a:t>
            </a:r>
            <a:r>
              <a:rPr lang="fr-FR" dirty="0" smtClean="0"/>
              <a:t> </a:t>
            </a:r>
            <a:r>
              <a:rPr lang="fr-FR" dirty="0" err="1"/>
              <a:t>faceted</a:t>
            </a:r>
            <a:r>
              <a:rPr lang="fr-FR" dirty="0"/>
              <a:t> </a:t>
            </a:r>
            <a:r>
              <a:rPr lang="fr-FR" dirty="0" err="1" smtClean="0"/>
              <a:t>spurs</a:t>
            </a:r>
            <a:endParaRPr lang="fr-FR" dirty="0" smtClean="0"/>
          </a:p>
        </p:txBody>
      </p:sp>
      <p:sp>
        <p:nvSpPr>
          <p:cNvPr id="13" name="ZoneTexte 12"/>
          <p:cNvSpPr txBox="1"/>
          <p:nvPr/>
        </p:nvSpPr>
        <p:spPr>
          <a:xfrm>
            <a:off x="1210235" y="3317502"/>
            <a:ext cx="7615736" cy="1200329"/>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400" dirty="0" err="1" smtClean="0"/>
              <a:t>Trough</a:t>
            </a:r>
            <a:r>
              <a:rPr lang="fr-FR" sz="2400" dirty="0" smtClean="0"/>
              <a:t> border </a:t>
            </a:r>
            <a:r>
              <a:rPr lang="fr-FR" sz="2400" dirty="0" err="1" smtClean="0"/>
              <a:t>scarps</a:t>
            </a:r>
            <a:r>
              <a:rPr lang="fr-FR" sz="2400" dirty="0" smtClean="0"/>
              <a:t> </a:t>
            </a:r>
            <a:r>
              <a:rPr lang="fr-FR" sz="2400" dirty="0" err="1" smtClean="0"/>
              <a:t>frequently</a:t>
            </a:r>
            <a:r>
              <a:rPr lang="fr-FR" sz="2400" dirty="0" smtClean="0"/>
              <a:t> </a:t>
            </a:r>
            <a:r>
              <a:rPr lang="fr-FR" sz="2400" dirty="0" err="1" smtClean="0"/>
              <a:t>interpreted</a:t>
            </a:r>
            <a:r>
              <a:rPr lang="fr-FR" sz="2400" dirty="0" smtClean="0"/>
              <a:t> as </a:t>
            </a:r>
            <a:r>
              <a:rPr lang="fr-FR" sz="2400" dirty="0" err="1" smtClean="0"/>
              <a:t>fault</a:t>
            </a:r>
            <a:r>
              <a:rPr lang="fr-FR" sz="2400" dirty="0" smtClean="0"/>
              <a:t> </a:t>
            </a:r>
            <a:r>
              <a:rPr lang="fr-FR" sz="2400" dirty="0" err="1" smtClean="0"/>
              <a:t>scarps</a:t>
            </a:r>
            <a:r>
              <a:rPr lang="fr-FR" sz="2400" dirty="0" smtClean="0"/>
              <a:t> are </a:t>
            </a:r>
            <a:r>
              <a:rPr lang="fr-FR" sz="2400" dirty="0" err="1" smtClean="0"/>
              <a:t>rather</a:t>
            </a:r>
            <a:r>
              <a:rPr lang="fr-FR" sz="2400" dirty="0" smtClean="0"/>
              <a:t> glacial </a:t>
            </a:r>
            <a:r>
              <a:rPr lang="fr-FR" sz="2400" dirty="0" err="1" smtClean="0"/>
              <a:t>scarps</a:t>
            </a:r>
            <a:r>
              <a:rPr lang="fr-FR" sz="2400" dirty="0" smtClean="0"/>
              <a:t> </a:t>
            </a:r>
            <a:r>
              <a:rPr lang="fr-FR" sz="2400" dirty="0" err="1" smtClean="0"/>
              <a:t>that</a:t>
            </a:r>
            <a:r>
              <a:rPr lang="fr-FR" sz="2400" dirty="0" smtClean="0"/>
              <a:t> </a:t>
            </a:r>
            <a:r>
              <a:rPr lang="fr-FR" sz="2400" dirty="0" err="1" smtClean="0"/>
              <a:t>loosely</a:t>
            </a:r>
            <a:r>
              <a:rPr lang="fr-FR" sz="2400" dirty="0" smtClean="0"/>
              <a:t> copy the </a:t>
            </a:r>
            <a:r>
              <a:rPr lang="fr-FR" sz="2400" dirty="0" err="1" smtClean="0"/>
              <a:t>geometry</a:t>
            </a:r>
            <a:r>
              <a:rPr lang="fr-FR" sz="2400" dirty="0" smtClean="0"/>
              <a:t> of </a:t>
            </a:r>
            <a:r>
              <a:rPr lang="fr-FR" sz="2400" dirty="0" err="1" smtClean="0"/>
              <a:t>older</a:t>
            </a:r>
            <a:r>
              <a:rPr lang="fr-FR" sz="2400" dirty="0" smtClean="0"/>
              <a:t> grabens</a:t>
            </a:r>
            <a:endParaRPr lang="en-GB" sz="2400" dirty="0"/>
          </a:p>
        </p:txBody>
      </p:sp>
      <p:sp>
        <p:nvSpPr>
          <p:cNvPr id="14" name="ZoneTexte 13"/>
          <p:cNvSpPr txBox="1"/>
          <p:nvPr/>
        </p:nvSpPr>
        <p:spPr>
          <a:xfrm>
            <a:off x="1210235" y="4598003"/>
            <a:ext cx="7460630" cy="1200329"/>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2400" dirty="0" err="1" smtClean="0"/>
              <a:t>Systematic</a:t>
            </a:r>
            <a:r>
              <a:rPr lang="fr-FR" sz="2400" dirty="0" smtClean="0"/>
              <a:t> </a:t>
            </a:r>
            <a:r>
              <a:rPr lang="fr-FR" sz="2400" dirty="0" err="1" smtClean="0"/>
              <a:t>destabilisation</a:t>
            </a:r>
            <a:r>
              <a:rPr lang="fr-FR" sz="2400" dirty="0" smtClean="0"/>
              <a:t> of </a:t>
            </a:r>
            <a:r>
              <a:rPr lang="fr-FR" sz="2400" dirty="0" err="1" smtClean="0"/>
              <a:t>topographic</a:t>
            </a:r>
            <a:r>
              <a:rPr lang="fr-FR" sz="2400" dirty="0" smtClean="0"/>
              <a:t> </a:t>
            </a:r>
            <a:r>
              <a:rPr lang="fr-FR" sz="2400" dirty="0" err="1" smtClean="0"/>
              <a:t>ridges</a:t>
            </a:r>
            <a:r>
              <a:rPr lang="fr-FR" sz="2400" dirty="0" smtClean="0"/>
              <a:t> in Valles Marineris is the dominant </a:t>
            </a:r>
            <a:r>
              <a:rPr lang="fr-FR" sz="2400" dirty="0" err="1" smtClean="0"/>
              <a:t>mechanism</a:t>
            </a:r>
            <a:r>
              <a:rPr lang="fr-FR" sz="2400" dirty="0" smtClean="0"/>
              <a:t> </a:t>
            </a:r>
            <a:r>
              <a:rPr lang="fr-FR" sz="2400" dirty="0" err="1" smtClean="0"/>
              <a:t>involved</a:t>
            </a:r>
            <a:r>
              <a:rPr lang="fr-FR" sz="2400" dirty="0" smtClean="0"/>
              <a:t> in the </a:t>
            </a:r>
            <a:r>
              <a:rPr lang="fr-FR" sz="2400" dirty="0" err="1"/>
              <a:t>observed</a:t>
            </a:r>
            <a:r>
              <a:rPr lang="fr-FR" sz="2400" dirty="0"/>
              <a:t> </a:t>
            </a:r>
            <a:r>
              <a:rPr lang="fr-FR" sz="2400" dirty="0" err="1" smtClean="0"/>
              <a:t>tectonics</a:t>
            </a:r>
            <a:endParaRPr lang="en-GB"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51" y="1262656"/>
            <a:ext cx="811213" cy="81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05" y="2164541"/>
            <a:ext cx="811213" cy="81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150" y="3521498"/>
            <a:ext cx="811213" cy="81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605" y="4790312"/>
            <a:ext cx="811213" cy="81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139309" y="2494037"/>
            <a:ext cx="4165692" cy="369332"/>
          </a:xfrm>
          <a:prstGeom prst="rect">
            <a:avLst/>
          </a:prstGeom>
          <a:effectLst>
            <a:outerShdw blurRad="50800" dist="38100" dir="2700000" algn="tl" rotWithShape="0">
              <a:prstClr val="black">
                <a:alpha val="40000"/>
              </a:prstClr>
            </a:outerShdw>
          </a:effectLst>
        </p:spPr>
        <p:txBody>
          <a:bodyPr wrap="none">
            <a:spAutoFit/>
          </a:bodyPr>
          <a:lstStyle/>
          <a:p>
            <a:r>
              <a:rPr lang="fr-FR" dirty="0"/>
              <a:t>Graben </a:t>
            </a:r>
            <a:r>
              <a:rPr lang="fr-FR" dirty="0" err="1"/>
              <a:t>imprint</a:t>
            </a:r>
            <a:r>
              <a:rPr lang="fr-FR" dirty="0"/>
              <a:t> in the </a:t>
            </a:r>
            <a:r>
              <a:rPr lang="fr-FR" dirty="0" err="1"/>
              <a:t>present</a:t>
            </a:r>
            <a:r>
              <a:rPr lang="fr-FR" dirty="0"/>
              <a:t> </a:t>
            </a:r>
            <a:r>
              <a:rPr lang="fr-FR" dirty="0" err="1"/>
              <a:t>topography</a:t>
            </a:r>
            <a:r>
              <a:rPr lang="fr-FR" dirty="0"/>
              <a:t> </a:t>
            </a:r>
            <a:endParaRPr lang="en-GB" dirty="0"/>
          </a:p>
        </p:txBody>
      </p:sp>
    </p:spTree>
    <p:extLst>
      <p:ext uri="{BB962C8B-B14F-4D97-AF65-F5344CB8AC3E}">
        <p14:creationId xmlns:p14="http://schemas.microsoft.com/office/powerpoint/2010/main" val="17924763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966"/>
            <a:ext cx="9144000" cy="5358037"/>
          </a:xfrm>
          <a:prstGeom prst="rect">
            <a:avLst/>
          </a:prstGeom>
        </p:spPr>
      </p:pic>
      <p:sp>
        <p:nvSpPr>
          <p:cNvPr id="9" name="ZoneTexte 8"/>
          <p:cNvSpPr txBox="1"/>
          <p:nvPr/>
        </p:nvSpPr>
        <p:spPr>
          <a:xfrm>
            <a:off x="3374698" y="2142169"/>
            <a:ext cx="2626425"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smtClean="0"/>
              <a:t>Talk Kromuszczyńska et al.</a:t>
            </a:r>
          </a:p>
          <a:p>
            <a:r>
              <a:rPr lang="fr-FR" dirty="0" smtClean="0"/>
              <a:t>Talk Makowska et al.</a:t>
            </a:r>
            <a:endParaRPr lang="en-GB" dirty="0"/>
          </a:p>
        </p:txBody>
      </p:sp>
      <p:cxnSp>
        <p:nvCxnSpPr>
          <p:cNvPr id="11" name="Connecteur droit avec flèche 10"/>
          <p:cNvCxnSpPr/>
          <p:nvPr/>
        </p:nvCxnSpPr>
        <p:spPr>
          <a:xfrm flipH="1" flipV="1">
            <a:off x="1111624" y="1449492"/>
            <a:ext cx="2061882" cy="6891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e 14"/>
          <p:cNvGrpSpPr/>
          <p:nvPr/>
        </p:nvGrpSpPr>
        <p:grpSpPr>
          <a:xfrm>
            <a:off x="301390" y="1097167"/>
            <a:ext cx="8771961" cy="4298707"/>
            <a:chOff x="301390" y="1097167"/>
            <a:chExt cx="8771961" cy="4298707"/>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13966">
              <a:off x="301390" y="1628911"/>
              <a:ext cx="383433" cy="330323"/>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233" y="2246563"/>
              <a:ext cx="244288" cy="210451"/>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26514">
              <a:off x="8584775" y="2818741"/>
              <a:ext cx="488576" cy="420902"/>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0211" y="4853334"/>
              <a:ext cx="629771" cy="542540"/>
            </a:xfrm>
            <a:prstGeom prst="rect">
              <a:avLst/>
            </a:prstGeom>
          </p:spPr>
        </p:pic>
        <p:sp>
          <p:nvSpPr>
            <p:cNvPr id="7" name="ZoneTexte 6"/>
            <p:cNvSpPr txBox="1"/>
            <p:nvPr/>
          </p:nvSpPr>
          <p:spPr>
            <a:xfrm>
              <a:off x="1527926" y="3803591"/>
              <a:ext cx="2164375" cy="646331"/>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fr-FR" dirty="0" smtClean="0"/>
                <a:t>Talk Wiśniewski et al.</a:t>
              </a:r>
            </a:p>
            <a:p>
              <a:pPr algn="r"/>
              <a:r>
                <a:rPr lang="fr-FR" dirty="0" smtClean="0"/>
                <a:t>Poster Mège et al.</a:t>
              </a:r>
              <a:endParaRPr lang="en-GB" dirty="0"/>
            </a:p>
          </p:txBody>
        </p:sp>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1348" y="1097167"/>
              <a:ext cx="122144" cy="105226"/>
            </a:xfrm>
            <a:prstGeom prst="rect">
              <a:avLst/>
            </a:prstGeom>
          </p:spPr>
        </p:pic>
        <p:cxnSp>
          <p:nvCxnSpPr>
            <p:cNvPr id="14" name="Connecteur droit avec flèche 13"/>
            <p:cNvCxnSpPr/>
            <p:nvPr/>
          </p:nvCxnSpPr>
          <p:spPr>
            <a:xfrm>
              <a:off x="3792071" y="4270191"/>
              <a:ext cx="1398494" cy="6783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583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3621741" y="3030070"/>
            <a:ext cx="1726755"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err="1" smtClean="0"/>
              <a:t>Additional</a:t>
            </a:r>
            <a:r>
              <a:rPr lang="fr-FR" dirty="0" smtClean="0"/>
              <a:t> slides</a:t>
            </a:r>
            <a:endParaRPr lang="en-GB" dirty="0"/>
          </a:p>
        </p:txBody>
      </p:sp>
    </p:spTree>
    <p:extLst>
      <p:ext uri="{BB962C8B-B14F-4D97-AF65-F5344CB8AC3E}">
        <p14:creationId xmlns:p14="http://schemas.microsoft.com/office/powerpoint/2010/main" val="27181036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descr="C:\_donnees\Mars\VM\RidgeTopSplitting\lpsc2010\Roachetal2010_IusHydratM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6532563"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8"/>
          <p:cNvSpPr txBox="1">
            <a:spLocks noChangeArrowheads="1"/>
          </p:cNvSpPr>
          <p:nvPr/>
        </p:nvSpPr>
        <p:spPr bwMode="auto">
          <a:xfrm>
            <a:off x="98425" y="3498850"/>
            <a:ext cx="43307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b="0">
                <a:latin typeface="Arial Narrow" pitchFamily="34" charset="0"/>
              </a:rPr>
              <a:t>smectite + massive hydrated silicates</a:t>
            </a:r>
          </a:p>
          <a:p>
            <a:pPr eaLnBrk="1" hangingPunct="1"/>
            <a:r>
              <a:rPr lang="fr-FR" altLang="en-US" b="0">
                <a:latin typeface="Arial Narrow" pitchFamily="34" charset="0"/>
              </a:rPr>
              <a:t>at base of sagging ridge</a:t>
            </a:r>
          </a:p>
        </p:txBody>
      </p:sp>
      <p:sp>
        <p:nvSpPr>
          <p:cNvPr id="50180" name="Text Box 10"/>
          <p:cNvSpPr txBox="1">
            <a:spLocks noChangeArrowheads="1"/>
          </p:cNvSpPr>
          <p:nvPr/>
        </p:nvSpPr>
        <p:spPr bwMode="auto">
          <a:xfrm>
            <a:off x="4959350" y="3498850"/>
            <a:ext cx="38147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b="0">
                <a:latin typeface="Arial Narrow" pitchFamily="34" charset="0"/>
              </a:rPr>
              <a:t>sulfate (kieserite + polyhydrated)</a:t>
            </a:r>
          </a:p>
          <a:p>
            <a:pPr eaLnBrk="1" hangingPunct="1"/>
            <a:r>
              <a:rPr lang="fr-FR" altLang="en-US" b="0">
                <a:latin typeface="Arial Narrow" pitchFamily="34" charset="0"/>
              </a:rPr>
              <a:t>+ massive hydrated silicates</a:t>
            </a:r>
          </a:p>
        </p:txBody>
      </p:sp>
      <p:sp>
        <p:nvSpPr>
          <p:cNvPr id="50181" name="Text Box 11"/>
          <p:cNvSpPr txBox="1">
            <a:spLocks noChangeArrowheads="1"/>
          </p:cNvSpPr>
          <p:nvPr/>
        </p:nvSpPr>
        <p:spPr bwMode="auto">
          <a:xfrm>
            <a:off x="6570663" y="3055938"/>
            <a:ext cx="13112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200" b="0" i="1"/>
              <a:t>Roach et al., 2010</a:t>
            </a:r>
          </a:p>
        </p:txBody>
      </p:sp>
      <p:sp>
        <p:nvSpPr>
          <p:cNvPr id="50182" name="Line 12"/>
          <p:cNvSpPr>
            <a:spLocks noChangeShapeType="1"/>
          </p:cNvSpPr>
          <p:nvPr/>
        </p:nvSpPr>
        <p:spPr bwMode="auto">
          <a:xfrm flipV="1">
            <a:off x="2514600" y="2268538"/>
            <a:ext cx="1033463" cy="1236662"/>
          </a:xfrm>
          <a:prstGeom prst="line">
            <a:avLst/>
          </a:prstGeom>
          <a:noFill/>
          <a:ln w="2540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83" name="Text Box 13"/>
          <p:cNvSpPr txBox="1">
            <a:spLocks noChangeArrowheads="1"/>
          </p:cNvSpPr>
          <p:nvPr/>
        </p:nvSpPr>
        <p:spPr bwMode="auto">
          <a:xfrm>
            <a:off x="98425" y="4494213"/>
            <a:ext cx="33258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a:latin typeface="Cambria" pitchFamily="18" charset="0"/>
              </a:rPr>
              <a:t>Ridge cohesion loss by</a:t>
            </a:r>
          </a:p>
          <a:p>
            <a:pPr eaLnBrk="1" hangingPunct="1"/>
            <a:r>
              <a:rPr lang="fr-FR" altLang="en-US">
                <a:latin typeface="Cambria" pitchFamily="18" charset="0"/>
              </a:rPr>
              <a:t>groundwater flow</a:t>
            </a:r>
          </a:p>
        </p:txBody>
      </p:sp>
      <p:sp>
        <p:nvSpPr>
          <p:cNvPr id="50184" name="Line 14"/>
          <p:cNvSpPr>
            <a:spLocks noChangeShapeType="1"/>
          </p:cNvSpPr>
          <p:nvPr/>
        </p:nvSpPr>
        <p:spPr bwMode="auto">
          <a:xfrm flipH="1" flipV="1">
            <a:off x="5513388" y="2738438"/>
            <a:ext cx="735012" cy="766762"/>
          </a:xfrm>
          <a:prstGeom prst="line">
            <a:avLst/>
          </a:prstGeom>
          <a:noFill/>
          <a:ln w="2540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85" name="Text Box 15"/>
          <p:cNvSpPr txBox="1">
            <a:spLocks noChangeArrowheads="1"/>
          </p:cNvSpPr>
          <p:nvPr/>
        </p:nvSpPr>
        <p:spPr bwMode="auto">
          <a:xfrm rot="576152">
            <a:off x="1793875" y="1614488"/>
            <a:ext cx="4302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a:solidFill>
                  <a:srgbClr val="FFFF00"/>
                </a:solidFill>
                <a:latin typeface="Arial Narrow" pitchFamily="34" charset="0"/>
              </a:rPr>
              <a:t>deep-seated gravitational slope deformation zone</a:t>
            </a:r>
          </a:p>
        </p:txBody>
      </p:sp>
      <p:sp>
        <p:nvSpPr>
          <p:cNvPr id="50186" name="Rectangle 16"/>
          <p:cNvSpPr>
            <a:spLocks noChangeArrowheads="1"/>
          </p:cNvSpPr>
          <p:nvPr/>
        </p:nvSpPr>
        <p:spPr bwMode="auto">
          <a:xfrm rot="567363">
            <a:off x="1139825" y="1597025"/>
            <a:ext cx="4881563" cy="993775"/>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endParaRPr lang="fr-FR" altLang="en-US"/>
          </a:p>
        </p:txBody>
      </p:sp>
      <p:sp>
        <p:nvSpPr>
          <p:cNvPr id="50187" name="Text Box 18"/>
          <p:cNvSpPr txBox="1">
            <a:spLocks noChangeArrowheads="1"/>
          </p:cNvSpPr>
          <p:nvPr/>
        </p:nvSpPr>
        <p:spPr bwMode="auto">
          <a:xfrm>
            <a:off x="4756150" y="4494213"/>
            <a:ext cx="42259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a:latin typeface="Cambria" pitchFamily="18" charset="0"/>
              </a:rPr>
              <a:t>Sublimation residue of</a:t>
            </a:r>
          </a:p>
          <a:p>
            <a:pPr eaLnBrk="1" hangingPunct="1"/>
            <a:r>
              <a:rPr lang="fr-FR" altLang="en-US">
                <a:latin typeface="Cambria" pitchFamily="18" charset="0"/>
              </a:rPr>
              <a:t>ice+volcanic aerosol mixture</a:t>
            </a:r>
          </a:p>
          <a:p>
            <a:pPr eaLnBrk="1" hangingPunct="1"/>
            <a:r>
              <a:rPr lang="fr-FR" altLang="en-US">
                <a:latin typeface="Cambria" pitchFamily="18" charset="0"/>
              </a:rPr>
              <a:t>weathering products  </a:t>
            </a:r>
          </a:p>
        </p:txBody>
      </p:sp>
      <p:sp>
        <p:nvSpPr>
          <p:cNvPr id="50188" name="Text Box 19"/>
          <p:cNvSpPr txBox="1">
            <a:spLocks noChangeArrowheads="1"/>
          </p:cNvSpPr>
          <p:nvPr/>
        </p:nvSpPr>
        <p:spPr bwMode="auto">
          <a:xfrm>
            <a:off x="1203325" y="157163"/>
            <a:ext cx="6953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a:latin typeface="Cambria" pitchFamily="18" charset="0"/>
              </a:rPr>
              <a:t>Correlation with hyperspectral modeling results</a:t>
            </a:r>
          </a:p>
        </p:txBody>
      </p:sp>
      <p:sp>
        <p:nvSpPr>
          <p:cNvPr id="50189" name="Text Box 20"/>
          <p:cNvSpPr txBox="1">
            <a:spLocks noChangeArrowheads="1"/>
          </p:cNvSpPr>
          <p:nvPr/>
        </p:nvSpPr>
        <p:spPr bwMode="auto">
          <a:xfrm>
            <a:off x="4870450" y="5638800"/>
            <a:ext cx="1787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200" b="0" i="1"/>
              <a:t>Niles and Michalski, 2009</a:t>
            </a:r>
          </a:p>
        </p:txBody>
      </p:sp>
      <p:sp>
        <p:nvSpPr>
          <p:cNvPr id="50190" name="Text Box 21"/>
          <p:cNvSpPr txBox="1">
            <a:spLocks noChangeArrowheads="1"/>
          </p:cNvSpPr>
          <p:nvPr/>
        </p:nvSpPr>
        <p:spPr bwMode="auto">
          <a:xfrm>
            <a:off x="176213" y="5334000"/>
            <a:ext cx="12176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200" b="0" i="1"/>
              <a:t>Kobayashi, 1956</a:t>
            </a:r>
          </a:p>
        </p:txBody>
      </p:sp>
      <p:sp>
        <p:nvSpPr>
          <p:cNvPr id="50191" name="Text Box 22"/>
          <p:cNvSpPr txBox="1">
            <a:spLocks noChangeArrowheads="1"/>
          </p:cNvSpPr>
          <p:nvPr/>
        </p:nvSpPr>
        <p:spPr bwMode="auto">
          <a:xfrm>
            <a:off x="311150" y="6115050"/>
            <a:ext cx="86391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a:latin typeface="Cambria" pitchFamily="18" charset="0"/>
              </a:rPr>
              <a:t>Similar inferences can be made from hyperspectral modeling in Candor Chasma</a:t>
            </a:r>
          </a:p>
          <a:p>
            <a:pPr eaLnBrk="1" hangingPunct="1"/>
            <a:r>
              <a:rPr lang="fr-FR" altLang="en-US" sz="1200" b="0" i="1"/>
              <a:t>Gendrin et al., 2005, Le Deit et al., 2008</a:t>
            </a:r>
          </a:p>
        </p:txBody>
      </p:sp>
      <p:sp>
        <p:nvSpPr>
          <p:cNvPr id="50192" name="Rectangle 23"/>
          <p:cNvSpPr>
            <a:spLocks noChangeArrowheads="1"/>
          </p:cNvSpPr>
          <p:nvPr/>
        </p:nvSpPr>
        <p:spPr bwMode="auto">
          <a:xfrm>
            <a:off x="6629400" y="914400"/>
            <a:ext cx="1462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400" b="0">
                <a:latin typeface="Arial Narrow" pitchFamily="34" charset="0"/>
              </a:rPr>
              <a:t>I U S   C H A S M A</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2"/>
          <p:cNvSpPr txBox="1">
            <a:spLocks noChangeArrowheads="1"/>
          </p:cNvSpPr>
          <p:nvPr/>
        </p:nvSpPr>
        <p:spPr bwMode="auto">
          <a:xfrm>
            <a:off x="1093788" y="157163"/>
            <a:ext cx="59801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dirty="0" err="1">
                <a:latin typeface="Cambria" pitchFamily="18" charset="0"/>
              </a:rPr>
              <a:t>Mineralogy</a:t>
            </a:r>
            <a:r>
              <a:rPr lang="fr-FR" altLang="en-US" dirty="0">
                <a:latin typeface="Cambria" pitchFamily="18" charset="0"/>
              </a:rPr>
              <a:t> </a:t>
            </a:r>
            <a:r>
              <a:rPr lang="fr-FR" altLang="en-US" dirty="0" err="1">
                <a:latin typeface="Cambria" pitchFamily="18" charset="0"/>
              </a:rPr>
              <a:t>from</a:t>
            </a:r>
            <a:r>
              <a:rPr lang="fr-FR" altLang="en-US" dirty="0">
                <a:latin typeface="Cambria" pitchFamily="18" charset="0"/>
              </a:rPr>
              <a:t> hyperspectral </a:t>
            </a:r>
            <a:r>
              <a:rPr lang="fr-FR" altLang="en-US" dirty="0" err="1">
                <a:latin typeface="Cambria" pitchFamily="18" charset="0"/>
              </a:rPr>
              <a:t>modeling</a:t>
            </a:r>
            <a:endParaRPr lang="fr-FR" altLang="en-US" dirty="0">
              <a:latin typeface="Cambria" pitchFamily="18" charset="0"/>
            </a:endParaRPr>
          </a:p>
        </p:txBody>
      </p:sp>
      <p:pic>
        <p:nvPicPr>
          <p:cNvPr id="48131"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33425"/>
            <a:ext cx="9144000"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11"/>
          <p:cNvSpPr txBox="1">
            <a:spLocks noChangeArrowheads="1"/>
          </p:cNvSpPr>
          <p:nvPr/>
        </p:nvSpPr>
        <p:spPr bwMode="auto">
          <a:xfrm>
            <a:off x="7832725" y="422275"/>
            <a:ext cx="13112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200" b="0" i="1"/>
              <a:t>Roach et al., 2010</a:t>
            </a:r>
          </a:p>
        </p:txBody>
      </p:sp>
      <p:sp>
        <p:nvSpPr>
          <p:cNvPr id="48133" name="Text Box 13"/>
          <p:cNvSpPr txBox="1">
            <a:spLocks noChangeArrowheads="1"/>
          </p:cNvSpPr>
          <p:nvPr/>
        </p:nvSpPr>
        <p:spPr bwMode="auto">
          <a:xfrm>
            <a:off x="77788" y="5008563"/>
            <a:ext cx="59975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a:latin typeface="Cambria" pitchFamily="18" charset="0"/>
              </a:rPr>
              <a:t>Ridge alteration and cohesion loss by groundwater flow</a:t>
            </a:r>
          </a:p>
        </p:txBody>
      </p:sp>
      <p:sp>
        <p:nvSpPr>
          <p:cNvPr id="48134" name="Text Box 21"/>
          <p:cNvSpPr txBox="1">
            <a:spLocks noChangeArrowheads="1"/>
          </p:cNvSpPr>
          <p:nvPr/>
        </p:nvSpPr>
        <p:spPr bwMode="auto">
          <a:xfrm>
            <a:off x="155575" y="5364163"/>
            <a:ext cx="12176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200" b="0" i="1"/>
              <a:t>Kobayashi, 1956</a:t>
            </a:r>
          </a:p>
        </p:txBody>
      </p:sp>
      <p:sp>
        <p:nvSpPr>
          <p:cNvPr id="48135" name="Text Box 22"/>
          <p:cNvSpPr txBox="1">
            <a:spLocks noChangeArrowheads="1"/>
          </p:cNvSpPr>
          <p:nvPr/>
        </p:nvSpPr>
        <p:spPr bwMode="auto">
          <a:xfrm>
            <a:off x="311150" y="6115050"/>
            <a:ext cx="86391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a:latin typeface="Cambria" pitchFamily="18" charset="0"/>
              </a:rPr>
              <a:t>Similar inferences can be made from hyperspectral modeling in Candor Chasma</a:t>
            </a:r>
          </a:p>
          <a:p>
            <a:pPr eaLnBrk="1" hangingPunct="1"/>
            <a:r>
              <a:rPr lang="fr-FR" altLang="en-US" sz="1200" b="0" i="1"/>
              <a:t>Gendrin et al., 2005, Le Deit et al., 2008</a:t>
            </a:r>
          </a:p>
        </p:txBody>
      </p:sp>
      <p:sp>
        <p:nvSpPr>
          <p:cNvPr id="48136" name="Rectangle 10"/>
          <p:cNvSpPr>
            <a:spLocks noChangeArrowheads="1"/>
          </p:cNvSpPr>
          <p:nvPr/>
        </p:nvSpPr>
        <p:spPr bwMode="auto">
          <a:xfrm>
            <a:off x="2825750" y="3005138"/>
            <a:ext cx="1196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b="0">
                <a:latin typeface="Arial Narrow" pitchFamily="34" charset="0"/>
              </a:rPr>
              <a:t>smectite </a:t>
            </a:r>
            <a:endParaRPr lang="fr-FR" altLang="en-US"/>
          </a:p>
        </p:txBody>
      </p:sp>
      <p:sp>
        <p:nvSpPr>
          <p:cNvPr id="48137" name="Rectangle 11"/>
          <p:cNvSpPr>
            <a:spLocks noChangeArrowheads="1"/>
          </p:cNvSpPr>
          <p:nvPr/>
        </p:nvSpPr>
        <p:spPr bwMode="auto">
          <a:xfrm>
            <a:off x="419100" y="1985963"/>
            <a:ext cx="24066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b="0">
                <a:latin typeface="Arial Narrow" pitchFamily="34" charset="0"/>
              </a:rPr>
              <a:t>hydrated silicates</a:t>
            </a:r>
          </a:p>
          <a:p>
            <a:pPr eaLnBrk="1" hangingPunct="1"/>
            <a:r>
              <a:rPr lang="fr-FR" altLang="en-US" b="0">
                <a:latin typeface="Arial Narrow" pitchFamily="34" charset="0"/>
              </a:rPr>
              <a:t>(altered smectites?)</a:t>
            </a:r>
            <a:endParaRPr lang="fr-FR" altLang="en-US"/>
          </a:p>
        </p:txBody>
      </p:sp>
      <p:sp>
        <p:nvSpPr>
          <p:cNvPr id="48138" name="Rectangle 12"/>
          <p:cNvSpPr>
            <a:spLocks noChangeArrowheads="1"/>
          </p:cNvSpPr>
          <p:nvPr/>
        </p:nvSpPr>
        <p:spPr bwMode="auto">
          <a:xfrm>
            <a:off x="6875463" y="1166813"/>
            <a:ext cx="1914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fr-FR" altLang="en-US" b="0">
                <a:latin typeface="Arial Narrow" pitchFamily="34" charset="0"/>
              </a:rPr>
              <a:t>wallrock</a:t>
            </a:r>
          </a:p>
          <a:p>
            <a:pPr algn="ctr" eaLnBrk="1" hangingPunct="1"/>
            <a:r>
              <a:rPr lang="fr-FR" altLang="en-US" b="0">
                <a:latin typeface="Arial Narrow" pitchFamily="34" charset="0"/>
              </a:rPr>
              <a:t>(sagging slope)</a:t>
            </a:r>
            <a:endParaRPr lang="fr-FR" altLang="en-US"/>
          </a:p>
        </p:txBody>
      </p:sp>
      <p:sp>
        <p:nvSpPr>
          <p:cNvPr id="48139" name="Line 86"/>
          <p:cNvSpPr>
            <a:spLocks noChangeShapeType="1"/>
          </p:cNvSpPr>
          <p:nvPr/>
        </p:nvSpPr>
        <p:spPr bwMode="auto">
          <a:xfrm flipV="1">
            <a:off x="3284538" y="3559175"/>
            <a:ext cx="0" cy="1454150"/>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3988"/>
            <a:ext cx="9144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12"/>
          <p:cNvSpPr txBox="1">
            <a:spLocks noChangeArrowheads="1"/>
          </p:cNvSpPr>
          <p:nvPr/>
        </p:nvSpPr>
        <p:spPr bwMode="auto">
          <a:xfrm>
            <a:off x="1093788" y="157163"/>
            <a:ext cx="59801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a:latin typeface="Cambria" pitchFamily="18" charset="0"/>
              </a:rPr>
              <a:t>Mineralogy from hyperspectral modeling</a:t>
            </a:r>
          </a:p>
        </p:txBody>
      </p:sp>
      <p:sp>
        <p:nvSpPr>
          <p:cNvPr id="49156" name="Text Box 11"/>
          <p:cNvSpPr txBox="1">
            <a:spLocks noChangeArrowheads="1"/>
          </p:cNvSpPr>
          <p:nvPr/>
        </p:nvSpPr>
        <p:spPr bwMode="auto">
          <a:xfrm>
            <a:off x="7832725" y="422275"/>
            <a:ext cx="13112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200" b="0" i="1"/>
              <a:t>Roach et al., 2010</a:t>
            </a:r>
          </a:p>
        </p:txBody>
      </p:sp>
      <p:sp>
        <p:nvSpPr>
          <p:cNvPr id="49157" name="Rectangle 10"/>
          <p:cNvSpPr>
            <a:spLocks noChangeArrowheads="1"/>
          </p:cNvSpPr>
          <p:nvPr/>
        </p:nvSpPr>
        <p:spPr bwMode="auto">
          <a:xfrm>
            <a:off x="979488" y="4540250"/>
            <a:ext cx="2765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fr-FR" altLang="en-US" b="0">
                <a:latin typeface="Arial Narrow" pitchFamily="34" charset="0"/>
              </a:rPr>
              <a:t>MgSO</a:t>
            </a:r>
            <a:r>
              <a:rPr lang="fr-FR" altLang="en-US" b="0" baseline="-25000">
                <a:latin typeface="Arial Narrow" pitchFamily="34" charset="0"/>
              </a:rPr>
              <a:t>4</a:t>
            </a:r>
            <a:r>
              <a:rPr lang="fr-FR" altLang="en-US" b="0">
                <a:latin typeface="Arial Narrow" pitchFamily="34" charset="0"/>
              </a:rPr>
              <a:t>·H</a:t>
            </a:r>
            <a:r>
              <a:rPr lang="fr-FR" altLang="en-US" b="0" baseline="-25000">
                <a:latin typeface="Arial Narrow" pitchFamily="34" charset="0"/>
              </a:rPr>
              <a:t>2</a:t>
            </a:r>
            <a:r>
              <a:rPr lang="fr-FR" altLang="en-US" b="0">
                <a:latin typeface="Arial Narrow" pitchFamily="34" charset="0"/>
              </a:rPr>
              <a:t>O-bearing</a:t>
            </a:r>
          </a:p>
          <a:p>
            <a:pPr algn="ctr" eaLnBrk="1" hangingPunct="1"/>
            <a:r>
              <a:rPr lang="fr-FR" altLang="en-US" b="0">
                <a:latin typeface="Arial Narrow" pitchFamily="34" charset="0"/>
              </a:rPr>
              <a:t>formation (kieserite)</a:t>
            </a:r>
          </a:p>
        </p:txBody>
      </p:sp>
      <p:sp>
        <p:nvSpPr>
          <p:cNvPr id="49158" name="Rectangle 11"/>
          <p:cNvSpPr>
            <a:spLocks noChangeArrowheads="1"/>
          </p:cNvSpPr>
          <p:nvPr/>
        </p:nvSpPr>
        <p:spPr bwMode="auto">
          <a:xfrm>
            <a:off x="2405063" y="3429000"/>
            <a:ext cx="2406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fr-FR" altLang="en-US" b="0">
                <a:latin typeface="Arial Narrow" pitchFamily="34" charset="0"/>
              </a:rPr>
              <a:t>hydrated silicates</a:t>
            </a:r>
          </a:p>
          <a:p>
            <a:pPr algn="ctr" eaLnBrk="1" hangingPunct="1"/>
            <a:r>
              <a:rPr lang="fr-FR" altLang="en-US" b="0">
                <a:latin typeface="Arial Narrow" pitchFamily="34" charset="0"/>
              </a:rPr>
              <a:t>(altered smectites?)</a:t>
            </a:r>
            <a:endParaRPr lang="fr-FR" altLang="en-US"/>
          </a:p>
        </p:txBody>
      </p:sp>
      <p:sp>
        <p:nvSpPr>
          <p:cNvPr id="49159" name="Rectangle 12"/>
          <p:cNvSpPr>
            <a:spLocks noChangeArrowheads="1"/>
          </p:cNvSpPr>
          <p:nvPr/>
        </p:nvSpPr>
        <p:spPr bwMode="auto">
          <a:xfrm>
            <a:off x="6491288" y="1485900"/>
            <a:ext cx="1916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fr-FR" altLang="en-US" b="0">
                <a:latin typeface="Arial Narrow" pitchFamily="34" charset="0"/>
              </a:rPr>
              <a:t>wallrock</a:t>
            </a:r>
          </a:p>
          <a:p>
            <a:pPr algn="ctr" eaLnBrk="1" hangingPunct="1"/>
            <a:r>
              <a:rPr lang="fr-FR" altLang="en-US" b="0">
                <a:latin typeface="Arial Narrow" pitchFamily="34" charset="0"/>
              </a:rPr>
              <a:t>(sagging slope)</a:t>
            </a:r>
            <a:endParaRPr lang="fr-FR" altLang="en-US"/>
          </a:p>
        </p:txBody>
      </p:sp>
      <p:sp>
        <p:nvSpPr>
          <p:cNvPr id="49160" name="Text Box 18"/>
          <p:cNvSpPr txBox="1">
            <a:spLocks noChangeArrowheads="1"/>
          </p:cNvSpPr>
          <p:nvPr/>
        </p:nvSpPr>
        <p:spPr bwMode="auto">
          <a:xfrm>
            <a:off x="55563" y="5681663"/>
            <a:ext cx="86788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a:latin typeface="Cambria" pitchFamily="18" charset="0"/>
              </a:rPr>
              <a:t>Sublimation residue of ice+volcanic aerosol mixture weathering products  </a:t>
            </a:r>
          </a:p>
        </p:txBody>
      </p:sp>
      <p:sp>
        <p:nvSpPr>
          <p:cNvPr id="49161" name="Text Box 20"/>
          <p:cNvSpPr txBox="1">
            <a:spLocks noChangeArrowheads="1"/>
          </p:cNvSpPr>
          <p:nvPr/>
        </p:nvSpPr>
        <p:spPr bwMode="auto">
          <a:xfrm>
            <a:off x="85725" y="6038850"/>
            <a:ext cx="1787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200" b="0" i="1"/>
              <a:t>Niles and Michalski, 2009</a:t>
            </a:r>
          </a:p>
        </p:txBody>
      </p:sp>
      <p:sp>
        <p:nvSpPr>
          <p:cNvPr id="49162" name="Rectangle 16"/>
          <p:cNvSpPr>
            <a:spLocks noChangeArrowheads="1"/>
          </p:cNvSpPr>
          <p:nvPr/>
        </p:nvSpPr>
        <p:spPr bwMode="auto">
          <a:xfrm>
            <a:off x="2425700" y="2405063"/>
            <a:ext cx="25352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fr-FR" altLang="en-US" b="0">
                <a:latin typeface="Arial Narrow" pitchFamily="34" charset="0"/>
              </a:rPr>
              <a:t>polyhydrated sulfate</a:t>
            </a:r>
          </a:p>
          <a:p>
            <a:pPr algn="ctr" eaLnBrk="1" hangingPunct="1"/>
            <a:r>
              <a:rPr lang="fr-FR" altLang="en-US" b="0">
                <a:latin typeface="Arial Narrow" pitchFamily="34" charset="0"/>
              </a:rPr>
              <a:t>-bearing formation</a:t>
            </a:r>
            <a:endParaRPr lang="fr-FR"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41833" y="2811853"/>
            <a:ext cx="8465331" cy="64633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3600" dirty="0" err="1"/>
              <a:t>E</a:t>
            </a:r>
            <a:r>
              <a:rPr lang="fr-FR" sz="3600" dirty="0" err="1" smtClean="0"/>
              <a:t>vidence</a:t>
            </a:r>
            <a:r>
              <a:rPr lang="fr-FR" sz="3600" dirty="0" smtClean="0"/>
              <a:t> of </a:t>
            </a:r>
            <a:r>
              <a:rPr lang="fr-FR" sz="3600" dirty="0" err="1" smtClean="0"/>
              <a:t>faults</a:t>
            </a:r>
            <a:r>
              <a:rPr lang="fr-FR" sz="3600" dirty="0" smtClean="0"/>
              <a:t> </a:t>
            </a:r>
            <a:r>
              <a:rPr lang="fr-FR" sz="3600" dirty="0" err="1" smtClean="0"/>
              <a:t>from</a:t>
            </a:r>
            <a:r>
              <a:rPr lang="fr-FR" sz="3600" dirty="0" smtClean="0"/>
              <a:t> surface observations</a:t>
            </a:r>
            <a:endParaRPr lang="en-GB" sz="3600" dirty="0"/>
          </a:p>
        </p:txBody>
      </p:sp>
    </p:spTree>
    <p:extLst>
      <p:ext uri="{BB962C8B-B14F-4D97-AF65-F5344CB8AC3E}">
        <p14:creationId xmlns:p14="http://schemas.microsoft.com/office/powerpoint/2010/main" val="10778712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0" descr="C:\_donnees\Mars\VM\RidgeTopSplitting\lpsc2010\GE_CentralCandorGlacier2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8388"/>
            <a:ext cx="9144000" cy="45323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3" name="Text Box 7"/>
          <p:cNvSpPr txBox="1">
            <a:spLocks noChangeArrowheads="1"/>
          </p:cNvSpPr>
          <p:nvPr/>
        </p:nvSpPr>
        <p:spPr bwMode="auto">
          <a:xfrm>
            <a:off x="182563" y="220663"/>
            <a:ext cx="6165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a:latin typeface="Cambria" pitchFamily="18" charset="0"/>
              </a:rPr>
              <a:t>Is a glacier still present in Candor Chasma?</a:t>
            </a:r>
          </a:p>
        </p:txBody>
      </p:sp>
      <p:sp>
        <p:nvSpPr>
          <p:cNvPr id="30724" name="Text Box 62"/>
          <p:cNvSpPr txBox="1">
            <a:spLocks noChangeArrowheads="1"/>
          </p:cNvSpPr>
          <p:nvPr/>
        </p:nvSpPr>
        <p:spPr bwMode="auto">
          <a:xfrm>
            <a:off x="112713" y="4487863"/>
            <a:ext cx="15875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i="1">
                <a:solidFill>
                  <a:schemeClr val="bg1"/>
                </a:solidFill>
                <a:latin typeface="Arial Narrow" pitchFamily="34" charset="0"/>
              </a:rPr>
              <a:t>ablation moraine</a:t>
            </a:r>
          </a:p>
        </p:txBody>
      </p:sp>
      <p:sp>
        <p:nvSpPr>
          <p:cNvPr id="30725" name="Line 69"/>
          <p:cNvSpPr>
            <a:spLocks noChangeShapeType="1"/>
          </p:cNvSpPr>
          <p:nvPr/>
        </p:nvSpPr>
        <p:spPr bwMode="auto">
          <a:xfrm>
            <a:off x="8205788" y="3678238"/>
            <a:ext cx="0" cy="425450"/>
          </a:xfrm>
          <a:prstGeom prst="line">
            <a:avLst/>
          </a:prstGeom>
          <a:noFill/>
          <a:ln w="19050">
            <a:solidFill>
              <a:schemeClr val="bg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26" name="Text Box 70"/>
          <p:cNvSpPr txBox="1">
            <a:spLocks noChangeArrowheads="1"/>
          </p:cNvSpPr>
          <p:nvPr/>
        </p:nvSpPr>
        <p:spPr bwMode="auto">
          <a:xfrm>
            <a:off x="7699375" y="3176588"/>
            <a:ext cx="1103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b="0">
                <a:solidFill>
                  <a:schemeClr val="bg1"/>
                </a:solidFill>
                <a:latin typeface="Arial Narrow" pitchFamily="34" charset="0"/>
              </a:rPr>
              <a:t>-3000 m</a:t>
            </a:r>
          </a:p>
        </p:txBody>
      </p:sp>
      <p:sp>
        <p:nvSpPr>
          <p:cNvPr id="30727" name="Line 71"/>
          <p:cNvSpPr>
            <a:spLocks noChangeShapeType="1"/>
          </p:cNvSpPr>
          <p:nvPr/>
        </p:nvSpPr>
        <p:spPr bwMode="auto">
          <a:xfrm flipH="1">
            <a:off x="4192588" y="1992313"/>
            <a:ext cx="0" cy="1624012"/>
          </a:xfrm>
          <a:prstGeom prst="line">
            <a:avLst/>
          </a:prstGeom>
          <a:noFill/>
          <a:ln w="19050">
            <a:solidFill>
              <a:schemeClr val="bg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28" name="Text Box 72"/>
          <p:cNvSpPr txBox="1">
            <a:spLocks noChangeArrowheads="1"/>
          </p:cNvSpPr>
          <p:nvPr/>
        </p:nvSpPr>
        <p:spPr bwMode="auto">
          <a:xfrm>
            <a:off x="3573463" y="1482725"/>
            <a:ext cx="1103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b="0">
                <a:solidFill>
                  <a:schemeClr val="bg1"/>
                </a:solidFill>
                <a:latin typeface="Arial Narrow" pitchFamily="34" charset="0"/>
              </a:rPr>
              <a:t>-4000 m</a:t>
            </a:r>
          </a:p>
        </p:txBody>
      </p:sp>
      <p:sp>
        <p:nvSpPr>
          <p:cNvPr id="30729" name="Line 73"/>
          <p:cNvSpPr>
            <a:spLocks noChangeShapeType="1"/>
          </p:cNvSpPr>
          <p:nvPr/>
        </p:nvSpPr>
        <p:spPr bwMode="auto">
          <a:xfrm flipH="1">
            <a:off x="3933825" y="2751138"/>
            <a:ext cx="7938" cy="1160462"/>
          </a:xfrm>
          <a:prstGeom prst="line">
            <a:avLst/>
          </a:prstGeom>
          <a:noFill/>
          <a:ln w="19050">
            <a:solidFill>
              <a:schemeClr val="bg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30" name="Text Box 74"/>
          <p:cNvSpPr txBox="1">
            <a:spLocks noChangeArrowheads="1"/>
          </p:cNvSpPr>
          <p:nvPr/>
        </p:nvSpPr>
        <p:spPr bwMode="auto">
          <a:xfrm>
            <a:off x="3001963" y="2281238"/>
            <a:ext cx="1103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b="0">
                <a:solidFill>
                  <a:schemeClr val="bg1"/>
                </a:solidFill>
                <a:latin typeface="Arial Narrow" pitchFamily="34" charset="0"/>
              </a:rPr>
              <a:t>-4500 m</a:t>
            </a:r>
          </a:p>
        </p:txBody>
      </p:sp>
      <p:sp>
        <p:nvSpPr>
          <p:cNvPr id="30731" name="Rectangle 75"/>
          <p:cNvSpPr>
            <a:spLocks noChangeArrowheads="1"/>
          </p:cNvSpPr>
          <p:nvPr/>
        </p:nvSpPr>
        <p:spPr bwMode="auto">
          <a:xfrm>
            <a:off x="155575" y="4008438"/>
            <a:ext cx="10588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a:solidFill>
                  <a:srgbClr val="FFFF00"/>
                </a:solidFill>
                <a:latin typeface="Arial Narrow" pitchFamily="34" charset="0"/>
              </a:rPr>
              <a:t>TRIMLINE</a:t>
            </a:r>
          </a:p>
        </p:txBody>
      </p:sp>
      <p:sp>
        <p:nvSpPr>
          <p:cNvPr id="30732" name="Text Box 77"/>
          <p:cNvSpPr txBox="1">
            <a:spLocks noChangeArrowheads="1"/>
          </p:cNvSpPr>
          <p:nvPr/>
        </p:nvSpPr>
        <p:spPr bwMode="auto">
          <a:xfrm>
            <a:off x="1314450" y="4002088"/>
            <a:ext cx="31480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a:solidFill>
                  <a:schemeClr val="bg1"/>
                </a:solidFill>
                <a:latin typeface="Arial Narrow" pitchFamily="34" charset="0"/>
              </a:rPr>
              <a:t>EXPOSED  SUBGLACIAL  ROCKS</a:t>
            </a:r>
          </a:p>
        </p:txBody>
      </p:sp>
      <p:sp>
        <p:nvSpPr>
          <p:cNvPr id="30733" name="Freeform 82"/>
          <p:cNvSpPr>
            <a:spLocks/>
          </p:cNvSpPr>
          <p:nvPr/>
        </p:nvSpPr>
        <p:spPr bwMode="auto">
          <a:xfrm>
            <a:off x="23813" y="3429000"/>
            <a:ext cx="5160962" cy="330200"/>
          </a:xfrm>
          <a:custGeom>
            <a:avLst/>
            <a:gdLst>
              <a:gd name="T0" fmla="*/ 0 w 3251"/>
              <a:gd name="T1" fmla="*/ 0 h 208"/>
              <a:gd name="T2" fmla="*/ 2147483647 w 3251"/>
              <a:gd name="T3" fmla="*/ 2147483647 h 208"/>
              <a:gd name="T4" fmla="*/ 2147483647 w 3251"/>
              <a:gd name="T5" fmla="*/ 2147483647 h 208"/>
              <a:gd name="T6" fmla="*/ 2147483647 w 3251"/>
              <a:gd name="T7" fmla="*/ 2147483647 h 208"/>
              <a:gd name="T8" fmla="*/ 2147483647 w 3251"/>
              <a:gd name="T9" fmla="*/ 2147483647 h 208"/>
              <a:gd name="T10" fmla="*/ 2147483647 w 3251"/>
              <a:gd name="T11" fmla="*/ 2147483647 h 208"/>
              <a:gd name="T12" fmla="*/ 2147483647 w 3251"/>
              <a:gd name="T13" fmla="*/ 2147483647 h 208"/>
              <a:gd name="T14" fmla="*/ 2147483647 w 3251"/>
              <a:gd name="T15" fmla="*/ 2147483647 h 208"/>
              <a:gd name="T16" fmla="*/ 2147483647 w 3251"/>
              <a:gd name="T17" fmla="*/ 2147483647 h 208"/>
              <a:gd name="T18" fmla="*/ 2147483647 w 3251"/>
              <a:gd name="T19" fmla="*/ 2147483647 h 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51" h="208">
                <a:moveTo>
                  <a:pt x="0" y="0"/>
                </a:moveTo>
                <a:cubicBezTo>
                  <a:pt x="43" y="31"/>
                  <a:pt x="87" y="62"/>
                  <a:pt x="180" y="77"/>
                </a:cubicBezTo>
                <a:cubicBezTo>
                  <a:pt x="273" y="92"/>
                  <a:pt x="397" y="95"/>
                  <a:pt x="561" y="93"/>
                </a:cubicBezTo>
                <a:cubicBezTo>
                  <a:pt x="725" y="91"/>
                  <a:pt x="975" y="70"/>
                  <a:pt x="1163" y="67"/>
                </a:cubicBezTo>
                <a:cubicBezTo>
                  <a:pt x="1351" y="64"/>
                  <a:pt x="1499" y="67"/>
                  <a:pt x="1687" y="72"/>
                </a:cubicBezTo>
                <a:cubicBezTo>
                  <a:pt x="1875" y="77"/>
                  <a:pt x="2124" y="87"/>
                  <a:pt x="2294" y="98"/>
                </a:cubicBezTo>
                <a:cubicBezTo>
                  <a:pt x="2464" y="109"/>
                  <a:pt x="2628" y="123"/>
                  <a:pt x="2706" y="139"/>
                </a:cubicBezTo>
                <a:cubicBezTo>
                  <a:pt x="2784" y="155"/>
                  <a:pt x="2712" y="185"/>
                  <a:pt x="2762" y="195"/>
                </a:cubicBezTo>
                <a:cubicBezTo>
                  <a:pt x="2812" y="205"/>
                  <a:pt x="2928" y="208"/>
                  <a:pt x="3009" y="201"/>
                </a:cubicBezTo>
                <a:cubicBezTo>
                  <a:pt x="3090" y="194"/>
                  <a:pt x="3201" y="164"/>
                  <a:pt x="3251" y="154"/>
                </a:cubicBezTo>
              </a:path>
            </a:pathLst>
          </a:custGeom>
          <a:noFill/>
          <a:ln w="38100" cap="rnd">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34" name="Freeform 83"/>
          <p:cNvSpPr>
            <a:spLocks/>
          </p:cNvSpPr>
          <p:nvPr/>
        </p:nvSpPr>
        <p:spPr bwMode="auto">
          <a:xfrm>
            <a:off x="-7938" y="3779838"/>
            <a:ext cx="4302126" cy="163512"/>
          </a:xfrm>
          <a:custGeom>
            <a:avLst/>
            <a:gdLst>
              <a:gd name="T0" fmla="*/ 0 w 2710"/>
              <a:gd name="T1" fmla="*/ 0 h 103"/>
              <a:gd name="T2" fmla="*/ 2147483647 w 2710"/>
              <a:gd name="T3" fmla="*/ 2147483647 h 103"/>
              <a:gd name="T4" fmla="*/ 2147483647 w 2710"/>
              <a:gd name="T5" fmla="*/ 2147483647 h 103"/>
              <a:gd name="T6" fmla="*/ 2147483647 w 2710"/>
              <a:gd name="T7" fmla="*/ 2147483647 h 103"/>
              <a:gd name="T8" fmla="*/ 2147483647 w 2710"/>
              <a:gd name="T9" fmla="*/ 2147483647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10" h="103">
                <a:moveTo>
                  <a:pt x="0" y="0"/>
                </a:moveTo>
                <a:cubicBezTo>
                  <a:pt x="150" y="27"/>
                  <a:pt x="300" y="55"/>
                  <a:pt x="514" y="67"/>
                </a:cubicBezTo>
                <a:cubicBezTo>
                  <a:pt x="728" y="79"/>
                  <a:pt x="980" y="70"/>
                  <a:pt x="1286" y="72"/>
                </a:cubicBezTo>
                <a:cubicBezTo>
                  <a:pt x="1592" y="74"/>
                  <a:pt x="2113" y="72"/>
                  <a:pt x="2350" y="77"/>
                </a:cubicBezTo>
                <a:cubicBezTo>
                  <a:pt x="2587" y="82"/>
                  <a:pt x="2648" y="92"/>
                  <a:pt x="2710" y="103"/>
                </a:cubicBezTo>
              </a:path>
            </a:pathLst>
          </a:custGeom>
          <a:noFill/>
          <a:ln w="12700" cap="flat">
            <a:solidFill>
              <a:schemeClr val="bg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35" name="Line 84"/>
          <p:cNvSpPr>
            <a:spLocks noChangeShapeType="1"/>
          </p:cNvSpPr>
          <p:nvPr/>
        </p:nvSpPr>
        <p:spPr bwMode="auto">
          <a:xfrm flipV="1">
            <a:off x="2538413" y="3657600"/>
            <a:ext cx="0" cy="376238"/>
          </a:xfrm>
          <a:prstGeom prst="line">
            <a:avLst/>
          </a:prstGeom>
          <a:noFill/>
          <a:ln w="19050">
            <a:solidFill>
              <a:schemeClr val="bg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36" name="Line 85"/>
          <p:cNvSpPr>
            <a:spLocks noChangeShapeType="1"/>
          </p:cNvSpPr>
          <p:nvPr/>
        </p:nvSpPr>
        <p:spPr bwMode="auto">
          <a:xfrm flipV="1">
            <a:off x="593725" y="3556000"/>
            <a:ext cx="0" cy="441325"/>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37" name="Line 86"/>
          <p:cNvSpPr>
            <a:spLocks noChangeShapeType="1"/>
          </p:cNvSpPr>
          <p:nvPr/>
        </p:nvSpPr>
        <p:spPr bwMode="auto">
          <a:xfrm>
            <a:off x="5072063" y="2270125"/>
            <a:ext cx="0" cy="1911350"/>
          </a:xfrm>
          <a:prstGeom prst="line">
            <a:avLst/>
          </a:prstGeom>
          <a:noFill/>
          <a:ln w="19050">
            <a:solidFill>
              <a:schemeClr val="bg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38" name="Text Box 87"/>
          <p:cNvSpPr txBox="1">
            <a:spLocks noChangeArrowheads="1"/>
          </p:cNvSpPr>
          <p:nvPr/>
        </p:nvSpPr>
        <p:spPr bwMode="auto">
          <a:xfrm>
            <a:off x="4565650" y="1843088"/>
            <a:ext cx="1103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b="0">
                <a:solidFill>
                  <a:schemeClr val="bg1"/>
                </a:solidFill>
                <a:latin typeface="Arial Narrow" pitchFamily="34" charset="0"/>
              </a:rPr>
              <a:t>-4200 m</a:t>
            </a:r>
          </a:p>
        </p:txBody>
      </p:sp>
      <p:sp>
        <p:nvSpPr>
          <p:cNvPr id="30739" name="Text Box 88"/>
          <p:cNvSpPr txBox="1">
            <a:spLocks noChangeArrowheads="1"/>
          </p:cNvSpPr>
          <p:nvPr/>
        </p:nvSpPr>
        <p:spPr bwMode="auto">
          <a:xfrm>
            <a:off x="5915025" y="1808163"/>
            <a:ext cx="20701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i="1">
                <a:solidFill>
                  <a:schemeClr val="bg1"/>
                </a:solidFill>
                <a:latin typeface="Arial Narrow" pitchFamily="34" charset="0"/>
              </a:rPr>
              <a:t>lower layered deposits</a:t>
            </a:r>
          </a:p>
        </p:txBody>
      </p:sp>
      <p:sp>
        <p:nvSpPr>
          <p:cNvPr id="30740" name="Text Box 90"/>
          <p:cNvSpPr txBox="1">
            <a:spLocks noChangeArrowheads="1"/>
          </p:cNvSpPr>
          <p:nvPr/>
        </p:nvSpPr>
        <p:spPr bwMode="auto">
          <a:xfrm>
            <a:off x="5583238" y="3633788"/>
            <a:ext cx="2189162"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fr-FR" altLang="en-US" b="0" i="1">
                <a:solidFill>
                  <a:schemeClr val="bg1"/>
                </a:solidFill>
                <a:latin typeface="Arial Narrow" pitchFamily="34" charset="0"/>
              </a:rPr>
              <a:t>DUST-COVERED</a:t>
            </a:r>
          </a:p>
          <a:p>
            <a:pPr algn="ctr" eaLnBrk="1" hangingPunct="1"/>
            <a:r>
              <a:rPr lang="fr-FR" altLang="en-US" b="0" i="1">
                <a:solidFill>
                  <a:schemeClr val="bg1"/>
                </a:solidFill>
                <a:latin typeface="Arial Narrow" pitchFamily="34" charset="0"/>
              </a:rPr>
              <a:t>GLACIER?</a:t>
            </a:r>
          </a:p>
        </p:txBody>
      </p:sp>
      <p:grpSp>
        <p:nvGrpSpPr>
          <p:cNvPr id="30741" name="Group 93"/>
          <p:cNvGrpSpPr>
            <a:grpSpLocks/>
          </p:cNvGrpSpPr>
          <p:nvPr/>
        </p:nvGrpSpPr>
        <p:grpSpPr bwMode="auto">
          <a:xfrm>
            <a:off x="8237538" y="4516438"/>
            <a:ext cx="766762" cy="390525"/>
            <a:chOff x="5189" y="2845"/>
            <a:chExt cx="483" cy="246"/>
          </a:xfrm>
        </p:grpSpPr>
        <p:sp>
          <p:nvSpPr>
            <p:cNvPr id="30744" name="Line 91"/>
            <p:cNvSpPr>
              <a:spLocks noChangeShapeType="1"/>
            </p:cNvSpPr>
            <p:nvPr/>
          </p:nvSpPr>
          <p:spPr bwMode="auto">
            <a:xfrm>
              <a:off x="5189" y="3091"/>
              <a:ext cx="483"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45" name="Rectangle 92"/>
            <p:cNvSpPr>
              <a:spLocks noChangeArrowheads="1"/>
            </p:cNvSpPr>
            <p:nvPr/>
          </p:nvSpPr>
          <p:spPr bwMode="auto">
            <a:xfrm>
              <a:off x="5244" y="2845"/>
              <a:ext cx="3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a:solidFill>
                    <a:schemeClr val="bg1"/>
                  </a:solidFill>
                  <a:latin typeface="Arial Narrow" pitchFamily="34" charset="0"/>
                </a:rPr>
                <a:t>2 km</a:t>
              </a:r>
            </a:p>
          </p:txBody>
        </p:sp>
      </p:grpSp>
      <p:sp>
        <p:nvSpPr>
          <p:cNvPr id="30742" name="Line 94"/>
          <p:cNvSpPr>
            <a:spLocks noChangeShapeType="1"/>
          </p:cNvSpPr>
          <p:nvPr/>
        </p:nvSpPr>
        <p:spPr bwMode="auto">
          <a:xfrm>
            <a:off x="8072438" y="1552575"/>
            <a:ext cx="0" cy="147638"/>
          </a:xfrm>
          <a:prstGeom prst="line">
            <a:avLst/>
          </a:prstGeom>
          <a:noFill/>
          <a:ln w="19050">
            <a:solidFill>
              <a:schemeClr val="bg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43" name="Text Box 95"/>
          <p:cNvSpPr txBox="1">
            <a:spLocks noChangeArrowheads="1"/>
          </p:cNvSpPr>
          <p:nvPr/>
        </p:nvSpPr>
        <p:spPr bwMode="auto">
          <a:xfrm>
            <a:off x="7475538" y="1035050"/>
            <a:ext cx="1166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b="0">
                <a:solidFill>
                  <a:schemeClr val="bg1"/>
                </a:solidFill>
                <a:latin typeface="Arial Narrow" pitchFamily="34" charset="0"/>
              </a:rPr>
              <a:t>+1200 m</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1" name="Groupe 11"/>
          <p:cNvGrpSpPr>
            <a:grpSpLocks/>
          </p:cNvGrpSpPr>
          <p:nvPr/>
        </p:nvGrpSpPr>
        <p:grpSpPr bwMode="auto">
          <a:xfrm>
            <a:off x="7932738" y="6165850"/>
            <a:ext cx="990600" cy="460375"/>
            <a:chOff x="7197333" y="6027675"/>
            <a:chExt cx="990111" cy="461665"/>
          </a:xfrm>
        </p:grpSpPr>
        <p:cxnSp>
          <p:nvCxnSpPr>
            <p:cNvPr id="32779" name="Connecteur droit 6"/>
            <p:cNvCxnSpPr>
              <a:cxnSpLocks noChangeShapeType="1"/>
            </p:cNvCxnSpPr>
            <p:nvPr/>
          </p:nvCxnSpPr>
          <p:spPr bwMode="auto">
            <a:xfrm>
              <a:off x="7197333" y="6489340"/>
              <a:ext cx="990111" cy="0"/>
            </a:xfrm>
            <a:prstGeom prst="line">
              <a:avLst/>
            </a:prstGeom>
            <a:noFill/>
            <a:ln w="28575" algn="ctr">
              <a:solidFill>
                <a:schemeClr val="tx1"/>
              </a:solidFill>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9"/>
            <p:cNvSpPr txBox="1"/>
            <p:nvPr/>
          </p:nvSpPr>
          <p:spPr>
            <a:xfrm>
              <a:off x="7274645" y="6027675"/>
              <a:ext cx="835485" cy="461665"/>
            </a:xfrm>
            <a:prstGeom prst="rect">
              <a:avLst/>
            </a:prstGeom>
            <a:noFill/>
          </p:spPr>
          <p:txBody>
            <a:bodyPr wrap="none">
              <a:spAutoFit/>
            </a:bodyPr>
            <a:lstStyle/>
            <a:p>
              <a:pPr>
                <a:defRPr/>
              </a:pPr>
              <a:r>
                <a:rPr lang="fr-FR" sz="2400" spc="50" dirty="0">
                  <a:ln w="13500">
                    <a:solidFill>
                      <a:schemeClr val="bg1">
                        <a:alpha val="6000"/>
                      </a:schemeClr>
                    </a:solidFill>
                    <a:prstDash val="solid"/>
                  </a:ln>
                  <a:solidFill>
                    <a:schemeClr val="tx1">
                      <a:alpha val="95000"/>
                    </a:schemeClr>
                  </a:solidFill>
                  <a:effectLst>
                    <a:outerShdw blurRad="38100" dist="38100" dir="2700000" algn="tl">
                      <a:srgbClr val="000000">
                        <a:alpha val="43137"/>
                      </a:srgbClr>
                    </a:outerShdw>
                  </a:effectLst>
                  <a:cs typeface="Arial" charset="0"/>
                </a:rPr>
                <a:t>50 m</a:t>
              </a:r>
            </a:p>
          </p:txBody>
        </p:sp>
      </p:grpSp>
      <p:sp>
        <p:nvSpPr>
          <p:cNvPr id="14" name="ZoneTexte 13"/>
          <p:cNvSpPr txBox="1"/>
          <p:nvPr/>
        </p:nvSpPr>
        <p:spPr>
          <a:xfrm>
            <a:off x="5800725" y="188913"/>
            <a:ext cx="3116263" cy="368300"/>
          </a:xfrm>
          <a:prstGeom prst="rect">
            <a:avLst/>
          </a:prstGeom>
          <a:noFill/>
        </p:spPr>
        <p:txBody>
          <a:bodyPr wrap="none">
            <a:spAutoFit/>
          </a:bodyPr>
          <a:lstStyle/>
          <a:p>
            <a:pPr>
              <a:defRPr/>
            </a:pPr>
            <a:r>
              <a:rPr lang="fr-FR" dirty="0" err="1">
                <a:effectLst>
                  <a:outerShdw blurRad="38100" dist="38100" dir="2700000" algn="tl">
                    <a:srgbClr val="000000">
                      <a:alpha val="43137"/>
                    </a:srgbClr>
                  </a:outerShdw>
                </a:effectLst>
                <a:cs typeface="Arial" charset="0"/>
              </a:rPr>
              <a:t>MRO</a:t>
            </a:r>
            <a:r>
              <a:rPr lang="fr-FR" dirty="0">
                <a:effectLst>
                  <a:outerShdw blurRad="38100" dist="38100" dir="2700000" algn="tl">
                    <a:srgbClr val="000000">
                      <a:alpha val="43137"/>
                    </a:srgbClr>
                  </a:outerShdw>
                </a:effectLst>
                <a:cs typeface="Arial" charset="0"/>
              </a:rPr>
              <a:t>/HiRISE image 25 cm/pixel</a:t>
            </a:r>
          </a:p>
        </p:txBody>
      </p:sp>
      <p:sp>
        <p:nvSpPr>
          <p:cNvPr id="15" name="ZoneTexte 14"/>
          <p:cNvSpPr txBox="1"/>
          <p:nvPr/>
        </p:nvSpPr>
        <p:spPr>
          <a:xfrm>
            <a:off x="4176713" y="1368425"/>
            <a:ext cx="2360612" cy="584200"/>
          </a:xfrm>
          <a:prstGeom prst="rect">
            <a:avLst/>
          </a:prstGeom>
          <a:noFill/>
        </p:spPr>
        <p:txBody>
          <a:bodyPr wrap="none">
            <a:spAutoFit/>
          </a:bodyPr>
          <a:lstStyle/>
          <a:p>
            <a:pPr>
              <a:defRPr/>
            </a:pPr>
            <a:r>
              <a:rPr lang="fr-FR" sz="3200" dirty="0" err="1">
                <a:effectLst>
                  <a:outerShdw blurRad="38100" dist="38100" dir="2700000" algn="tl">
                    <a:srgbClr val="000000">
                      <a:alpha val="43137"/>
                    </a:srgbClr>
                  </a:outerShdw>
                </a:effectLst>
                <a:cs typeface="Arial" charset="0"/>
              </a:rPr>
              <a:t>FAULT</a:t>
            </a:r>
            <a:r>
              <a:rPr lang="fr-FR" sz="3200" dirty="0">
                <a:effectLst>
                  <a:outerShdw blurRad="38100" dist="38100" dir="2700000" algn="tl">
                    <a:srgbClr val="000000">
                      <a:alpha val="43137"/>
                    </a:srgbClr>
                  </a:outerShdw>
                </a:effectLst>
                <a:cs typeface="Arial" charset="0"/>
              </a:rPr>
              <a:t> </a:t>
            </a:r>
            <a:r>
              <a:rPr lang="fr-FR" sz="3200" dirty="0" err="1">
                <a:effectLst>
                  <a:outerShdw blurRad="38100" dist="38100" dir="2700000" algn="tl">
                    <a:srgbClr val="000000">
                      <a:alpha val="43137"/>
                    </a:srgbClr>
                  </a:outerShdw>
                </a:effectLst>
                <a:cs typeface="Arial" charset="0"/>
              </a:rPr>
              <a:t>SCARP</a:t>
            </a:r>
            <a:endParaRPr lang="fr-FR" sz="3200" dirty="0">
              <a:effectLst>
                <a:outerShdw blurRad="38100" dist="38100" dir="2700000" algn="tl">
                  <a:srgbClr val="000000">
                    <a:alpha val="43137"/>
                  </a:srgbClr>
                </a:outerShdw>
              </a:effectLst>
              <a:cs typeface="Arial" charset="0"/>
            </a:endParaRPr>
          </a:p>
        </p:txBody>
      </p:sp>
      <p:sp>
        <p:nvSpPr>
          <p:cNvPr id="16" name="ZoneTexte 15"/>
          <p:cNvSpPr txBox="1"/>
          <p:nvPr/>
        </p:nvSpPr>
        <p:spPr>
          <a:xfrm>
            <a:off x="4967288" y="2708275"/>
            <a:ext cx="4083050" cy="831850"/>
          </a:xfrm>
          <a:prstGeom prst="rect">
            <a:avLst/>
          </a:prstGeom>
          <a:noFill/>
        </p:spPr>
        <p:txBody>
          <a:bodyPr wrap="none">
            <a:spAutoFit/>
          </a:bodyPr>
          <a:lstStyle/>
          <a:p>
            <a:pPr>
              <a:defRPr/>
            </a:pPr>
            <a:r>
              <a:rPr lang="fr-FR" sz="2400" dirty="0">
                <a:effectLst>
                  <a:outerShdw blurRad="38100" dist="38100" dir="2700000" algn="tl">
                    <a:srgbClr val="000000">
                      <a:alpha val="43137"/>
                    </a:srgbClr>
                  </a:outerShdw>
                </a:effectLst>
                <a:cs typeface="Arial" charset="0"/>
              </a:rPr>
              <a:t>Field </a:t>
            </a:r>
            <a:r>
              <a:rPr lang="fr-FR" sz="2400" dirty="0" err="1">
                <a:effectLst>
                  <a:outerShdw blurRad="38100" dist="38100" dir="2700000" algn="tl">
                    <a:srgbClr val="000000">
                      <a:alpha val="43137"/>
                    </a:srgbClr>
                  </a:outerShdw>
                </a:effectLst>
                <a:cs typeface="Arial" charset="0"/>
              </a:rPr>
              <a:t>work</a:t>
            </a:r>
            <a:r>
              <a:rPr lang="fr-FR" sz="2400" dirty="0">
                <a:effectLst>
                  <a:outerShdw blurRad="38100" dist="38100" dir="2700000" algn="tl">
                    <a:srgbClr val="000000">
                      <a:alpha val="43137"/>
                    </a:srgbClr>
                  </a:outerShdw>
                </a:effectLst>
                <a:cs typeface="Arial" charset="0"/>
              </a:rPr>
              <a:t> </a:t>
            </a:r>
            <a:r>
              <a:rPr lang="fr-FR" sz="2400" dirty="0" err="1">
                <a:effectLst>
                  <a:outerShdw blurRad="38100" dist="38100" dir="2700000" algn="tl">
                    <a:srgbClr val="000000">
                      <a:alpha val="43137"/>
                    </a:srgbClr>
                  </a:outerShdw>
                </a:effectLst>
                <a:cs typeface="Arial" charset="0"/>
              </a:rPr>
              <a:t>would</a:t>
            </a:r>
            <a:r>
              <a:rPr lang="fr-FR" sz="2400" dirty="0">
                <a:effectLst>
                  <a:outerShdw blurRad="38100" dist="38100" dir="2700000" algn="tl">
                    <a:srgbClr val="000000">
                      <a:alpha val="43137"/>
                    </a:srgbClr>
                  </a:outerShdw>
                </a:effectLst>
                <a:cs typeface="Arial" charset="0"/>
              </a:rPr>
              <a:t> </a:t>
            </a:r>
            <a:r>
              <a:rPr lang="fr-FR" sz="2400" dirty="0" err="1">
                <a:effectLst>
                  <a:outerShdw blurRad="38100" dist="38100" dir="2700000" algn="tl">
                    <a:srgbClr val="000000">
                      <a:alpha val="43137"/>
                    </a:srgbClr>
                  </a:outerShdw>
                </a:effectLst>
                <a:cs typeface="Arial" charset="0"/>
              </a:rPr>
              <a:t>hardly</a:t>
            </a:r>
            <a:endParaRPr lang="fr-FR" sz="2400" dirty="0">
              <a:effectLst>
                <a:outerShdw blurRad="38100" dist="38100" dir="2700000" algn="tl">
                  <a:srgbClr val="000000">
                    <a:alpha val="43137"/>
                  </a:srgbClr>
                </a:outerShdw>
              </a:effectLst>
              <a:cs typeface="Arial" charset="0"/>
            </a:endParaRPr>
          </a:p>
          <a:p>
            <a:pPr>
              <a:defRPr/>
            </a:pPr>
            <a:r>
              <a:rPr lang="fr-FR" sz="2400" dirty="0" err="1">
                <a:effectLst>
                  <a:outerShdw blurRad="38100" dist="38100" dir="2700000" algn="tl">
                    <a:srgbClr val="000000">
                      <a:alpha val="43137"/>
                    </a:srgbClr>
                  </a:outerShdw>
                </a:effectLst>
                <a:cs typeface="Arial" charset="0"/>
              </a:rPr>
              <a:t>reveal</a:t>
            </a:r>
            <a:r>
              <a:rPr lang="fr-FR" sz="2400" dirty="0">
                <a:effectLst>
                  <a:outerShdw blurRad="38100" dist="38100" dir="2700000" algn="tl">
                    <a:srgbClr val="000000">
                      <a:alpha val="43137"/>
                    </a:srgbClr>
                  </a:outerShdw>
                </a:effectLst>
                <a:cs typeface="Arial" charset="0"/>
              </a:rPr>
              <a:t> </a:t>
            </a:r>
            <a:r>
              <a:rPr lang="fr-FR" sz="2400" dirty="0" err="1">
                <a:effectLst>
                  <a:outerShdw blurRad="38100" dist="38100" dir="2700000" algn="tl">
                    <a:srgbClr val="000000">
                      <a:alpha val="43137"/>
                    </a:srgbClr>
                  </a:outerShdw>
                </a:effectLst>
                <a:cs typeface="Arial" charset="0"/>
              </a:rPr>
              <a:t>any</a:t>
            </a:r>
            <a:r>
              <a:rPr lang="fr-FR" sz="2400" dirty="0">
                <a:effectLst>
                  <a:outerShdw blurRad="38100" dist="38100" dir="2700000" algn="tl">
                    <a:srgbClr val="000000">
                      <a:alpha val="43137"/>
                    </a:srgbClr>
                  </a:outerShdw>
                </a:effectLst>
                <a:cs typeface="Arial" charset="0"/>
              </a:rPr>
              <a:t> </a:t>
            </a:r>
            <a:r>
              <a:rPr lang="fr-FR" sz="2400" dirty="0" err="1">
                <a:effectLst>
                  <a:outerShdw blurRad="38100" dist="38100" dir="2700000" algn="tl">
                    <a:srgbClr val="000000">
                      <a:alpha val="43137"/>
                    </a:srgbClr>
                  </a:outerShdw>
                </a:effectLst>
                <a:cs typeface="Arial" charset="0"/>
              </a:rPr>
              <a:t>fault</a:t>
            </a:r>
            <a:r>
              <a:rPr lang="fr-FR" sz="2400" dirty="0">
                <a:effectLst>
                  <a:outerShdw blurRad="38100" dist="38100" dir="2700000" algn="tl">
                    <a:srgbClr val="000000">
                      <a:alpha val="43137"/>
                    </a:srgbClr>
                  </a:outerShdw>
                </a:effectLst>
                <a:cs typeface="Arial" charset="0"/>
              </a:rPr>
              <a:t> plane </a:t>
            </a:r>
            <a:r>
              <a:rPr lang="fr-FR" sz="2400" dirty="0" err="1">
                <a:effectLst>
                  <a:outerShdw blurRad="38100" dist="38100" dir="2700000" algn="tl">
                    <a:srgbClr val="000000">
                      <a:alpha val="43137"/>
                    </a:srgbClr>
                  </a:outerShdw>
                </a:effectLst>
                <a:cs typeface="Arial" charset="0"/>
              </a:rPr>
              <a:t>outcrop</a:t>
            </a:r>
            <a:r>
              <a:rPr lang="fr-FR" sz="2400" dirty="0">
                <a:effectLst>
                  <a:outerShdw blurRad="38100" dist="38100" dir="2700000" algn="tl">
                    <a:srgbClr val="000000">
                      <a:alpha val="43137"/>
                    </a:srgbClr>
                  </a:outerShdw>
                </a:effectLst>
                <a:cs typeface="Arial" charset="0"/>
              </a:rPr>
              <a:t>! </a:t>
            </a:r>
          </a:p>
        </p:txBody>
      </p:sp>
      <p:grpSp>
        <p:nvGrpSpPr>
          <p:cNvPr id="32775" name="Groupe 20"/>
          <p:cNvGrpSpPr>
            <a:grpSpLocks/>
          </p:cNvGrpSpPr>
          <p:nvPr/>
        </p:nvGrpSpPr>
        <p:grpSpPr bwMode="auto">
          <a:xfrm>
            <a:off x="1008063" y="260350"/>
            <a:ext cx="1273175" cy="461963"/>
            <a:chOff x="4835387" y="5019462"/>
            <a:chExt cx="1273426" cy="461665"/>
          </a:xfrm>
        </p:grpSpPr>
        <p:cxnSp>
          <p:nvCxnSpPr>
            <p:cNvPr id="32777" name="Connecteur droit avec flèche 17"/>
            <p:cNvCxnSpPr>
              <a:cxnSpLocks noChangeShapeType="1"/>
            </p:cNvCxnSpPr>
            <p:nvPr/>
          </p:nvCxnSpPr>
          <p:spPr bwMode="auto">
            <a:xfrm>
              <a:off x="5004048" y="5445224"/>
              <a:ext cx="936104" cy="0"/>
            </a:xfrm>
            <a:prstGeom prst="straightConnector1">
              <a:avLst/>
            </a:prstGeom>
            <a:noFill/>
            <a:ln w="38100"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ZoneTexte 19"/>
            <p:cNvSpPr txBox="1"/>
            <p:nvPr/>
          </p:nvSpPr>
          <p:spPr>
            <a:xfrm>
              <a:off x="4835387" y="5019462"/>
              <a:ext cx="1273426" cy="461665"/>
            </a:xfrm>
            <a:prstGeom prst="rect">
              <a:avLst/>
            </a:prstGeom>
            <a:noFill/>
          </p:spPr>
          <p:txBody>
            <a:bodyPr wrap="none">
              <a:spAutoFit/>
            </a:bodyPr>
            <a:lstStyle/>
            <a:p>
              <a:pPr>
                <a:defRPr/>
              </a:pPr>
              <a:r>
                <a:rPr lang="fr-FR" sz="2400" b="1" i="1" dirty="0" err="1">
                  <a:ln w="10541" cmpd="sng">
                    <a:solidFill>
                      <a:srgbClr val="7D7D7D">
                        <a:tint val="100000"/>
                        <a:shade val="100000"/>
                        <a:satMod val="110000"/>
                      </a:srgbClr>
                    </a:solidFill>
                    <a:prstDash val="solid"/>
                  </a:ln>
                  <a:gradFill>
                    <a:gsLst>
                      <a:gs pos="0">
                        <a:srgbClr val="FFF200"/>
                      </a:gs>
                      <a:gs pos="45000">
                        <a:srgbClr val="FF7A00"/>
                      </a:gs>
                      <a:gs pos="70000">
                        <a:srgbClr val="FF0300"/>
                      </a:gs>
                      <a:gs pos="100000">
                        <a:srgbClr val="4D0808"/>
                      </a:gs>
                    </a:gsLst>
                    <a:lin ang="5400000" scaled="0"/>
                  </a:gradFill>
                  <a:cs typeface="Arial" charset="0"/>
                </a:rPr>
                <a:t>sun</a:t>
              </a:r>
              <a:r>
                <a:rPr lang="fr-FR" sz="2400" b="1" i="1" dirty="0">
                  <a:ln w="10541" cmpd="sng">
                    <a:solidFill>
                      <a:srgbClr val="7D7D7D">
                        <a:tint val="100000"/>
                        <a:shade val="100000"/>
                        <a:satMod val="110000"/>
                      </a:srgbClr>
                    </a:solidFill>
                    <a:prstDash val="solid"/>
                  </a:ln>
                  <a:gradFill>
                    <a:gsLst>
                      <a:gs pos="0">
                        <a:srgbClr val="FFF200"/>
                      </a:gs>
                      <a:gs pos="45000">
                        <a:srgbClr val="FF7A00"/>
                      </a:gs>
                      <a:gs pos="70000">
                        <a:srgbClr val="FF0300"/>
                      </a:gs>
                      <a:gs pos="100000">
                        <a:srgbClr val="4D0808"/>
                      </a:gs>
                    </a:gsLst>
                    <a:lin ang="5400000" scaled="0"/>
                  </a:gradFill>
                  <a:cs typeface="Arial" charset="0"/>
                </a:rPr>
                <a:t> light</a:t>
              </a:r>
            </a:p>
          </p:txBody>
        </p:sp>
      </p:grpSp>
      <p:sp>
        <p:nvSpPr>
          <p:cNvPr id="22" name="ZoneTexte 21"/>
          <p:cNvSpPr txBox="1"/>
          <p:nvPr/>
        </p:nvSpPr>
        <p:spPr>
          <a:xfrm>
            <a:off x="-508" y="6541603"/>
            <a:ext cx="1275349" cy="307777"/>
          </a:xfrm>
          <a:prstGeom prst="rect">
            <a:avLst/>
          </a:prstGeom>
          <a:noFill/>
        </p:spPr>
        <p:txBody>
          <a:bodyPr wrap="none">
            <a:spAutoFit/>
          </a:bodyPr>
          <a:lstStyle/>
          <a:p>
            <a:pPr>
              <a:defRPr/>
            </a:pPr>
            <a:r>
              <a:rPr lang="fr-FR" sz="1400" b="1" i="1" spc="50" dirty="0" err="1">
                <a:ln w="13500">
                  <a:solidFill>
                    <a:schemeClr val="bg1">
                      <a:alpha val="6000"/>
                    </a:schemeClr>
                  </a:solidFill>
                  <a:prstDash val="solid"/>
                </a:ln>
                <a:solidFill>
                  <a:schemeClr val="tx1">
                    <a:alpha val="95000"/>
                  </a:schemeClr>
                </a:solidFill>
                <a:effectLst>
                  <a:innerShdw blurRad="50900" dist="38500" dir="13500000">
                    <a:srgbClr val="000000">
                      <a:alpha val="60000"/>
                    </a:srgbClr>
                  </a:innerShdw>
                </a:effectLst>
                <a:cs typeface="Arial" charset="0"/>
              </a:rPr>
              <a:t>JPL</a:t>
            </a:r>
            <a:r>
              <a:rPr lang="fr-FR" sz="1400" b="1" i="1" spc="50" dirty="0">
                <a:ln w="13500">
                  <a:solidFill>
                    <a:schemeClr val="bg1">
                      <a:alpha val="6000"/>
                    </a:schemeClr>
                  </a:solidFill>
                  <a:prstDash val="solid"/>
                </a:ln>
                <a:solidFill>
                  <a:schemeClr val="tx1">
                    <a:alpha val="95000"/>
                  </a:schemeClr>
                </a:solidFill>
                <a:effectLst>
                  <a:innerShdw blurRad="50900" dist="38500" dir="13500000">
                    <a:srgbClr val="000000">
                      <a:alpha val="60000"/>
                    </a:srgbClr>
                  </a:innerShdw>
                </a:effectLst>
                <a:cs typeface="Arial" charset="0"/>
              </a:rPr>
              <a:t>/NASA/AU</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9286"/>
            <a:ext cx="9144000" cy="4332752"/>
          </a:xfrm>
          <a:prstGeom prst="rect">
            <a:avLst/>
          </a:prstGeom>
        </p:spPr>
      </p:pic>
      <p:sp>
        <p:nvSpPr>
          <p:cNvPr id="3" name="ZoneTexte 2"/>
          <p:cNvSpPr txBox="1"/>
          <p:nvPr/>
        </p:nvSpPr>
        <p:spPr>
          <a:xfrm>
            <a:off x="3230310" y="333190"/>
            <a:ext cx="2438040"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smtClean="0"/>
              <a:t>Viking </a:t>
            </a:r>
            <a:r>
              <a:rPr lang="fr-FR" sz="2400" dirty="0" err="1" smtClean="0"/>
              <a:t>fault</a:t>
            </a:r>
            <a:r>
              <a:rPr lang="fr-FR" sz="2400" dirty="0" smtClean="0"/>
              <a:t> </a:t>
            </a:r>
            <a:r>
              <a:rPr lang="fr-FR" sz="2400" dirty="0" err="1" smtClean="0"/>
              <a:t>scarps</a:t>
            </a:r>
            <a:endParaRPr lang="en-GB" sz="2400" dirty="0"/>
          </a:p>
        </p:txBody>
      </p:sp>
    </p:spTree>
    <p:extLst>
      <p:ext uri="{BB962C8B-B14F-4D97-AF65-F5344CB8AC3E}">
        <p14:creationId xmlns:p14="http://schemas.microsoft.com/office/powerpoint/2010/main" val="22731119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1267"/>
            <a:ext cx="9144000" cy="6223304"/>
          </a:xfrm>
          <a:prstGeom prst="rect">
            <a:avLst/>
          </a:prstGeom>
        </p:spPr>
      </p:pic>
      <p:sp>
        <p:nvSpPr>
          <p:cNvPr id="12" name="ZoneTexte 11"/>
          <p:cNvSpPr txBox="1"/>
          <p:nvPr/>
        </p:nvSpPr>
        <p:spPr>
          <a:xfrm>
            <a:off x="3230310" y="333190"/>
            <a:ext cx="2438040"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smtClean="0"/>
              <a:t>Viking </a:t>
            </a:r>
            <a:r>
              <a:rPr lang="fr-FR" sz="2400" dirty="0" err="1" smtClean="0"/>
              <a:t>fault</a:t>
            </a:r>
            <a:r>
              <a:rPr lang="fr-FR" sz="2400" dirty="0" smtClean="0"/>
              <a:t> </a:t>
            </a:r>
            <a:r>
              <a:rPr lang="fr-FR" sz="2400" dirty="0" err="1" smtClean="0"/>
              <a:t>scarps</a:t>
            </a:r>
            <a:endParaRPr lang="en-GB" sz="2400" dirty="0"/>
          </a:p>
        </p:txBody>
      </p:sp>
    </p:spTree>
    <p:extLst>
      <p:ext uri="{BB962C8B-B14F-4D97-AF65-F5344CB8AC3E}">
        <p14:creationId xmlns:p14="http://schemas.microsoft.com/office/powerpoint/2010/main" val="15409212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0" y="1231900"/>
            <a:ext cx="128592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sz="1800" b="0">
                <a:latin typeface="+mj-lt"/>
              </a:rPr>
              <a:t>I U S </a:t>
            </a:r>
          </a:p>
          <a:p>
            <a:pPr eaLnBrk="1" hangingPunct="1"/>
            <a:r>
              <a:rPr lang="fr-FR" altLang="en-US" sz="1800" b="0">
                <a:latin typeface="+mj-lt"/>
              </a:rPr>
              <a:t>C H A S M A</a:t>
            </a:r>
          </a:p>
        </p:txBody>
      </p:sp>
      <p:sp>
        <p:nvSpPr>
          <p:cNvPr id="3" name="Rectangle 4"/>
          <p:cNvSpPr>
            <a:spLocks noChangeArrowheads="1"/>
          </p:cNvSpPr>
          <p:nvPr/>
        </p:nvSpPr>
        <p:spPr bwMode="auto">
          <a:xfrm>
            <a:off x="4964113" y="5516563"/>
            <a:ext cx="249713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GB" altLang="en-US" sz="1800" b="0">
                <a:latin typeface="+mj-lt"/>
              </a:rPr>
              <a:t>J A M N Í C K E   S E D L O</a:t>
            </a:r>
            <a:endParaRPr lang="fr-FR" altLang="en-US" sz="1800" b="0">
              <a:latin typeface="+mj-lt"/>
            </a:endParaRPr>
          </a:p>
          <a:p>
            <a:pPr eaLnBrk="1" hangingPunct="1"/>
            <a:r>
              <a:rPr lang="fr-FR" altLang="en-US" sz="1800" b="0">
                <a:latin typeface="+mj-lt"/>
              </a:rPr>
              <a:t>Slovakian Tatras</a:t>
            </a:r>
          </a:p>
        </p:txBody>
      </p:sp>
      <p:pic>
        <p:nvPicPr>
          <p:cNvPr id="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6038" y="846138"/>
            <a:ext cx="3489325"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4425" y="846138"/>
            <a:ext cx="3490913"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e 7"/>
          <p:cNvGrpSpPr/>
          <p:nvPr/>
        </p:nvGrpSpPr>
        <p:grpSpPr>
          <a:xfrm>
            <a:off x="1822450" y="4865910"/>
            <a:ext cx="1390650" cy="461963"/>
            <a:chOff x="1822450" y="4865910"/>
            <a:chExt cx="1390650" cy="461963"/>
          </a:xfrm>
        </p:grpSpPr>
        <p:cxnSp>
          <p:nvCxnSpPr>
            <p:cNvPr id="4" name="Connecteur droit 17"/>
            <p:cNvCxnSpPr>
              <a:cxnSpLocks noChangeShapeType="1"/>
            </p:cNvCxnSpPr>
            <p:nvPr/>
          </p:nvCxnSpPr>
          <p:spPr bwMode="auto">
            <a:xfrm>
              <a:off x="1822450" y="5327873"/>
              <a:ext cx="1390650" cy="0"/>
            </a:xfrm>
            <a:prstGeom prst="line">
              <a:avLst/>
            </a:prstGeom>
            <a:noFill/>
            <a:ln w="2857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ZoneTexte 18"/>
            <p:cNvSpPr txBox="1">
              <a:spLocks noChangeArrowheads="1"/>
            </p:cNvSpPr>
            <p:nvPr/>
          </p:nvSpPr>
          <p:spPr bwMode="auto">
            <a:xfrm>
              <a:off x="2181225" y="4865910"/>
              <a:ext cx="7328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altLang="en-US" b="0" dirty="0">
                  <a:solidFill>
                    <a:schemeClr val="bg1"/>
                  </a:solidFill>
                  <a:latin typeface="Arial Narrow" panose="020B0606020202030204" pitchFamily="34" charset="0"/>
                </a:rPr>
                <a:t>2 km</a:t>
              </a:r>
            </a:p>
          </p:txBody>
        </p:sp>
      </p:grpSp>
    </p:spTree>
    <p:extLst>
      <p:ext uri="{BB962C8B-B14F-4D97-AF65-F5344CB8AC3E}">
        <p14:creationId xmlns:p14="http://schemas.microsoft.com/office/powerpoint/2010/main" val="2685480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07" y="1163937"/>
            <a:ext cx="4253768" cy="4763662"/>
          </a:xfrm>
          <a:prstGeom prst="rect">
            <a:avLst/>
          </a:prstGeom>
          <a:effectLst>
            <a:outerShdw blurRad="50800" dist="38100" dir="2700000" algn="tl" rotWithShape="0">
              <a:prstClr val="black">
                <a:alpha val="40000"/>
              </a:prstClr>
            </a:outerShdw>
          </a:effectLst>
        </p:spPr>
      </p:pic>
      <p:sp>
        <p:nvSpPr>
          <p:cNvPr id="4" name="Rectangle 3"/>
          <p:cNvSpPr/>
          <p:nvPr/>
        </p:nvSpPr>
        <p:spPr>
          <a:xfrm>
            <a:off x="3161615" y="5927599"/>
            <a:ext cx="1449436" cy="276999"/>
          </a:xfrm>
          <a:prstGeom prst="rect">
            <a:avLst/>
          </a:prstGeom>
          <a:effectLst>
            <a:outerShdw blurRad="50800" dist="38100" dir="2700000" algn="tl" rotWithShape="0">
              <a:prstClr val="black">
                <a:alpha val="40000"/>
              </a:prstClr>
            </a:outerShdw>
          </a:effectLst>
        </p:spPr>
        <p:txBody>
          <a:bodyPr wrap="none">
            <a:spAutoFit/>
          </a:bodyPr>
          <a:lstStyle/>
          <a:p>
            <a:r>
              <a:rPr lang="fr-FR" sz="1200" i="1" dirty="0">
                <a:latin typeface="Times New Roman" panose="02020603050405020304" pitchFamily="18" charset="0"/>
                <a:cs typeface="Times New Roman" panose="02020603050405020304" pitchFamily="18" charset="0"/>
              </a:rPr>
              <a:t>Peulvast et al., 2001</a:t>
            </a:r>
            <a:endParaRPr lang="en-GB" sz="1200" i="1" dirty="0">
              <a:latin typeface="Times New Roman" panose="02020603050405020304" pitchFamily="18" charset="0"/>
              <a:cs typeface="Times New Roman" panose="02020603050405020304" pitchFamily="18" charset="0"/>
            </a:endParaRPr>
          </a:p>
        </p:txBody>
      </p:sp>
      <p:grpSp>
        <p:nvGrpSpPr>
          <p:cNvPr id="14" name="Groupe 13"/>
          <p:cNvGrpSpPr/>
          <p:nvPr/>
        </p:nvGrpSpPr>
        <p:grpSpPr>
          <a:xfrm>
            <a:off x="0" y="0"/>
            <a:ext cx="2378315" cy="1112662"/>
            <a:chOff x="6765685" y="0"/>
            <a:chExt cx="2378315" cy="1112662"/>
          </a:xfrm>
          <a:effectLst>
            <a:outerShdw blurRad="50800" dist="38100" dir="2700000" algn="tl" rotWithShape="0">
              <a:prstClr val="black">
                <a:alpha val="40000"/>
              </a:prstClr>
            </a:outerShdw>
          </a:effectLst>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5685" y="0"/>
              <a:ext cx="2378315" cy="1112662"/>
            </a:xfrm>
            <a:prstGeom prst="rect">
              <a:avLst/>
            </a:prstGeom>
          </p:spPr>
        </p:pic>
        <p:sp>
          <p:nvSpPr>
            <p:cNvPr id="13" name="Flèche droite 12"/>
            <p:cNvSpPr/>
            <p:nvPr/>
          </p:nvSpPr>
          <p:spPr>
            <a:xfrm rot="7185945">
              <a:off x="8308848" y="101859"/>
              <a:ext cx="290557" cy="367469"/>
            </a:xfrm>
            <a:prstGeom prst="rightArrow">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ZoneTexte 14"/>
          <p:cNvSpPr txBox="1"/>
          <p:nvPr/>
        </p:nvSpPr>
        <p:spPr>
          <a:xfrm>
            <a:off x="4300937" y="325498"/>
            <a:ext cx="3216778" cy="461665"/>
          </a:xfrm>
          <a:prstGeom prst="rect">
            <a:avLst/>
          </a:prstGeom>
          <a:solidFill>
            <a:srgbClr val="FFC000"/>
          </a:solidFill>
          <a:effectLst>
            <a:outerShdw blurRad="50800" dist="38100" dir="2700000" algn="tl" rotWithShape="0">
              <a:prstClr val="black">
                <a:alpha val="40000"/>
              </a:prstClr>
            </a:outerShdw>
            <a:softEdge rad="63500"/>
          </a:effectLst>
        </p:spPr>
        <p:txBody>
          <a:bodyPr wrap="none" rtlCol="0">
            <a:spAutoFit/>
          </a:bodyPr>
          <a:lstStyle/>
          <a:p>
            <a:r>
              <a:rPr lang="fr-FR" sz="2400" dirty="0" err="1" smtClean="0"/>
              <a:t>Triangular</a:t>
            </a:r>
            <a:r>
              <a:rPr lang="fr-FR" sz="2400" dirty="0" smtClean="0"/>
              <a:t> </a:t>
            </a:r>
            <a:r>
              <a:rPr lang="fr-FR" sz="2400" dirty="0" err="1" smtClean="0"/>
              <a:t>faceted</a:t>
            </a:r>
            <a:r>
              <a:rPr lang="fr-FR" sz="2400" dirty="0" smtClean="0"/>
              <a:t> </a:t>
            </a:r>
            <a:r>
              <a:rPr lang="fr-FR" sz="2400" dirty="0" err="1" smtClean="0"/>
              <a:t>spurs</a:t>
            </a:r>
            <a:endParaRPr lang="en-GB" sz="2400" dirty="0"/>
          </a:p>
        </p:txBody>
      </p:sp>
      <p:grpSp>
        <p:nvGrpSpPr>
          <p:cNvPr id="19" name="Groupe 18"/>
          <p:cNvGrpSpPr/>
          <p:nvPr/>
        </p:nvGrpSpPr>
        <p:grpSpPr>
          <a:xfrm>
            <a:off x="4761681" y="1163937"/>
            <a:ext cx="4258066" cy="5175923"/>
            <a:chOff x="4761681" y="1163937"/>
            <a:chExt cx="4258066" cy="5175923"/>
          </a:xfrm>
          <a:effectLst>
            <a:outerShdw blurRad="50800" dist="38100" dir="2700000" algn="tl" rotWithShape="0">
              <a:prstClr val="black">
                <a:alpha val="40000"/>
              </a:prstClr>
            </a:outerShdw>
          </a:effectLst>
        </p:grpSpPr>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681" y="1163937"/>
              <a:ext cx="4258066" cy="4763662"/>
            </a:xfrm>
            <a:prstGeom prst="rect">
              <a:avLst/>
            </a:prstGeom>
          </p:spPr>
        </p:pic>
        <p:sp>
          <p:nvSpPr>
            <p:cNvPr id="18" name="ZoneTexte 17"/>
            <p:cNvSpPr txBox="1"/>
            <p:nvPr/>
          </p:nvSpPr>
          <p:spPr>
            <a:xfrm>
              <a:off x="4761681" y="5970528"/>
              <a:ext cx="3521157" cy="369332"/>
            </a:xfrm>
            <a:prstGeom prst="rect">
              <a:avLst/>
            </a:prstGeom>
            <a:noFill/>
          </p:spPr>
          <p:txBody>
            <a:bodyPr wrap="none" rtlCol="0">
              <a:spAutoFit/>
            </a:bodyPr>
            <a:lstStyle/>
            <a:p>
              <a:r>
                <a:rPr lang="fr-FR" dirty="0" smtClean="0"/>
                <a:t>Wasatch </a:t>
              </a:r>
              <a:r>
                <a:rPr lang="fr-FR" dirty="0" err="1" smtClean="0"/>
                <a:t>fault</a:t>
              </a:r>
              <a:r>
                <a:rPr lang="fr-FR" dirty="0" smtClean="0"/>
                <a:t> (</a:t>
              </a:r>
              <a:r>
                <a:rPr lang="fr-FR" dirty="0" err="1" smtClean="0"/>
                <a:t>Spanish</a:t>
              </a:r>
              <a:r>
                <a:rPr lang="fr-FR" dirty="0" smtClean="0"/>
                <a:t> </a:t>
              </a:r>
              <a:r>
                <a:rPr lang="fr-FR" dirty="0" err="1" smtClean="0"/>
                <a:t>Fork</a:t>
              </a:r>
              <a:r>
                <a:rPr lang="fr-FR" dirty="0" smtClean="0"/>
                <a:t>), Utah</a:t>
              </a:r>
              <a:endParaRPr lang="en-GB" dirty="0"/>
            </a:p>
          </p:txBody>
        </p:sp>
      </p:grpSp>
      <p:sp>
        <p:nvSpPr>
          <p:cNvPr id="11" name="Flèche droite 10"/>
          <p:cNvSpPr/>
          <p:nvPr/>
        </p:nvSpPr>
        <p:spPr>
          <a:xfrm rot="17768209">
            <a:off x="5264211" y="3226588"/>
            <a:ext cx="452927" cy="356275"/>
          </a:xfrm>
          <a:prstGeom prst="rightArrow">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247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75" y="804159"/>
            <a:ext cx="4880900" cy="2767984"/>
          </a:xfrm>
          <a:prstGeom prst="rect">
            <a:avLst/>
          </a:prstGeom>
          <a:effectLst>
            <a:outerShdw blurRad="50800" dist="38100" dir="2700000" algn="tl" rotWithShape="0">
              <a:prstClr val="black">
                <a:alpha val="40000"/>
              </a:prstClr>
            </a:outerShdw>
          </a:effectLst>
        </p:spPr>
      </p:pic>
      <p:sp>
        <p:nvSpPr>
          <p:cNvPr id="13" name="ZoneTexte 12"/>
          <p:cNvSpPr txBox="1"/>
          <p:nvPr/>
        </p:nvSpPr>
        <p:spPr>
          <a:xfrm>
            <a:off x="1193484" y="186374"/>
            <a:ext cx="6995441" cy="461665"/>
          </a:xfrm>
          <a:prstGeom prst="rect">
            <a:avLst/>
          </a:prstGeom>
          <a:noFill/>
        </p:spPr>
        <p:txBody>
          <a:bodyPr wrap="none" rtlCol="0">
            <a:spAutoFit/>
          </a:bodyPr>
          <a:lstStyle/>
          <a:p>
            <a:r>
              <a:rPr lang="fr-FR" sz="2400" dirty="0" smtClean="0"/>
              <a:t>Cycles </a:t>
            </a:r>
            <a:r>
              <a:rPr lang="fr-FR" sz="2400" dirty="0"/>
              <a:t>of </a:t>
            </a:r>
            <a:r>
              <a:rPr lang="fr-FR" sz="2400" dirty="0" err="1"/>
              <a:t>fault</a:t>
            </a:r>
            <a:r>
              <a:rPr lang="fr-FR" sz="2400" dirty="0"/>
              <a:t> </a:t>
            </a:r>
            <a:r>
              <a:rPr lang="fr-FR" sz="2400" dirty="0" err="1"/>
              <a:t>activity</a:t>
            </a:r>
            <a:r>
              <a:rPr lang="fr-FR" sz="2400" dirty="0"/>
              <a:t>/</a:t>
            </a:r>
            <a:r>
              <a:rPr lang="fr-FR" sz="2400" dirty="0" err="1"/>
              <a:t>tectonic</a:t>
            </a:r>
            <a:r>
              <a:rPr lang="fr-FR" sz="2400" dirty="0"/>
              <a:t> quiescence and </a:t>
            </a:r>
            <a:r>
              <a:rPr lang="fr-FR" sz="2400" dirty="0" err="1"/>
              <a:t>erosion</a:t>
            </a:r>
            <a:endParaRPr lang="en-GB" sz="2400" dirty="0"/>
          </a:p>
        </p:txBody>
      </p:sp>
      <p:grpSp>
        <p:nvGrpSpPr>
          <p:cNvPr id="9" name="Groupe 8"/>
          <p:cNvGrpSpPr/>
          <p:nvPr/>
        </p:nvGrpSpPr>
        <p:grpSpPr>
          <a:xfrm>
            <a:off x="5209451" y="782839"/>
            <a:ext cx="3724348" cy="4275754"/>
            <a:chOff x="5209451" y="782839"/>
            <a:chExt cx="3724348" cy="4275754"/>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451" y="782839"/>
              <a:ext cx="3724348" cy="3955977"/>
            </a:xfrm>
            <a:prstGeom prst="rect">
              <a:avLst/>
            </a:prstGeom>
          </p:spPr>
        </p:pic>
        <p:sp>
          <p:nvSpPr>
            <p:cNvPr id="8" name="ZoneTexte 7"/>
            <p:cNvSpPr txBox="1"/>
            <p:nvPr/>
          </p:nvSpPr>
          <p:spPr>
            <a:xfrm>
              <a:off x="7182294" y="4781594"/>
              <a:ext cx="1751505"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1200" i="1" dirty="0" err="1" smtClean="0">
                  <a:latin typeface="Times New Roman" panose="02020603050405020304" pitchFamily="18" charset="0"/>
                  <a:cs typeface="Times New Roman" panose="02020603050405020304" pitchFamily="18" charset="0"/>
                </a:rPr>
                <a:t>Hamblin</a:t>
              </a:r>
              <a:r>
                <a:rPr lang="fr-FR" sz="1200" i="1" dirty="0" smtClean="0">
                  <a:latin typeface="Times New Roman" panose="02020603050405020304" pitchFamily="18" charset="0"/>
                  <a:cs typeface="Times New Roman" panose="02020603050405020304" pitchFamily="18" charset="0"/>
                </a:rPr>
                <a:t>, 1976 (</a:t>
              </a:r>
              <a:r>
                <a:rPr lang="fr-FR" sz="1200" i="1" dirty="0" err="1" smtClean="0">
                  <a:latin typeface="Times New Roman" panose="02020603050405020304" pitchFamily="18" charset="0"/>
                  <a:cs typeface="Times New Roman" panose="02020603050405020304" pitchFamily="18" charset="0"/>
                </a:rPr>
                <a:t>redrawn</a:t>
              </a:r>
              <a:r>
                <a:rPr lang="fr-FR" sz="1200" i="1" dirty="0" smtClean="0">
                  <a:latin typeface="Times New Roman" panose="02020603050405020304" pitchFamily="18" charset="0"/>
                  <a:cs typeface="Times New Roman" panose="02020603050405020304" pitchFamily="18" charset="0"/>
                </a:rPr>
                <a:t>)</a:t>
              </a:r>
              <a:endParaRPr lang="en-GB" sz="1200" i="1" dirty="0">
                <a:latin typeface="Times New Roman" panose="02020603050405020304" pitchFamily="18" charset="0"/>
                <a:cs typeface="Times New Roman" panose="02020603050405020304" pitchFamily="18" charset="0"/>
              </a:endParaRPr>
            </a:p>
          </p:txBody>
        </p:sp>
      </p:grpSp>
      <p:grpSp>
        <p:nvGrpSpPr>
          <p:cNvPr id="5" name="Groupe 4"/>
          <p:cNvGrpSpPr/>
          <p:nvPr/>
        </p:nvGrpSpPr>
        <p:grpSpPr>
          <a:xfrm>
            <a:off x="4834578" y="4856289"/>
            <a:ext cx="2237047" cy="1519857"/>
            <a:chOff x="4834578" y="4856289"/>
            <a:chExt cx="2237047" cy="1519857"/>
          </a:xfrm>
        </p:grpSpPr>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578" y="4856289"/>
              <a:ext cx="2237047" cy="1292245"/>
            </a:xfrm>
            <a:prstGeom prst="rect">
              <a:avLst/>
            </a:prstGeom>
          </p:spPr>
        </p:pic>
        <p:sp>
          <p:nvSpPr>
            <p:cNvPr id="16" name="ZoneTexte 15"/>
            <p:cNvSpPr txBox="1"/>
            <p:nvPr/>
          </p:nvSpPr>
          <p:spPr>
            <a:xfrm>
              <a:off x="5925157" y="6099147"/>
              <a:ext cx="1146468"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1200" i="1" dirty="0" err="1" smtClean="0">
                  <a:latin typeface="Times New Roman" panose="02020603050405020304" pitchFamily="18" charset="0"/>
                  <a:cs typeface="Times New Roman" panose="02020603050405020304" pitchFamily="18" charset="0"/>
                </a:rPr>
                <a:t>Hamblin</a:t>
              </a:r>
              <a:r>
                <a:rPr lang="fr-FR" sz="1200" i="1" dirty="0" smtClean="0">
                  <a:latin typeface="Times New Roman" panose="02020603050405020304" pitchFamily="18" charset="0"/>
                  <a:cs typeface="Times New Roman" panose="02020603050405020304" pitchFamily="18" charset="0"/>
                </a:rPr>
                <a:t>, 1976</a:t>
              </a:r>
              <a:endParaRPr lang="en-GB" sz="1200" i="1" dirty="0">
                <a:latin typeface="Times New Roman" panose="02020603050405020304" pitchFamily="18" charset="0"/>
                <a:cs typeface="Times New Roman" panose="02020603050405020304" pitchFamily="18" charset="0"/>
              </a:endParaRPr>
            </a:p>
          </p:txBody>
        </p:sp>
      </p:grpSp>
      <p:grpSp>
        <p:nvGrpSpPr>
          <p:cNvPr id="14" name="Groupe 13"/>
          <p:cNvGrpSpPr/>
          <p:nvPr/>
        </p:nvGrpSpPr>
        <p:grpSpPr>
          <a:xfrm>
            <a:off x="326829" y="3733059"/>
            <a:ext cx="4364375" cy="2306298"/>
            <a:chOff x="167905" y="3156074"/>
            <a:chExt cx="4364375" cy="2306298"/>
          </a:xfrm>
        </p:grpSpPr>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905" y="3156074"/>
              <a:ext cx="4364375" cy="2011514"/>
            </a:xfrm>
            <a:prstGeom prst="rect">
              <a:avLst/>
            </a:prstGeom>
            <a:effectLst>
              <a:outerShdw blurRad="50800" dist="38100" dir="2700000" algn="tl" rotWithShape="0">
                <a:prstClr val="black">
                  <a:alpha val="40000"/>
                </a:prstClr>
              </a:outerShdw>
            </a:effectLst>
          </p:spPr>
        </p:pic>
        <p:sp>
          <p:nvSpPr>
            <p:cNvPr id="17" name="ZoneTexte 16"/>
            <p:cNvSpPr txBox="1"/>
            <p:nvPr/>
          </p:nvSpPr>
          <p:spPr>
            <a:xfrm>
              <a:off x="3422681" y="5185373"/>
              <a:ext cx="1109599"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1200" i="1" dirty="0" err="1" smtClean="0">
                  <a:latin typeface="Times New Roman" panose="02020603050405020304" pitchFamily="18" charset="0"/>
                  <a:cs typeface="Times New Roman" panose="02020603050405020304" pitchFamily="18" charset="0"/>
                </a:rPr>
                <a:t>Hamblin</a:t>
              </a:r>
              <a:r>
                <a:rPr lang="fr-FR" sz="1200" i="1" dirty="0" smtClean="0">
                  <a:latin typeface="Times New Roman" panose="02020603050405020304" pitchFamily="18" charset="0"/>
                  <a:cs typeface="Times New Roman" panose="02020603050405020304" pitchFamily="18" charset="0"/>
                </a:rPr>
                <a:t>, 1976</a:t>
              </a:r>
              <a:endParaRPr lang="en-GB" sz="1200" i="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139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3996504" y="186374"/>
            <a:ext cx="1315360"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dirty="0" err="1" smtClean="0"/>
              <a:t>Scarplets</a:t>
            </a:r>
            <a:endParaRPr lang="en-GB" sz="2400"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25" y="2307364"/>
            <a:ext cx="4001818" cy="2511711"/>
          </a:xfrm>
          <a:prstGeom prst="rect">
            <a:avLst/>
          </a:prstGeom>
          <a:effectLst>
            <a:outerShdw blurRad="50800" dist="38100" dir="2700000" algn="tl" rotWithShape="0">
              <a:prstClr val="black">
                <a:alpha val="40000"/>
              </a:prstClr>
            </a:outerShdw>
          </a:effectLst>
        </p:spPr>
      </p:pic>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445" y="939813"/>
            <a:ext cx="4324173" cy="4842507"/>
          </a:xfrm>
          <a:prstGeom prst="rect">
            <a:avLst/>
          </a:prstGeom>
          <a:effectLst>
            <a:outerShdw blurRad="50800" dist="38100" dir="2700000" algn="tl" rotWithShape="0">
              <a:prstClr val="black">
                <a:alpha val="40000"/>
              </a:prstClr>
            </a:outerShdw>
          </a:effectLst>
        </p:spPr>
      </p:pic>
      <p:grpSp>
        <p:nvGrpSpPr>
          <p:cNvPr id="24" name="Groupe 23"/>
          <p:cNvGrpSpPr/>
          <p:nvPr/>
        </p:nvGrpSpPr>
        <p:grpSpPr>
          <a:xfrm>
            <a:off x="0" y="0"/>
            <a:ext cx="2378315" cy="1112662"/>
            <a:chOff x="6765685" y="0"/>
            <a:chExt cx="2378315" cy="1112662"/>
          </a:xfrm>
          <a:effectLst>
            <a:outerShdw blurRad="50800" dist="38100" dir="2700000" algn="tl" rotWithShape="0">
              <a:prstClr val="black">
                <a:alpha val="40000"/>
              </a:prstClr>
            </a:outerShdw>
          </a:effectLst>
        </p:grpSpPr>
        <p:pic>
          <p:nvPicPr>
            <p:cNvPr id="25" name="Imag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5685" y="0"/>
              <a:ext cx="2378315" cy="1112662"/>
            </a:xfrm>
            <a:prstGeom prst="rect">
              <a:avLst/>
            </a:prstGeom>
          </p:spPr>
        </p:pic>
        <p:sp>
          <p:nvSpPr>
            <p:cNvPr id="26" name="Flèche droite 25"/>
            <p:cNvSpPr/>
            <p:nvPr/>
          </p:nvSpPr>
          <p:spPr>
            <a:xfrm rot="7185945">
              <a:off x="8308848" y="101859"/>
              <a:ext cx="290557" cy="367469"/>
            </a:xfrm>
            <a:prstGeom prst="rightArrow">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Flèche droite 26"/>
          <p:cNvSpPr/>
          <p:nvPr/>
        </p:nvSpPr>
        <p:spPr>
          <a:xfrm rot="7185945">
            <a:off x="533335" y="101859"/>
            <a:ext cx="290557" cy="367469"/>
          </a:xfrm>
          <a:prstGeom prst="rightArrow">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4375445" y="5810738"/>
            <a:ext cx="1487908" cy="276999"/>
          </a:xfrm>
          <a:prstGeom prst="rect">
            <a:avLst/>
          </a:prstGeom>
          <a:effectLst>
            <a:outerShdw blurRad="50800" dist="38100" dir="2700000" algn="tl" rotWithShape="0">
              <a:prstClr val="black">
                <a:alpha val="40000"/>
              </a:prstClr>
            </a:outerShdw>
          </a:effectLst>
        </p:spPr>
        <p:txBody>
          <a:bodyPr wrap="none">
            <a:spAutoFit/>
          </a:bodyPr>
          <a:lstStyle/>
          <a:p>
            <a:r>
              <a:rPr lang="fr-FR" sz="1200" i="1" dirty="0">
                <a:latin typeface="Times New Roman" panose="02020603050405020304" pitchFamily="18" charset="0"/>
                <a:cs typeface="Times New Roman" panose="02020603050405020304" pitchFamily="18" charset="0"/>
              </a:rPr>
              <a:t>Peulvast et al., 2001 </a:t>
            </a:r>
            <a:endParaRPr lang="en-GB" sz="1200" dirty="0"/>
          </a:p>
        </p:txBody>
      </p:sp>
    </p:spTree>
    <p:extLst>
      <p:ext uri="{BB962C8B-B14F-4D97-AF65-F5344CB8AC3E}">
        <p14:creationId xmlns:p14="http://schemas.microsoft.com/office/powerpoint/2010/main" val="1777100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2" y="1401510"/>
            <a:ext cx="9098426" cy="3869259"/>
          </a:xfrm>
          <a:prstGeom prst="rect">
            <a:avLst/>
          </a:prstGeom>
        </p:spPr>
      </p:pic>
      <p:sp>
        <p:nvSpPr>
          <p:cNvPr id="3" name="Rectangle 2"/>
          <p:cNvSpPr/>
          <p:nvPr/>
        </p:nvSpPr>
        <p:spPr>
          <a:xfrm>
            <a:off x="6455816" y="5269136"/>
            <a:ext cx="2659702" cy="276999"/>
          </a:xfrm>
          <a:prstGeom prst="rect">
            <a:avLst/>
          </a:prstGeom>
          <a:effectLst>
            <a:outerShdw blurRad="50800" dist="38100" dir="2700000" algn="tl" rotWithShape="0">
              <a:prstClr val="black">
                <a:alpha val="40000"/>
              </a:prstClr>
            </a:outerShdw>
          </a:effectLst>
        </p:spPr>
        <p:txBody>
          <a:bodyPr wrap="none">
            <a:spAutoFit/>
          </a:bodyPr>
          <a:lstStyle/>
          <a:p>
            <a:r>
              <a:rPr lang="fr-FR" sz="1200" i="1" dirty="0">
                <a:latin typeface="Times New Roman" panose="02020603050405020304" pitchFamily="18" charset="0"/>
                <a:cs typeface="Times New Roman" panose="02020603050405020304" pitchFamily="18" charset="0"/>
              </a:rPr>
              <a:t>Peulvast et al., </a:t>
            </a:r>
            <a:r>
              <a:rPr lang="fr-FR" sz="1200" i="1" dirty="0" smtClean="0">
                <a:latin typeface="Times New Roman" panose="02020603050405020304" pitchFamily="18" charset="0"/>
                <a:cs typeface="Times New Roman" panose="02020603050405020304" pitchFamily="18" charset="0"/>
              </a:rPr>
              <a:t>2001 (</a:t>
            </a:r>
            <a:r>
              <a:rPr lang="fr-FR" sz="1200" i="1" dirty="0" err="1" smtClean="0">
                <a:latin typeface="Times New Roman" panose="02020603050405020304" pitchFamily="18" charset="0"/>
                <a:cs typeface="Times New Roman" panose="02020603050405020304" pitchFamily="18" charset="0"/>
              </a:rPr>
              <a:t>mapped</a:t>
            </a:r>
            <a:r>
              <a:rPr lang="fr-FR" sz="1200" i="1" dirty="0" smtClean="0">
                <a:latin typeface="Times New Roman" panose="02020603050405020304" pitchFamily="18" charset="0"/>
                <a:cs typeface="Times New Roman" panose="02020603050405020304" pitchFamily="18" charset="0"/>
              </a:rPr>
              <a:t> in 1992)</a:t>
            </a:r>
            <a:endParaRPr lang="en-GB" sz="1200" i="1" dirty="0">
              <a:latin typeface="Times New Roman" panose="02020603050405020304" pitchFamily="18" charset="0"/>
              <a:cs typeface="Times New Roman" panose="02020603050405020304" pitchFamily="18" charset="0"/>
            </a:endParaRPr>
          </a:p>
        </p:txBody>
      </p:sp>
      <p:sp>
        <p:nvSpPr>
          <p:cNvPr id="6" name="ZoneTexte 5"/>
          <p:cNvSpPr txBox="1"/>
          <p:nvPr/>
        </p:nvSpPr>
        <p:spPr>
          <a:xfrm>
            <a:off x="3311559" y="514551"/>
            <a:ext cx="2959656" cy="461665"/>
          </a:xfrm>
          <a:prstGeom prst="rect">
            <a:avLst/>
          </a:prstGeom>
          <a:solidFill>
            <a:srgbClr val="FFC000"/>
          </a:solidFill>
          <a:effectLst>
            <a:outerShdw blurRad="50800" dist="38100" dir="2700000" algn="tl" rotWithShape="0">
              <a:prstClr val="black">
                <a:alpha val="40000"/>
              </a:prstClr>
            </a:outerShdw>
            <a:softEdge rad="63500"/>
          </a:effectLst>
        </p:spPr>
        <p:txBody>
          <a:bodyPr wrap="none" rtlCol="0">
            <a:spAutoFit/>
          </a:bodyPr>
          <a:lstStyle/>
          <a:p>
            <a:r>
              <a:rPr lang="fr-FR" sz="2400" dirty="0"/>
              <a:t>G</a:t>
            </a:r>
            <a:r>
              <a:rPr lang="fr-FR" sz="2400" dirty="0" smtClean="0"/>
              <a:t>raben segmentation</a:t>
            </a:r>
            <a:endParaRPr lang="en-GB" sz="2400" dirty="0"/>
          </a:p>
        </p:txBody>
      </p:sp>
      <p:sp>
        <p:nvSpPr>
          <p:cNvPr id="8" name="ZoneTexte 7"/>
          <p:cNvSpPr txBox="1"/>
          <p:nvPr/>
        </p:nvSpPr>
        <p:spPr>
          <a:xfrm>
            <a:off x="290556" y="5453802"/>
            <a:ext cx="4586897"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smtClean="0"/>
              <a:t>Viking data (</a:t>
            </a:r>
            <a:r>
              <a:rPr lang="fr-FR" dirty="0" err="1" smtClean="0"/>
              <a:t>panchromatic</a:t>
            </a:r>
            <a:r>
              <a:rPr lang="fr-FR" dirty="0" smtClean="0"/>
              <a:t> CCD + </a:t>
            </a:r>
            <a:r>
              <a:rPr lang="fr-FR" dirty="0" err="1" smtClean="0"/>
              <a:t>orbitography</a:t>
            </a:r>
            <a:r>
              <a:rPr lang="fr-FR" dirty="0" smtClean="0"/>
              <a:t>)</a:t>
            </a:r>
            <a:endParaRPr lang="en-GB" dirty="0"/>
          </a:p>
        </p:txBody>
      </p:sp>
    </p:spTree>
    <p:extLst>
      <p:ext uri="{BB962C8B-B14F-4D97-AF65-F5344CB8AC3E}">
        <p14:creationId xmlns:p14="http://schemas.microsoft.com/office/powerpoint/2010/main" val="1796426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 y="1401510"/>
            <a:ext cx="9098424" cy="3869259"/>
          </a:xfrm>
          <a:prstGeom prst="rect">
            <a:avLst/>
          </a:prstGeom>
        </p:spPr>
      </p:pic>
      <p:grpSp>
        <p:nvGrpSpPr>
          <p:cNvPr id="4" name="Groupe 3"/>
          <p:cNvGrpSpPr/>
          <p:nvPr/>
        </p:nvGrpSpPr>
        <p:grpSpPr>
          <a:xfrm>
            <a:off x="17093" y="1401510"/>
            <a:ext cx="9098424" cy="4421624"/>
            <a:chOff x="17093" y="1401510"/>
            <a:chExt cx="9098424" cy="4421624"/>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3" y="1401510"/>
              <a:ext cx="9098424" cy="3869259"/>
            </a:xfrm>
            <a:prstGeom prst="rect">
              <a:avLst/>
            </a:prstGeom>
          </p:spPr>
        </p:pic>
        <p:sp>
          <p:nvSpPr>
            <p:cNvPr id="3" name="Rectangle 2"/>
            <p:cNvSpPr/>
            <p:nvPr/>
          </p:nvSpPr>
          <p:spPr>
            <a:xfrm>
              <a:off x="6455815" y="5269136"/>
              <a:ext cx="2659702" cy="276999"/>
            </a:xfrm>
            <a:prstGeom prst="rect">
              <a:avLst/>
            </a:prstGeom>
            <a:effectLst>
              <a:outerShdw blurRad="50800" dist="38100" dir="2700000" algn="tl" rotWithShape="0">
                <a:prstClr val="black">
                  <a:alpha val="40000"/>
                </a:prstClr>
              </a:outerShdw>
            </a:effectLst>
          </p:spPr>
          <p:txBody>
            <a:bodyPr wrap="none">
              <a:spAutoFit/>
            </a:bodyPr>
            <a:lstStyle/>
            <a:p>
              <a:r>
                <a:rPr lang="fr-FR" sz="1200" i="1" dirty="0">
                  <a:latin typeface="Times New Roman" panose="02020603050405020304" pitchFamily="18" charset="0"/>
                  <a:cs typeface="Times New Roman" panose="02020603050405020304" pitchFamily="18" charset="0"/>
                </a:rPr>
                <a:t>Peulvast et al., </a:t>
              </a:r>
              <a:r>
                <a:rPr lang="fr-FR" sz="1200" i="1" dirty="0" smtClean="0">
                  <a:latin typeface="Times New Roman" panose="02020603050405020304" pitchFamily="18" charset="0"/>
                  <a:cs typeface="Times New Roman" panose="02020603050405020304" pitchFamily="18" charset="0"/>
                </a:rPr>
                <a:t>2001 (</a:t>
              </a:r>
              <a:r>
                <a:rPr lang="fr-FR" sz="1200" i="1" dirty="0" err="1" smtClean="0">
                  <a:latin typeface="Times New Roman" panose="02020603050405020304" pitchFamily="18" charset="0"/>
                  <a:cs typeface="Times New Roman" panose="02020603050405020304" pitchFamily="18" charset="0"/>
                </a:rPr>
                <a:t>mapped</a:t>
              </a:r>
              <a:r>
                <a:rPr lang="fr-FR" sz="1200" i="1" dirty="0" smtClean="0">
                  <a:latin typeface="Times New Roman" panose="02020603050405020304" pitchFamily="18" charset="0"/>
                  <a:cs typeface="Times New Roman" panose="02020603050405020304" pitchFamily="18" charset="0"/>
                </a:rPr>
                <a:t> in 1992)</a:t>
              </a:r>
              <a:endParaRPr lang="en-GB" sz="1200" i="1" dirty="0">
                <a:latin typeface="Times New Roman" panose="02020603050405020304" pitchFamily="18" charset="0"/>
                <a:cs typeface="Times New Roman" panose="02020603050405020304" pitchFamily="18" charset="0"/>
              </a:endParaRPr>
            </a:p>
          </p:txBody>
        </p:sp>
        <p:sp>
          <p:nvSpPr>
            <p:cNvPr id="8" name="ZoneTexte 7"/>
            <p:cNvSpPr txBox="1"/>
            <p:nvPr/>
          </p:nvSpPr>
          <p:spPr>
            <a:xfrm>
              <a:off x="290556" y="5453802"/>
              <a:ext cx="1274708"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dirty="0" err="1" smtClean="0"/>
                <a:t>With</a:t>
              </a:r>
              <a:r>
                <a:rPr lang="fr-FR" dirty="0" smtClean="0"/>
                <a:t> MOLA</a:t>
              </a:r>
              <a:endParaRPr lang="en-GB" dirty="0"/>
            </a:p>
          </p:txBody>
        </p:sp>
      </p:grpSp>
      <p:sp>
        <p:nvSpPr>
          <p:cNvPr id="9" name="ZoneTexte 8"/>
          <p:cNvSpPr txBox="1"/>
          <p:nvPr/>
        </p:nvSpPr>
        <p:spPr>
          <a:xfrm>
            <a:off x="3311559" y="514551"/>
            <a:ext cx="2959656" cy="461665"/>
          </a:xfrm>
          <a:prstGeom prst="rect">
            <a:avLst/>
          </a:prstGeom>
          <a:solidFill>
            <a:srgbClr val="FFC000"/>
          </a:solidFill>
          <a:effectLst>
            <a:outerShdw blurRad="50800" dist="38100" dir="2700000" algn="tl" rotWithShape="0">
              <a:prstClr val="black">
                <a:alpha val="40000"/>
              </a:prstClr>
            </a:outerShdw>
            <a:softEdge rad="63500"/>
          </a:effectLst>
        </p:spPr>
        <p:txBody>
          <a:bodyPr wrap="none" rtlCol="0">
            <a:spAutoFit/>
          </a:bodyPr>
          <a:lstStyle/>
          <a:p>
            <a:r>
              <a:rPr lang="fr-FR" sz="2400" dirty="0"/>
              <a:t>G</a:t>
            </a:r>
            <a:r>
              <a:rPr lang="fr-FR" sz="2400" dirty="0" smtClean="0"/>
              <a:t>raben segmentation</a:t>
            </a:r>
            <a:endParaRPr lang="en-GB" sz="2400" dirty="0"/>
          </a:p>
        </p:txBody>
      </p:sp>
    </p:spTree>
    <p:extLst>
      <p:ext uri="{BB962C8B-B14F-4D97-AF65-F5344CB8AC3E}">
        <p14:creationId xmlns:p14="http://schemas.microsoft.com/office/powerpoint/2010/main" val="321177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2223</TotalTime>
  <Words>1424</Words>
  <Application>Microsoft Office PowerPoint</Application>
  <PresentationFormat>Affichage à l'écran (4:3)</PresentationFormat>
  <Paragraphs>295</Paragraphs>
  <Slides>44</Slides>
  <Notes>3</Notes>
  <HiddenSlides>0</HiddenSlides>
  <MMClips>0</MMClips>
  <ScaleCrop>false</ScaleCrop>
  <HeadingPairs>
    <vt:vector size="4" baseType="variant">
      <vt:variant>
        <vt:lpstr>Thème</vt:lpstr>
      </vt:variant>
      <vt:variant>
        <vt:i4>1</vt:i4>
      </vt:variant>
      <vt:variant>
        <vt:lpstr>Titres des diapositives</vt:lpstr>
      </vt:variant>
      <vt:variant>
        <vt:i4>44</vt:i4>
      </vt:variant>
    </vt:vector>
  </HeadingPairs>
  <TitlesOfParts>
    <vt:vector size="45"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Daniel</dc:creator>
  <cp:lastModifiedBy>Daniel</cp:lastModifiedBy>
  <cp:revision>141</cp:revision>
  <dcterms:created xsi:type="dcterms:W3CDTF">2014-05-31T16:19:35Z</dcterms:created>
  <dcterms:modified xsi:type="dcterms:W3CDTF">2014-06-03T22:03:52Z</dcterms:modified>
</cp:coreProperties>
</file>