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5"/>
  </p:notesMasterIdLst>
  <p:sldIdLst>
    <p:sldId id="257" r:id="rId2"/>
    <p:sldId id="297" r:id="rId3"/>
    <p:sldId id="306" r:id="rId4"/>
    <p:sldId id="259" r:id="rId5"/>
    <p:sldId id="262" r:id="rId6"/>
    <p:sldId id="310" r:id="rId7"/>
    <p:sldId id="309" r:id="rId8"/>
    <p:sldId id="312" r:id="rId9"/>
    <p:sldId id="329" r:id="rId10"/>
    <p:sldId id="333" r:id="rId11"/>
    <p:sldId id="313" r:id="rId12"/>
    <p:sldId id="338" r:id="rId13"/>
    <p:sldId id="340" r:id="rId14"/>
    <p:sldId id="328" r:id="rId15"/>
    <p:sldId id="343" r:id="rId16"/>
    <p:sldId id="373" r:id="rId17"/>
    <p:sldId id="266" r:id="rId18"/>
    <p:sldId id="299" r:id="rId19"/>
    <p:sldId id="267" r:id="rId20"/>
    <p:sldId id="268" r:id="rId21"/>
    <p:sldId id="300" r:id="rId22"/>
    <p:sldId id="271" r:id="rId23"/>
    <p:sldId id="301" r:id="rId24"/>
    <p:sldId id="274" r:id="rId25"/>
    <p:sldId id="298" r:id="rId26"/>
    <p:sldId id="303" r:id="rId27"/>
    <p:sldId id="273" r:id="rId28"/>
    <p:sldId id="305" r:id="rId29"/>
    <p:sldId id="295" r:id="rId30"/>
    <p:sldId id="294" r:id="rId31"/>
    <p:sldId id="375" r:id="rId32"/>
    <p:sldId id="330" r:id="rId33"/>
    <p:sldId id="331" r:id="rId34"/>
    <p:sldId id="334" r:id="rId35"/>
    <p:sldId id="335" r:id="rId36"/>
    <p:sldId id="336" r:id="rId37"/>
    <p:sldId id="337" r:id="rId38"/>
    <p:sldId id="339" r:id="rId39"/>
    <p:sldId id="341" r:id="rId40"/>
    <p:sldId id="342" r:id="rId41"/>
    <p:sldId id="344" r:id="rId42"/>
    <p:sldId id="372" r:id="rId43"/>
    <p:sldId id="374" r:id="rId4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otr Kaczmarek" initials="PK" lastIdx="26" clrIdx="0"/>
  <p:cmAuthor id="1" name="baptiste vanlitsenburgh" initials="bv" lastIdx="8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41" autoAdjust="0"/>
    <p:restoredTop sz="94660"/>
  </p:normalViewPr>
  <p:slideViewPr>
    <p:cSldViewPr snapToGrid="0">
      <p:cViewPr>
        <p:scale>
          <a:sx n="64" d="100"/>
          <a:sy n="64" d="100"/>
        </p:scale>
        <p:origin x="-1368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F36C9-1E0E-4F5E-B9CD-7DD6CBB2140D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CCFB3-00DB-4405-B2BC-B29C945F23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21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8C511-EDA0-472A-BEF7-9D173C69AB56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1515-CF90-42CF-AA37-324E1E3520BF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Image 7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372" y="-2209800"/>
            <a:ext cx="11294745" cy="11277600"/>
          </a:xfrm>
          <a:prstGeom prst="rect">
            <a:avLst/>
          </a:prstGeom>
        </p:spPr>
      </p:pic>
      <p:pic>
        <p:nvPicPr>
          <p:cNvPr id="9" name="Image 8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1826895"/>
            <a:ext cx="5760720" cy="1216660"/>
          </a:xfrm>
          <a:prstGeom prst="rect">
            <a:avLst/>
          </a:prstGeom>
        </p:spPr>
      </p:pic>
      <p:pic>
        <p:nvPicPr>
          <p:cNvPr id="10" name="Image 9"/>
          <p:cNvPicPr/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33"/>
          <a:stretch/>
        </p:blipFill>
        <p:spPr bwMode="auto">
          <a:xfrm>
            <a:off x="1691640" y="3266440"/>
            <a:ext cx="5760720" cy="1764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4474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8C511-EDA0-472A-BEF7-9D173C69AB56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1515-CF90-42CF-AA37-324E1E3520BF}" type="slidenum">
              <a:rPr lang="en-US" smtClean="0"/>
              <a:t>‹N°›</a:t>
            </a:fld>
            <a:endParaRPr lang="en-US"/>
          </a:p>
        </p:txBody>
      </p:sp>
      <p:pic>
        <p:nvPicPr>
          <p:cNvPr id="7" name="Picture 10" descr="Logo ASTRI POLSKA_seu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7" y="25794"/>
            <a:ext cx="2461022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Image 4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8906" y="3622610"/>
            <a:ext cx="371475" cy="400050"/>
          </a:xfrm>
          <a:prstGeom prst="rect">
            <a:avLst/>
          </a:prstGeom>
        </p:spPr>
      </p:pic>
      <p:pic>
        <p:nvPicPr>
          <p:cNvPr id="43" name="Picture 12" descr="clem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538" y="2971800"/>
            <a:ext cx="11445876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002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8C511-EDA0-472A-BEF7-9D173C69AB56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1515-CF90-42CF-AA37-324E1E3520BF}" type="slidenum">
              <a:rPr lang="en-US" smtClean="0"/>
              <a:t>‹N°›</a:t>
            </a:fld>
            <a:endParaRPr lang="en-US"/>
          </a:p>
        </p:txBody>
      </p:sp>
      <p:pic>
        <p:nvPicPr>
          <p:cNvPr id="7" name="Picture 10" descr="Logo ASTRI POLSKA_seu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7" y="25794"/>
            <a:ext cx="2461022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Image 4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8906" y="3622610"/>
            <a:ext cx="371475" cy="400050"/>
          </a:xfrm>
          <a:prstGeom prst="rect">
            <a:avLst/>
          </a:prstGeom>
        </p:spPr>
      </p:pic>
      <p:pic>
        <p:nvPicPr>
          <p:cNvPr id="43" name="Picture 12" descr="clem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538" y="2971800"/>
            <a:ext cx="11445876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062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FAEA7-0ACE-49B1-A4FF-CCF2281603A6}" type="datetimeFigureOut">
              <a:rPr lang="fr-FR" smtClean="0"/>
              <a:t>03/06/2014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06E4-5044-493C-84A8-02CB3B07A40D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Picture 10" descr="Logo ASTRI POLSKA_seu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28" y="92074"/>
            <a:ext cx="2461022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Image 4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8906" y="3622610"/>
            <a:ext cx="37147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53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8C511-EDA0-472A-BEF7-9D173C69AB56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1515-CF90-42CF-AA37-324E1E3520BF}" type="slidenum">
              <a:rPr lang="en-US" smtClean="0"/>
              <a:t>‹N°›</a:t>
            </a:fld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67525"/>
          </a:xfrm>
          <a:prstGeom prst="rect">
            <a:avLst/>
          </a:prstGeom>
        </p:spPr>
      </p:pic>
      <p:pic>
        <p:nvPicPr>
          <p:cNvPr id="7" name="Picture 10" descr="Logo ASTRI POLSKA_seul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28" y="92074"/>
            <a:ext cx="2461022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363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8C511-EDA0-472A-BEF7-9D173C69AB56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1515-CF90-42CF-AA37-324E1E3520BF}" type="slidenum">
              <a:rPr lang="en-US" smtClean="0"/>
              <a:t>‹N°›</a:t>
            </a:fld>
            <a:endParaRPr lang="en-US"/>
          </a:p>
        </p:txBody>
      </p:sp>
      <p:pic>
        <p:nvPicPr>
          <p:cNvPr id="7" name="Picture 10" descr="Logo ASTRI POLSKA_seu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7" y="25794"/>
            <a:ext cx="2461022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Image 4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8906" y="3622610"/>
            <a:ext cx="371475" cy="400050"/>
          </a:xfrm>
          <a:prstGeom prst="rect">
            <a:avLst/>
          </a:prstGeom>
        </p:spPr>
      </p:pic>
      <p:pic>
        <p:nvPicPr>
          <p:cNvPr id="43" name="Picture 12" descr="clem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538" y="2971800"/>
            <a:ext cx="11445876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42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8C511-EDA0-472A-BEF7-9D173C69AB56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1515-CF90-42CF-AA37-324E1E3520BF}" type="slidenum">
              <a:rPr lang="en-US" smtClean="0"/>
              <a:t>‹N°›</a:t>
            </a:fld>
            <a:endParaRPr lang="en-US"/>
          </a:p>
        </p:txBody>
      </p:sp>
      <p:pic>
        <p:nvPicPr>
          <p:cNvPr id="7" name="Picture 10" descr="Logo ASTRI POLSKA_seu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7" y="25794"/>
            <a:ext cx="2461022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Image 4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8906" y="3622610"/>
            <a:ext cx="371475" cy="400050"/>
          </a:xfrm>
          <a:prstGeom prst="rect">
            <a:avLst/>
          </a:prstGeom>
        </p:spPr>
      </p:pic>
      <p:pic>
        <p:nvPicPr>
          <p:cNvPr id="43" name="Picture 12" descr="clem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538" y="2971800"/>
            <a:ext cx="11445876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859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8C511-EDA0-472A-BEF7-9D173C69AB56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1515-CF90-42CF-AA37-324E1E3520BF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Picture 10" descr="Logo ASTRI POLSKA_seu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7" y="25794"/>
            <a:ext cx="2461022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Image 4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8906" y="3622610"/>
            <a:ext cx="371475" cy="400050"/>
          </a:xfrm>
          <a:prstGeom prst="rect">
            <a:avLst/>
          </a:prstGeom>
        </p:spPr>
      </p:pic>
      <p:pic>
        <p:nvPicPr>
          <p:cNvPr id="44" name="Picture 12" descr="clem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538" y="2971800"/>
            <a:ext cx="11445876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168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8C511-EDA0-472A-BEF7-9D173C69AB56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1515-CF90-42CF-AA37-324E1E3520BF}" type="slidenum">
              <a:rPr lang="en-US" smtClean="0"/>
              <a:t>‹N°›</a:t>
            </a:fld>
            <a:endParaRPr lang="en-US"/>
          </a:p>
        </p:txBody>
      </p:sp>
      <p:pic>
        <p:nvPicPr>
          <p:cNvPr id="10" name="Picture 10" descr="Logo ASTRI POLSKA_seu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7" y="25794"/>
            <a:ext cx="2461022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 4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8906" y="3622610"/>
            <a:ext cx="371475" cy="400050"/>
          </a:xfrm>
          <a:prstGeom prst="rect">
            <a:avLst/>
          </a:prstGeom>
        </p:spPr>
      </p:pic>
      <p:pic>
        <p:nvPicPr>
          <p:cNvPr id="46" name="Picture 12" descr="clem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538" y="2971800"/>
            <a:ext cx="11445876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011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8C511-EDA0-472A-BEF7-9D173C69AB56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1515-CF90-42CF-AA37-324E1E3520BF}" type="slidenum">
              <a:rPr lang="en-US" smtClean="0"/>
              <a:t>‹N°›</a:t>
            </a:fld>
            <a:endParaRPr lang="en-US"/>
          </a:p>
        </p:txBody>
      </p:sp>
      <p:pic>
        <p:nvPicPr>
          <p:cNvPr id="6" name="Picture 10" descr="Logo ASTRI POLSKA_seu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7" y="25794"/>
            <a:ext cx="2461022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Image 4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8906" y="3622610"/>
            <a:ext cx="371475" cy="400050"/>
          </a:xfrm>
          <a:prstGeom prst="rect">
            <a:avLst/>
          </a:prstGeom>
        </p:spPr>
      </p:pic>
      <p:pic>
        <p:nvPicPr>
          <p:cNvPr id="42" name="Picture 12" descr="clem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538" y="2971800"/>
            <a:ext cx="11445876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597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8C511-EDA0-472A-BEF7-9D173C69AB56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1515-CF90-42CF-AA37-324E1E3520BF}" type="slidenum">
              <a:rPr lang="en-US" smtClean="0"/>
              <a:t>‹N°›</a:t>
            </a:fld>
            <a:endParaRPr lang="en-US"/>
          </a:p>
        </p:txBody>
      </p:sp>
      <p:pic>
        <p:nvPicPr>
          <p:cNvPr id="5" name="Picture 10" descr="Logo ASTRI POLSKA_seu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7" y="25794"/>
            <a:ext cx="2461022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Image 3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8906" y="3622610"/>
            <a:ext cx="371475" cy="400050"/>
          </a:xfrm>
          <a:prstGeom prst="rect">
            <a:avLst/>
          </a:prstGeom>
        </p:spPr>
      </p:pic>
      <p:pic>
        <p:nvPicPr>
          <p:cNvPr id="41" name="Picture 12" descr="clem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538" y="2971800"/>
            <a:ext cx="11445876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295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8C511-EDA0-472A-BEF7-9D173C69AB56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1515-CF90-42CF-AA37-324E1E3520BF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Picture 10" descr="Logo ASTRI POLSKA_seu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7" y="25794"/>
            <a:ext cx="2461022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354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8C511-EDA0-472A-BEF7-9D173C69AB56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1515-CF90-42CF-AA37-324E1E3520BF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Picture 10" descr="Logo ASTRI POLSKA_seu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7" y="25794"/>
            <a:ext cx="2461022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Image 4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8906" y="3622610"/>
            <a:ext cx="371475" cy="400050"/>
          </a:xfrm>
          <a:prstGeom prst="rect">
            <a:avLst/>
          </a:prstGeom>
        </p:spPr>
      </p:pic>
      <p:pic>
        <p:nvPicPr>
          <p:cNvPr id="44" name="Picture 12" descr="clem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538" y="2971800"/>
            <a:ext cx="11445876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576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8C511-EDA0-472A-BEF7-9D173C69AB56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31515-CF90-42CF-AA37-324E1E3520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5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office.astripolska@astripolska.p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tm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5339098"/>
            <a:ext cx="3496614" cy="661652"/>
          </a:xfrm>
        </p:spPr>
        <p:txBody>
          <a:bodyPr/>
          <a:lstStyle/>
          <a:p>
            <a:r>
              <a:rPr lang="pl-PL" sz="1350" u="sng" dirty="0">
                <a:solidFill>
                  <a:schemeClr val="accent5"/>
                </a:solidFill>
                <a:hlinkClick r:id="rId2"/>
              </a:rPr>
              <a:t>office.astripolska@astripolska.pl</a:t>
            </a:r>
            <a:endParaRPr lang="pl-PL" sz="1350" u="sng" dirty="0">
              <a:solidFill>
                <a:schemeClr val="accent5"/>
              </a:solidFill>
            </a:endParaRPr>
          </a:p>
          <a:p>
            <a:r>
              <a:rPr lang="pl-PL" sz="1350" u="sng" dirty="0">
                <a:solidFill>
                  <a:schemeClr val="accent5"/>
                </a:solidFill>
              </a:rPr>
              <a:t>www.astripolska.pl</a:t>
            </a:r>
            <a:endParaRPr lang="en-GB" sz="1350" u="sng" dirty="0">
              <a:solidFill>
                <a:schemeClr val="accent5"/>
              </a:solidFill>
            </a:endParaRPr>
          </a:p>
          <a:p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5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>
          <a:xfrm>
            <a:off x="628650" y="809469"/>
            <a:ext cx="7886700" cy="881220"/>
          </a:xfrm>
        </p:spPr>
        <p:txBody>
          <a:bodyPr>
            <a:normAutofit/>
          </a:bodyPr>
          <a:lstStyle/>
          <a:p>
            <a:pPr algn="ctr"/>
            <a:r>
              <a:rPr lang="en-GB" alt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Picosatellite</a:t>
            </a:r>
            <a:r>
              <a:rPr lang="en-GB" alt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Computer Architecture Development</a:t>
            </a:r>
          </a:p>
        </p:txBody>
      </p:sp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pl-PL" altLang="en-US" sz="2800" dirty="0" smtClean="0"/>
              <a:t>P</a:t>
            </a:r>
            <a:r>
              <a:rPr lang="en-US" altLang="en-US" sz="2800" dirty="0" err="1" smtClean="0"/>
              <a:t>roject</a:t>
            </a:r>
            <a:r>
              <a:rPr lang="en-US" altLang="en-US" sz="2800" dirty="0" smtClean="0"/>
              <a:t> objectives are to design and prototype implementation of a system consisting of </a:t>
            </a:r>
            <a:r>
              <a:rPr lang="en-US" altLang="en-US" sz="2800" b="1" dirty="0" smtClean="0"/>
              <a:t>microprocessor</a:t>
            </a:r>
            <a:r>
              <a:rPr lang="en-US" altLang="en-US" sz="2800" dirty="0" smtClean="0"/>
              <a:t> (8bit architecture </a:t>
            </a:r>
            <a:r>
              <a:rPr lang="en-US" altLang="en-US" sz="2800" dirty="0" err="1" smtClean="0"/>
              <a:t>ATmega</a:t>
            </a:r>
            <a:r>
              <a:rPr lang="en-US" altLang="en-US" sz="2800" dirty="0" smtClean="0"/>
              <a:t>, PIC, or 32bit architecture ARM, SPARC or equivalent) and a </a:t>
            </a:r>
            <a:r>
              <a:rPr lang="en-US" altLang="en-US" sz="2800" b="1" dirty="0" smtClean="0"/>
              <a:t>low-power SRAM </a:t>
            </a:r>
            <a:endParaRPr lang="pl-PL" altLang="en-US" sz="2800" b="1" dirty="0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2800" b="1" dirty="0" smtClean="0"/>
              <a:t>FPGA</a:t>
            </a:r>
            <a:r>
              <a:rPr lang="en-US" altLang="en-US" sz="2800" dirty="0" smtClean="0"/>
              <a:t> on one board, </a:t>
            </a:r>
            <a:endParaRPr lang="pl-PL" altLang="en-US" sz="2800" dirty="0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2800" dirty="0" smtClean="0"/>
              <a:t>mechanically compliant </a:t>
            </a:r>
            <a:endParaRPr lang="pl-PL" altLang="en-US" sz="2800" dirty="0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2800" dirty="0" smtClean="0"/>
              <a:t>with </a:t>
            </a:r>
            <a:r>
              <a:rPr lang="en-US" altLang="en-US" sz="2800" b="1" dirty="0" err="1" smtClean="0"/>
              <a:t>Cubesat</a:t>
            </a:r>
            <a:r>
              <a:rPr lang="en-US" altLang="en-US" sz="2800" b="1" dirty="0" smtClean="0"/>
              <a:t> standard</a:t>
            </a:r>
            <a:r>
              <a:rPr lang="en-US" altLang="en-US" sz="2800" dirty="0" smtClean="0"/>
              <a:t>.</a:t>
            </a:r>
            <a:endParaRPr lang="pl-PL" altLang="en-US" sz="2800" dirty="0" smtClean="0"/>
          </a:p>
          <a:p>
            <a:pPr marL="0" indent="0">
              <a:buFontTx/>
              <a:buNone/>
            </a:pPr>
            <a:endParaRPr lang="en-GB" altLang="en-US" sz="2800" dirty="0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364" y="3491876"/>
            <a:ext cx="3503612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title"/>
          </p:nvPr>
        </p:nvSpPr>
        <p:spPr>
          <a:xfrm>
            <a:off x="628650" y="47005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l-PL" alt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ASIC Design Office</a:t>
            </a:r>
            <a:r>
              <a:rPr lang="pl-PL" altLang="en-US" sz="3200" dirty="0"/>
              <a:t>:</a:t>
            </a:r>
            <a:br>
              <a:rPr lang="pl-PL" altLang="en-US" sz="3200" dirty="0"/>
            </a:br>
            <a:r>
              <a:rPr lang="pl-PL" altLang="en-US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Background</a:t>
            </a:r>
            <a:r>
              <a:rPr lang="pl-PL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l-PL" alt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 </a:t>
            </a:r>
            <a:r>
              <a:rPr lang="pl-PL" alt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competences</a:t>
            </a:r>
            <a:endParaRPr lang="en-GB" alt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24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pl-PL" altLang="en-US" dirty="0" smtClean="0"/>
          </a:p>
          <a:p>
            <a:r>
              <a:rPr lang="pl-PL" altLang="en-US" dirty="0" smtClean="0"/>
              <a:t>ASIC design </a:t>
            </a:r>
            <a:r>
              <a:rPr lang="pl-PL" altLang="en-US" dirty="0" err="1" smtClean="0"/>
              <a:t>skills</a:t>
            </a:r>
            <a:r>
              <a:rPr lang="pl-PL" altLang="en-US" dirty="0" smtClean="0"/>
              <a:t>;</a:t>
            </a:r>
          </a:p>
          <a:p>
            <a:r>
              <a:rPr lang="en-US" altLang="en-US" dirty="0" smtClean="0"/>
              <a:t>VHDL implementation of data processing algorithms</a:t>
            </a:r>
            <a:r>
              <a:rPr lang="pl-PL" altLang="en-US" dirty="0" smtClean="0"/>
              <a:t>;</a:t>
            </a:r>
          </a:p>
          <a:p>
            <a:r>
              <a:rPr lang="pl-PL" altLang="en-US" dirty="0" smtClean="0"/>
              <a:t>K</a:t>
            </a:r>
            <a:r>
              <a:rPr lang="en-US" altLang="en-US" dirty="0" err="1" smtClean="0"/>
              <a:t>nowledge</a:t>
            </a:r>
            <a:r>
              <a:rPr lang="en-US" altLang="en-US" dirty="0" smtClean="0"/>
              <a:t> of integrated circuit manufacturing</a:t>
            </a:r>
            <a:r>
              <a:rPr lang="pl-PL" alt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ctr"/>
            <a:r>
              <a:rPr lang="pl-PL" alt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ASIC design </a:t>
            </a:r>
            <a:r>
              <a:rPr lang="pl-PL" altLang="en-US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activities</a:t>
            </a:r>
            <a:r>
              <a:rPr lang="fr-FR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br>
              <a:rPr lang="fr-FR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fr-FR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Main </a:t>
            </a:r>
            <a:r>
              <a:rPr lang="fr-FR" altLang="en-US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activities</a:t>
            </a:r>
            <a:endParaRPr lang="fr-FR" alt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altLang="en-US" smtClean="0"/>
              <a:t>X-fab technology study</a:t>
            </a:r>
          </a:p>
          <a:p>
            <a:pPr eaLnBrk="1" hangingPunct="1"/>
            <a:r>
              <a:rPr lang="pl-PL" altLang="en-US" smtClean="0"/>
              <a:t>MISAC</a:t>
            </a:r>
          </a:p>
          <a:p>
            <a:pPr eaLnBrk="1" hangingPunct="1"/>
            <a:r>
              <a:rPr lang="pl-PL" altLang="en-US" smtClean="0"/>
              <a:t>Mixed-signal ASIC technology harmonization</a:t>
            </a:r>
          </a:p>
          <a:p>
            <a:pPr eaLnBrk="1" hangingPunct="1"/>
            <a:r>
              <a:rPr lang="pl-PL" altLang="en-US" smtClean="0"/>
              <a:t>ERATO/DEMETER</a:t>
            </a:r>
            <a:endParaRPr lang="fr-F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48571" y="380117"/>
            <a:ext cx="7886700" cy="9240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ctr"/>
            <a:r>
              <a:rPr lang="pl-PL" alt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MISAC</a:t>
            </a:r>
            <a:endParaRPr lang="fr-FR" alt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09075"/>
            <a:ext cx="8229600" cy="2524750"/>
          </a:xfrm>
        </p:spPr>
        <p:txBody>
          <a:bodyPr/>
          <a:lstStyle/>
          <a:p>
            <a:pPr eaLnBrk="1" hangingPunct="1"/>
            <a:r>
              <a:rPr lang="pl-PL" altLang="en-US" smtClean="0"/>
              <a:t>Mixed-signal ASIC controller for DC/DC power converters</a:t>
            </a:r>
          </a:p>
          <a:p>
            <a:pPr eaLnBrk="1" hangingPunct="1"/>
            <a:r>
              <a:rPr lang="pl-PL" altLang="en-US" smtClean="0"/>
              <a:t>Preparatory study for 99 948,61 EUR</a:t>
            </a:r>
          </a:p>
          <a:p>
            <a:pPr eaLnBrk="1" hangingPunct="1"/>
            <a:r>
              <a:rPr lang="pl-PL" altLang="en-US" smtClean="0"/>
              <a:t>Duration: 6 months</a:t>
            </a:r>
          </a:p>
          <a:p>
            <a:pPr eaLnBrk="1" hangingPunct="1"/>
            <a:r>
              <a:rPr lang="pl-PL" altLang="en-US" smtClean="0"/>
              <a:t>Start: 15th MAY</a:t>
            </a:r>
          </a:p>
          <a:p>
            <a:pPr eaLnBrk="1" hangingPunct="1">
              <a:buFontTx/>
              <a:buNone/>
            </a:pPr>
            <a:endParaRPr lang="fr-FR" altLang="en-US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789363"/>
            <a:ext cx="870585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>
          <a:xfrm>
            <a:off x="628650" y="539646"/>
            <a:ext cx="7886700" cy="1151043"/>
          </a:xfrm>
        </p:spPr>
        <p:txBody>
          <a:bodyPr>
            <a:normAutofit/>
          </a:bodyPr>
          <a:lstStyle/>
          <a:p>
            <a:pPr algn="ctr"/>
            <a:r>
              <a:rPr lang="pl-PL" alt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Small-</a:t>
            </a:r>
            <a:r>
              <a:rPr lang="pl-PL" alt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size</a:t>
            </a:r>
            <a:r>
              <a:rPr lang="pl-PL" alt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and Small-</a:t>
            </a:r>
            <a:r>
              <a:rPr lang="pl-PL" alt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series</a:t>
            </a:r>
            <a:r>
              <a:rPr lang="pl-PL" alt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l-PL" alt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Equipment</a:t>
            </a:r>
            <a:r>
              <a:rPr lang="pl-PL" altLang="en-US" sz="3200" dirty="0"/>
              <a:t>:</a:t>
            </a:r>
            <a:br>
              <a:rPr lang="pl-PL" altLang="en-US" sz="3200" dirty="0"/>
            </a:br>
            <a:r>
              <a:rPr lang="pl-PL" altLang="en-US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Background</a:t>
            </a:r>
            <a:r>
              <a:rPr lang="pl-PL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l-PL" alt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 </a:t>
            </a:r>
            <a:r>
              <a:rPr lang="pl-PL" alt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competences</a:t>
            </a:r>
            <a:endParaRPr lang="en-GB" alt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26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pl-PL" altLang="en-US" dirty="0" smtClean="0"/>
          </a:p>
          <a:p>
            <a:r>
              <a:rPr lang="en-GB" altLang="en-US" dirty="0" smtClean="0"/>
              <a:t>µ</a:t>
            </a:r>
            <a:r>
              <a:rPr lang="pl-PL" altLang="en-US" dirty="0" smtClean="0"/>
              <a:t>C-</a:t>
            </a:r>
            <a:r>
              <a:rPr lang="pl-PL" altLang="en-US" dirty="0" err="1" smtClean="0"/>
              <a:t>based</a:t>
            </a:r>
            <a:r>
              <a:rPr lang="pl-PL" altLang="en-US" dirty="0" smtClean="0"/>
              <a:t> </a:t>
            </a:r>
            <a:r>
              <a:rPr lang="pl-PL" altLang="en-US" dirty="0" err="1" smtClean="0"/>
              <a:t>cricuit</a:t>
            </a:r>
            <a:r>
              <a:rPr lang="pl-PL" altLang="en-US" dirty="0" smtClean="0"/>
              <a:t> design;</a:t>
            </a:r>
          </a:p>
          <a:p>
            <a:r>
              <a:rPr lang="en-GB" altLang="en-US" dirty="0" smtClean="0"/>
              <a:t>Hardware-near programming</a:t>
            </a:r>
            <a:r>
              <a:rPr lang="pl-PL" altLang="en-US" dirty="0" smtClean="0"/>
              <a:t>;</a:t>
            </a:r>
          </a:p>
          <a:p>
            <a:r>
              <a:rPr lang="en-GB" altLang="en-US" dirty="0" smtClean="0"/>
              <a:t>PCB design</a:t>
            </a:r>
            <a:r>
              <a:rPr lang="pl-PL" altLang="en-US" dirty="0" smtClean="0"/>
              <a:t>;</a:t>
            </a:r>
          </a:p>
          <a:p>
            <a:r>
              <a:rPr lang="en-US" altLang="en-US" dirty="0" smtClean="0"/>
              <a:t>Experience in using µCs for GNSS and radio applications</a:t>
            </a:r>
            <a:r>
              <a:rPr lang="pl-PL" altLang="en-US" dirty="0" smtClean="0"/>
              <a:t> (</a:t>
            </a:r>
            <a:r>
              <a:rPr lang="pl-PL" altLang="en-US" dirty="0" err="1" smtClean="0"/>
              <a:t>including</a:t>
            </a:r>
            <a:r>
              <a:rPr lang="pl-PL" altLang="en-US" dirty="0" smtClean="0"/>
              <a:t> SDR).</a:t>
            </a:r>
          </a:p>
          <a:p>
            <a:endParaRPr lang="pl-PL" altLang="en-US" dirty="0" smtClean="0"/>
          </a:p>
          <a:p>
            <a:endParaRPr lang="en-GB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08975" y="812333"/>
            <a:ext cx="7585517" cy="143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>
            <a:noAutofit/>
          </a:bodyPr>
          <a:lstStyle/>
          <a:p>
            <a:pPr algn="ctr"/>
            <a:r>
              <a:rPr lang="pl-PL" alt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Small-</a:t>
            </a:r>
            <a:r>
              <a:rPr lang="pl-PL" alt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size</a:t>
            </a:r>
            <a:r>
              <a:rPr lang="pl-PL" alt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and Small-</a:t>
            </a:r>
            <a:r>
              <a:rPr lang="pl-PL" alt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series</a:t>
            </a:r>
            <a:r>
              <a:rPr lang="pl-PL" alt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l-PL" altLang="en-US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Equipment</a:t>
            </a:r>
            <a:r>
              <a:rPr lang="fr-FR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br>
              <a:rPr lang="fr-FR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fr-FR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Main </a:t>
            </a:r>
            <a:r>
              <a:rPr lang="fr-FR" altLang="en-US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activities</a:t>
            </a:r>
            <a:endParaRPr lang="fr-FR" alt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611" y="2506662"/>
            <a:ext cx="7886700" cy="3024708"/>
          </a:xfrm>
        </p:spPr>
        <p:txBody>
          <a:bodyPr/>
          <a:lstStyle/>
          <a:p>
            <a:pPr eaLnBrk="1" hangingPunct="1"/>
            <a:r>
              <a:rPr lang="pl-PL" altLang="en-US" dirty="0" smtClean="0"/>
              <a:t>PAS/ROHAN</a:t>
            </a:r>
          </a:p>
          <a:p>
            <a:pPr eaLnBrk="1" hangingPunct="1"/>
            <a:r>
              <a:rPr lang="pl-PL" altLang="en-US" dirty="0" err="1" smtClean="0"/>
              <a:t>SatBubble</a:t>
            </a:r>
            <a:r>
              <a:rPr lang="pl-PL" altLang="en-US" dirty="0" smtClean="0"/>
              <a:t>/SNIPER</a:t>
            </a:r>
          </a:p>
          <a:p>
            <a:pPr eaLnBrk="1" hangingPunct="1"/>
            <a:r>
              <a:rPr lang="pl-PL" altLang="en-US" dirty="0" smtClean="0"/>
              <a:t>ANCHOR</a:t>
            </a:r>
          </a:p>
          <a:p>
            <a:pPr eaLnBrk="1" hangingPunct="1"/>
            <a:r>
              <a:rPr lang="pl-PL" altLang="en-US" dirty="0" smtClean="0"/>
              <a:t>THRUST</a:t>
            </a:r>
          </a:p>
          <a:p>
            <a:pPr eaLnBrk="1" hangingPunct="1"/>
            <a:r>
              <a:rPr lang="pl-PL" altLang="en-US" dirty="0" smtClean="0"/>
              <a:t>GLUCOSE</a:t>
            </a:r>
            <a:endParaRPr lang="fr-F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06450" y="1052174"/>
            <a:ext cx="7488237" cy="41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noAutofit/>
          </a:bodyPr>
          <a:lstStyle/>
          <a:p>
            <a:pPr algn="ctr"/>
            <a:r>
              <a:rPr lang="pl-PL" altLang="pl-PL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ANCHOR</a:t>
            </a:r>
            <a:endParaRPr lang="fr-FR" altLang="pl-PL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825625"/>
            <a:ext cx="4340225" cy="4351338"/>
          </a:xfrm>
        </p:spPr>
        <p:txBody>
          <a:bodyPr/>
          <a:lstStyle/>
          <a:p>
            <a:pPr eaLnBrk="1" hangingPunct="1"/>
            <a:r>
              <a:rPr lang="pl-PL" altLang="pl-PL" dirty="0" smtClean="0"/>
              <a:t>EU Bonus </a:t>
            </a:r>
            <a:r>
              <a:rPr lang="pl-PL" altLang="pl-PL" dirty="0" err="1" smtClean="0"/>
              <a:t>project</a:t>
            </a:r>
            <a:endParaRPr lang="pl-PL" altLang="pl-PL" dirty="0" smtClean="0"/>
          </a:p>
          <a:p>
            <a:pPr eaLnBrk="1" hangingPunct="1"/>
            <a:r>
              <a:rPr lang="pl-PL" altLang="pl-PL" dirty="0" err="1" smtClean="0"/>
              <a:t>Improving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safety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over</a:t>
            </a:r>
            <a:r>
              <a:rPr lang="pl-PL" altLang="pl-PL" dirty="0" smtClean="0"/>
              <a:t> the </a:t>
            </a:r>
            <a:r>
              <a:rPr lang="pl-PL" altLang="pl-PL" dirty="0" err="1" smtClean="0"/>
              <a:t>Baltic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sea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area</a:t>
            </a:r>
            <a:endParaRPr lang="pl-PL" altLang="pl-PL" dirty="0" smtClean="0"/>
          </a:p>
          <a:p>
            <a:pPr eaLnBrk="1" hangingPunct="1"/>
            <a:r>
              <a:rPr lang="pl-PL" altLang="pl-PL" dirty="0" err="1" smtClean="0"/>
              <a:t>Concept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includes</a:t>
            </a:r>
            <a:r>
              <a:rPr lang="pl-PL" altLang="pl-PL" dirty="0" smtClean="0"/>
              <a:t> ROHAN as </a:t>
            </a:r>
            <a:r>
              <a:rPr lang="pl-PL" altLang="pl-PL" dirty="0" err="1" smtClean="0"/>
              <a:t>well</a:t>
            </a:r>
            <a:r>
              <a:rPr lang="pl-PL" altLang="pl-PL" dirty="0" smtClean="0"/>
              <a:t> as </a:t>
            </a:r>
            <a:r>
              <a:rPr lang="pl-PL" altLang="pl-PL" dirty="0" err="1" smtClean="0"/>
              <a:t>environmental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sensors</a:t>
            </a:r>
            <a:r>
              <a:rPr lang="pl-PL" altLang="pl-PL" dirty="0" smtClean="0"/>
              <a:t> and </a:t>
            </a:r>
            <a:r>
              <a:rPr lang="pl-PL" altLang="pl-PL" dirty="0" err="1" smtClean="0"/>
              <a:t>usage</a:t>
            </a:r>
            <a:r>
              <a:rPr lang="pl-PL" altLang="pl-PL" dirty="0" smtClean="0"/>
              <a:t> of Galileo GNSS.</a:t>
            </a:r>
            <a:endParaRPr lang="fr-FR" altLang="pl-PL" dirty="0" smtClean="0"/>
          </a:p>
        </p:txBody>
      </p:sp>
      <p:pic>
        <p:nvPicPr>
          <p:cNvPr id="3072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931" y="2068643"/>
            <a:ext cx="4242216" cy="291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pole tekstowe 3"/>
          <p:cNvSpPr txBox="1">
            <a:spLocks noChangeArrowheads="1"/>
          </p:cNvSpPr>
          <p:nvPr/>
        </p:nvSpPr>
        <p:spPr bwMode="auto">
          <a:xfrm>
            <a:off x="1441450" y="6167438"/>
            <a:ext cx="6218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en-US" sz="1400"/>
              <a:t>Real usage of Pilot Assist module on a ship</a:t>
            </a:r>
            <a:r>
              <a:rPr lang="en-US" altLang="en-US" sz="14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71647" y="1080012"/>
            <a:ext cx="6370027" cy="994172"/>
          </a:xfrm>
          <a:effectLst>
            <a:outerShdw blurRad="50800" dist="50800" dir="5400000" algn="ctr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Applications and services department:</a:t>
            </a: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569626" y="2083634"/>
            <a:ext cx="7856922" cy="38406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fr-FR" sz="2100" dirty="0"/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100" dirty="0" err="1"/>
              <a:t>Involved</a:t>
            </a:r>
            <a:r>
              <a:rPr lang="fr-FR" sz="2100" dirty="0"/>
              <a:t> in </a:t>
            </a:r>
            <a:r>
              <a:rPr lang="fr-FR" sz="2100" dirty="0" err="1"/>
              <a:t>providing</a:t>
            </a:r>
            <a:r>
              <a:rPr lang="fr-FR" sz="2100" dirty="0"/>
              <a:t> solutions </a:t>
            </a:r>
            <a:r>
              <a:rPr lang="fr-FR" sz="2100" dirty="0" err="1"/>
              <a:t>using</a:t>
            </a:r>
            <a:r>
              <a:rPr lang="fr-FR" sz="2100" dirty="0"/>
              <a:t> the </a:t>
            </a:r>
            <a:r>
              <a:rPr lang="fr-FR" sz="2100" dirty="0" err="1"/>
              <a:t>latest</a:t>
            </a:r>
            <a:r>
              <a:rPr lang="fr-FR" sz="2100" dirty="0"/>
              <a:t> satellite technologies, for the </a:t>
            </a:r>
            <a:r>
              <a:rPr lang="fr-FR" sz="2100" dirty="0" err="1"/>
              <a:t>most</a:t>
            </a:r>
            <a:r>
              <a:rPr lang="fr-FR" sz="2100" dirty="0"/>
              <a:t> </a:t>
            </a:r>
            <a:r>
              <a:rPr lang="fr-FR" sz="2100" dirty="0" err="1"/>
              <a:t>accurate</a:t>
            </a:r>
            <a:r>
              <a:rPr lang="fr-FR" sz="2100" dirty="0"/>
              <a:t> </a:t>
            </a:r>
            <a:r>
              <a:rPr lang="fr-FR" sz="2100" dirty="0" err="1"/>
              <a:t>answer</a:t>
            </a:r>
            <a:r>
              <a:rPr lang="fr-FR" sz="2100" dirty="0"/>
              <a:t> to </a:t>
            </a:r>
            <a:r>
              <a:rPr lang="fr-FR" sz="2100" dirty="0" err="1"/>
              <a:t>your</a:t>
            </a:r>
            <a:r>
              <a:rPr lang="fr-FR" sz="2100" dirty="0"/>
              <a:t> </a:t>
            </a:r>
            <a:r>
              <a:rPr lang="fr-FR" sz="2100" dirty="0" err="1"/>
              <a:t>needs</a:t>
            </a:r>
            <a:r>
              <a:rPr lang="fr-FR" sz="2100" dirty="0"/>
              <a:t>.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fr-FR" sz="2100" dirty="0"/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100" dirty="0" err="1"/>
              <a:t>Producing</a:t>
            </a:r>
            <a:r>
              <a:rPr lang="fr-FR" sz="2100" dirty="0"/>
              <a:t> on </a:t>
            </a:r>
            <a:r>
              <a:rPr lang="fr-FR" sz="2100" dirty="0" err="1"/>
              <a:t>demand</a:t>
            </a:r>
            <a:r>
              <a:rPr lang="fr-FR" sz="2100" dirty="0"/>
              <a:t>: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800" dirty="0" err="1"/>
              <a:t>Crisis</a:t>
            </a:r>
            <a:r>
              <a:rPr lang="fr-FR" sz="1800" dirty="0"/>
              <a:t> managements </a:t>
            </a:r>
            <a:r>
              <a:rPr lang="fr-FR" sz="1800" dirty="0" err="1" smtClean="0"/>
              <a:t>systems</a:t>
            </a:r>
            <a:r>
              <a:rPr lang="fr-FR" sz="1800" dirty="0" smtClean="0"/>
              <a:t>.</a:t>
            </a:r>
            <a:endParaRPr lang="fr-FR" sz="1800" dirty="0"/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800" dirty="0"/>
              <a:t>3D </a:t>
            </a:r>
            <a:r>
              <a:rPr lang="fr-FR" sz="1800" dirty="0" smtClean="0"/>
              <a:t>city (</a:t>
            </a:r>
            <a:r>
              <a:rPr lang="fr-FR" sz="1800" dirty="0" err="1" smtClean="0"/>
              <a:t>cities</a:t>
            </a:r>
            <a:r>
              <a:rPr lang="fr-FR" sz="1800" dirty="0" smtClean="0"/>
              <a:t> </a:t>
            </a:r>
            <a:r>
              <a:rPr lang="fr-FR" sz="1800" dirty="0" err="1" smtClean="0"/>
              <a:t>presentation</a:t>
            </a:r>
            <a:r>
              <a:rPr lang="fr-FR" sz="1800" dirty="0" smtClean="0"/>
              <a:t> over the internet).</a:t>
            </a:r>
            <a:endParaRPr lang="pl-PL" sz="1800" dirty="0" smtClean="0"/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l-PL" sz="1800" dirty="0" smtClean="0"/>
              <a:t>GNSS design and </a:t>
            </a:r>
            <a:r>
              <a:rPr lang="pl-PL" sz="1800" dirty="0" err="1" smtClean="0"/>
              <a:t>prototyping</a:t>
            </a:r>
            <a:r>
              <a:rPr lang="pl-PL" sz="1800" dirty="0"/>
              <a:t>.</a:t>
            </a:r>
            <a:endParaRPr lang="fr-FR" sz="1800" dirty="0"/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800" dirty="0" err="1"/>
              <a:t>Telecommunications</a:t>
            </a:r>
            <a:r>
              <a:rPr lang="fr-FR" sz="1800" dirty="0"/>
              <a:t> by </a:t>
            </a:r>
            <a:r>
              <a:rPr lang="fr-FR" sz="1800" dirty="0" smtClean="0"/>
              <a:t>satellite.</a:t>
            </a:r>
            <a:endParaRPr lang="fr-FR" sz="1800" dirty="0"/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1800" dirty="0" err="1"/>
              <a:t>Earth</a:t>
            </a:r>
            <a:r>
              <a:rPr lang="fr-FR" sz="1800" dirty="0"/>
              <a:t> </a:t>
            </a:r>
            <a:r>
              <a:rPr lang="fr-FR" sz="1800" dirty="0" smtClean="0"/>
              <a:t>observations.</a:t>
            </a:r>
          </a:p>
          <a:p>
            <a:endParaRPr lang="en-US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64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2438" y="-452438"/>
            <a:ext cx="10048876" cy="776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6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00542" y="3062312"/>
            <a:ext cx="6803148" cy="36924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2"/>
              </a:buClr>
              <a:buNone/>
            </a:pPr>
            <a:r>
              <a:rPr lang="en-GB" sz="1600" dirty="0"/>
              <a:t>To share operational picture and to support decision </a:t>
            </a:r>
            <a:r>
              <a:rPr lang="en-GB" sz="1600" b="1" dirty="0"/>
              <a:t>shared geographic environment is </a:t>
            </a:r>
            <a:r>
              <a:rPr lang="pl-PL" sz="1600" b="1" dirty="0" smtClean="0"/>
              <a:t>essential</a:t>
            </a:r>
            <a:r>
              <a:rPr lang="fr-FR" sz="1600" b="1" dirty="0" smtClean="0"/>
              <a:t>.</a:t>
            </a:r>
            <a:r>
              <a:rPr lang="en-GB" sz="1600" dirty="0" smtClean="0"/>
              <a:t> 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GB" sz="1600" b="1" dirty="0" smtClean="0"/>
              <a:t>The </a:t>
            </a:r>
            <a:r>
              <a:rPr lang="en-GB" sz="1600" b="1" dirty="0"/>
              <a:t>system allows: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Overlay all types of geographical </a:t>
            </a:r>
            <a:r>
              <a:rPr lang="en-GB" sz="1600" dirty="0" smtClean="0"/>
              <a:t>data.</a:t>
            </a:r>
            <a:endParaRPr lang="en-GB" sz="1600" dirty="0"/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Exchange information with the field </a:t>
            </a:r>
            <a:r>
              <a:rPr lang="en-GB" sz="1600" dirty="0" smtClean="0"/>
              <a:t>units.</a:t>
            </a:r>
            <a:endParaRPr lang="en-GB" sz="1600" dirty="0"/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Track vehicles and show their localisation to all other </a:t>
            </a:r>
            <a:r>
              <a:rPr lang="en-GB" sz="1600" dirty="0" smtClean="0"/>
              <a:t>units.</a:t>
            </a:r>
            <a:endParaRPr lang="en-GB" sz="1600" dirty="0"/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Perform analysis on different </a:t>
            </a:r>
            <a:r>
              <a:rPr lang="en-GB" sz="1600" dirty="0" smtClean="0"/>
              <a:t>levels.</a:t>
            </a:r>
            <a:endParaRPr lang="en-GB" sz="1600" dirty="0"/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Feed the system in real time with pictures, video, UAV’s data,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en-GB" sz="1600" dirty="0" smtClean="0"/>
              <a:t>satellite </a:t>
            </a:r>
            <a:r>
              <a:rPr lang="en-GB" sz="1600" dirty="0"/>
              <a:t>images, new GIS layers.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Could be used also by simple WWW interface on </a:t>
            </a:r>
            <a:r>
              <a:rPr lang="en-GB" sz="1600" dirty="0" smtClean="0"/>
              <a:t>Smartphone/laptop.</a:t>
            </a:r>
            <a:endParaRPr lang="en-GB" sz="1600" dirty="0"/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Could be shared over internet with external decision makers and </a:t>
            </a:r>
            <a:r>
              <a:rPr lang="en-GB" sz="1600" dirty="0" smtClean="0"/>
              <a:t>beneficent.</a:t>
            </a:r>
            <a:endParaRPr lang="en-GB" sz="1600" dirty="0"/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Record </a:t>
            </a:r>
            <a:r>
              <a:rPr lang="en-GB" sz="1600" dirty="0" smtClean="0"/>
              <a:t>history.</a:t>
            </a:r>
            <a:endParaRPr lang="en-GB" sz="1600" dirty="0"/>
          </a:p>
        </p:txBody>
      </p:sp>
      <p:pic>
        <p:nvPicPr>
          <p:cNvPr id="4" name="Picture 1" descr="F:\_michal\zielona góra\ikony\ustawienia3\st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454" y="3671683"/>
            <a:ext cx="2091925" cy="229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F:\_michal\zielona góra\ikony\ustawienia3\start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850454" y="1500093"/>
            <a:ext cx="2091925" cy="1041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0800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26350"/>
            <a:ext cx="5915025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10" y="1121963"/>
            <a:ext cx="4277453" cy="1797303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48633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3" descr="CBK-bez-t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6" y="3689863"/>
            <a:ext cx="1591735" cy="98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7133108" y="4782289"/>
            <a:ext cx="16180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fr-FR" sz="1100" i="1" dirty="0" err="1">
                <a:ea typeface="Arial Unicode MS" pitchFamily="34" charset="-128"/>
                <a:cs typeface="Arial Unicode MS" pitchFamily="34" charset="-128"/>
              </a:rPr>
              <a:t>Created</a:t>
            </a:r>
            <a:r>
              <a:rPr lang="fr-FR" sz="1100" i="1" dirty="0">
                <a:ea typeface="Arial Unicode MS" pitchFamily="34" charset="-128"/>
                <a:cs typeface="Arial Unicode MS" pitchFamily="34" charset="-128"/>
              </a:rPr>
              <a:t> in 2010</a:t>
            </a:r>
            <a:r>
              <a:rPr lang="pl-PL" sz="1100" i="1" dirty="0"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eaLnBrk="0" hangingPunct="0"/>
            <a:r>
              <a:rPr lang="fr-FR" sz="1100" i="1" dirty="0" smtClean="0">
                <a:ea typeface="Arial Unicode MS" pitchFamily="34" charset="-128"/>
                <a:cs typeface="Arial Unicode MS" pitchFamily="34" charset="-128"/>
              </a:rPr>
              <a:t>Joint </a:t>
            </a:r>
            <a:r>
              <a:rPr lang="fr-FR" sz="1100" i="1" dirty="0">
                <a:ea typeface="Arial Unicode MS" pitchFamily="34" charset="-128"/>
                <a:cs typeface="Arial Unicode MS" pitchFamily="34" charset="-128"/>
              </a:rPr>
              <a:t>Venture (50</a:t>
            </a:r>
            <a:r>
              <a:rPr lang="fr-FR" sz="1100" i="1" dirty="0" smtClean="0">
                <a:ea typeface="Arial Unicode MS" pitchFamily="34" charset="-128"/>
                <a:cs typeface="Arial Unicode MS" pitchFamily="34" charset="-128"/>
              </a:rPr>
              <a:t>%</a:t>
            </a:r>
            <a:r>
              <a:rPr lang="pl-PL" sz="1100" i="1" dirty="0" smtClean="0">
                <a:ea typeface="Arial Unicode MS" pitchFamily="34" charset="-128"/>
                <a:cs typeface="Arial Unicode MS" pitchFamily="34" charset="-128"/>
              </a:rPr>
              <a:t>/50%</a:t>
            </a:r>
            <a:r>
              <a:rPr lang="fr-FR" sz="1100" i="1" dirty="0" smtClean="0">
                <a:ea typeface="Arial Unicode MS" pitchFamily="34" charset="-128"/>
                <a:cs typeface="Arial Unicode MS" pitchFamily="34" charset="-128"/>
              </a:rPr>
              <a:t>)</a:t>
            </a:r>
            <a:endParaRPr lang="pl-PL" sz="1100" i="1" dirty="0"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endParaRPr lang="pl-PL" sz="800" i="1" dirty="0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7" name="Picture 2" descr="polska-flaga-300x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108" y="3490762"/>
            <a:ext cx="639366" cy="63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6" y="2512867"/>
            <a:ext cx="1518863" cy="333784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402" y="2554786"/>
            <a:ext cx="1510259" cy="249946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251" y="2226972"/>
            <a:ext cx="872843" cy="905574"/>
          </a:xfrm>
          <a:prstGeom prst="rect">
            <a:avLst/>
          </a:prstGeom>
        </p:spPr>
      </p:pic>
      <p:grpSp>
        <p:nvGrpSpPr>
          <p:cNvPr id="3" name="Grupa 2"/>
          <p:cNvGrpSpPr/>
          <p:nvPr/>
        </p:nvGrpSpPr>
        <p:grpSpPr>
          <a:xfrm>
            <a:off x="1745125" y="2595487"/>
            <a:ext cx="167594" cy="168543"/>
            <a:chOff x="3895741" y="3134664"/>
            <a:chExt cx="543326" cy="463640"/>
          </a:xfrm>
        </p:grpSpPr>
        <p:cxnSp>
          <p:nvCxnSpPr>
            <p:cNvPr id="44" name="Connecteur droit 38"/>
            <p:cNvCxnSpPr/>
            <p:nvPr/>
          </p:nvCxnSpPr>
          <p:spPr>
            <a:xfrm>
              <a:off x="4170608" y="3134664"/>
              <a:ext cx="0" cy="4636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Connecteur droit 38"/>
            <p:cNvCxnSpPr/>
            <p:nvPr/>
          </p:nvCxnSpPr>
          <p:spPr>
            <a:xfrm>
              <a:off x="3895741" y="3366484"/>
              <a:ext cx="54332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Grupa 45"/>
          <p:cNvGrpSpPr/>
          <p:nvPr/>
        </p:nvGrpSpPr>
        <p:grpSpPr>
          <a:xfrm>
            <a:off x="3683795" y="2595487"/>
            <a:ext cx="167594" cy="168543"/>
            <a:chOff x="3895741" y="3134664"/>
            <a:chExt cx="543326" cy="463640"/>
          </a:xfrm>
        </p:grpSpPr>
        <p:cxnSp>
          <p:nvCxnSpPr>
            <p:cNvPr id="47" name="Connecteur droit 38"/>
            <p:cNvCxnSpPr/>
            <p:nvPr/>
          </p:nvCxnSpPr>
          <p:spPr>
            <a:xfrm>
              <a:off x="4170608" y="3134664"/>
              <a:ext cx="0" cy="4636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Connecteur droit 38"/>
            <p:cNvCxnSpPr/>
            <p:nvPr/>
          </p:nvCxnSpPr>
          <p:spPr>
            <a:xfrm>
              <a:off x="3895741" y="3366484"/>
              <a:ext cx="54332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upa 4"/>
          <p:cNvGrpSpPr/>
          <p:nvPr/>
        </p:nvGrpSpPr>
        <p:grpSpPr>
          <a:xfrm>
            <a:off x="4922849" y="2595487"/>
            <a:ext cx="467858" cy="161441"/>
            <a:chOff x="4953307" y="2512867"/>
            <a:chExt cx="714712" cy="154339"/>
          </a:xfrm>
        </p:grpSpPr>
        <p:cxnSp>
          <p:nvCxnSpPr>
            <p:cNvPr id="39" name="Connecteur droit 38"/>
            <p:cNvCxnSpPr/>
            <p:nvPr/>
          </p:nvCxnSpPr>
          <p:spPr>
            <a:xfrm>
              <a:off x="4953307" y="2667206"/>
              <a:ext cx="71471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Connecteur droit 38"/>
            <p:cNvCxnSpPr/>
            <p:nvPr/>
          </p:nvCxnSpPr>
          <p:spPr>
            <a:xfrm>
              <a:off x="4953307" y="2512867"/>
              <a:ext cx="71471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0" name="Imag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t="25922" r="6356" b="30326"/>
          <a:stretch/>
        </p:blipFill>
        <p:spPr>
          <a:xfrm>
            <a:off x="5439207" y="868615"/>
            <a:ext cx="2627290" cy="944721"/>
          </a:xfrm>
          <a:prstGeom prst="rect">
            <a:avLst/>
          </a:prstGeom>
        </p:spPr>
      </p:pic>
      <p:pic>
        <p:nvPicPr>
          <p:cNvPr id="51" name="Imag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49" y="1953134"/>
            <a:ext cx="2390551" cy="1453249"/>
          </a:xfrm>
          <a:prstGeom prst="rect">
            <a:avLst/>
          </a:prstGeom>
        </p:spPr>
      </p:pic>
      <p:cxnSp>
        <p:nvCxnSpPr>
          <p:cNvPr id="52" name="Connecteur droit 31"/>
          <p:cNvCxnSpPr/>
          <p:nvPr/>
        </p:nvCxnSpPr>
        <p:spPr>
          <a:xfrm>
            <a:off x="6434099" y="1900797"/>
            <a:ext cx="0" cy="4365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3" name="Grupa 52"/>
          <p:cNvGrpSpPr/>
          <p:nvPr/>
        </p:nvGrpSpPr>
        <p:grpSpPr>
          <a:xfrm>
            <a:off x="6238760" y="3132546"/>
            <a:ext cx="390678" cy="411536"/>
            <a:chOff x="3895741" y="3134664"/>
            <a:chExt cx="543326" cy="463640"/>
          </a:xfrm>
        </p:grpSpPr>
        <p:cxnSp>
          <p:nvCxnSpPr>
            <p:cNvPr id="54" name="Connecteur droit 38"/>
            <p:cNvCxnSpPr/>
            <p:nvPr/>
          </p:nvCxnSpPr>
          <p:spPr>
            <a:xfrm>
              <a:off x="4170608" y="3134664"/>
              <a:ext cx="0" cy="4636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Connecteur droit 38"/>
            <p:cNvCxnSpPr/>
            <p:nvPr/>
          </p:nvCxnSpPr>
          <p:spPr>
            <a:xfrm>
              <a:off x="3895741" y="3366484"/>
              <a:ext cx="54332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6" name="Grupa 55"/>
          <p:cNvGrpSpPr/>
          <p:nvPr/>
        </p:nvGrpSpPr>
        <p:grpSpPr>
          <a:xfrm rot="5400000">
            <a:off x="6200169" y="4935497"/>
            <a:ext cx="467858" cy="161441"/>
            <a:chOff x="4953307" y="2512867"/>
            <a:chExt cx="714712" cy="154339"/>
          </a:xfrm>
        </p:grpSpPr>
        <p:cxnSp>
          <p:nvCxnSpPr>
            <p:cNvPr id="57" name="Connecteur droit 38"/>
            <p:cNvCxnSpPr/>
            <p:nvPr/>
          </p:nvCxnSpPr>
          <p:spPr>
            <a:xfrm>
              <a:off x="4953307" y="2667206"/>
              <a:ext cx="71471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Connecteur droit 38"/>
            <p:cNvCxnSpPr/>
            <p:nvPr/>
          </p:nvCxnSpPr>
          <p:spPr>
            <a:xfrm>
              <a:off x="4953307" y="2512867"/>
              <a:ext cx="71471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9" name="Obraz 58" descr="Wycinek ekranu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479" y="5318996"/>
            <a:ext cx="3019847" cy="9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/>
        </p:nvSpPr>
        <p:spPr>
          <a:xfrm>
            <a:off x="1182274" y="963378"/>
            <a:ext cx="6357008" cy="99417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3000"/>
              </a:srgbClr>
            </a:outerShdw>
          </a:effectLst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3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ALICE „in action” – Carpathex 2011</a:t>
            </a:r>
            <a:endParaRPr lang="en-US" sz="3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Picture 4" descr="EU commisar and polish minister of the interior and admini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943" y="2390113"/>
            <a:ext cx="2844403" cy="1890713"/>
          </a:xfrm>
          <a:prstGeom prst="rect">
            <a:avLst/>
          </a:prstGeom>
          <a:noFill/>
          <a:ln>
            <a:noFill/>
          </a:ln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field_h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625" y="2389546"/>
            <a:ext cx="2847049" cy="1891280"/>
          </a:xfrm>
          <a:prstGeom prst="rect">
            <a:avLst/>
          </a:prstGeom>
          <a:noFill/>
          <a:ln>
            <a:noFill/>
          </a:ln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satellite communication for the field h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218" y="4607365"/>
            <a:ext cx="1932128" cy="1283624"/>
          </a:xfrm>
          <a:prstGeom prst="rect">
            <a:avLst/>
          </a:prstGeom>
          <a:noFill/>
          <a:ln>
            <a:noFill/>
          </a:ln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2450" y="4607365"/>
            <a:ext cx="5339932" cy="20928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dirty="0"/>
              <a:t>Over 500 participants from: Poland, Ukraine, Czech Republic, Hungary.</a:t>
            </a:r>
          </a:p>
          <a:p>
            <a:pPr>
              <a:spcBef>
                <a:spcPct val="50000"/>
              </a:spcBef>
            </a:pPr>
            <a:r>
              <a:rPr lang="en-GB" sz="2000" dirty="0"/>
              <a:t>Observers from the whole Europe, including representatives of EC and EU Commissioner for International Cooperation, Humanitarian Aid and Crisis </a:t>
            </a:r>
            <a:r>
              <a:rPr lang="en-GB" sz="2000" dirty="0" smtClean="0"/>
              <a:t>Response.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5086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4" descr="Folder_WEB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888"/>
            <a:ext cx="10048875" cy="776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41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5659" y="2257929"/>
            <a:ext cx="4250028" cy="4315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CF6400"/>
              </a:buClr>
            </a:pPr>
            <a:r>
              <a:rPr lang="fr-FR" dirty="0" smtClean="0"/>
              <a:t>Astri Polska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provide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a 3D </a:t>
            </a:r>
            <a:r>
              <a:rPr lang="fr-FR" dirty="0" err="1" smtClean="0"/>
              <a:t>visualization</a:t>
            </a:r>
            <a:r>
              <a:rPr lang="fr-FR" dirty="0" smtClean="0"/>
              <a:t> of a city on the internet. Compatible </a:t>
            </a:r>
            <a:r>
              <a:rPr lang="fr-FR" dirty="0" err="1" smtClean="0"/>
              <a:t>with</a:t>
            </a:r>
            <a:r>
              <a:rPr lang="fr-FR" dirty="0" smtClean="0"/>
              <a:t> all the internet </a:t>
            </a:r>
            <a:r>
              <a:rPr lang="fr-FR" dirty="0" err="1" smtClean="0"/>
              <a:t>devices</a:t>
            </a:r>
            <a:r>
              <a:rPr lang="fr-FR" dirty="0" smtClean="0"/>
              <a:t> and browsers, </a:t>
            </a:r>
            <a:r>
              <a:rPr lang="fr-FR" dirty="0" err="1" smtClean="0"/>
              <a:t>thanks</a:t>
            </a:r>
            <a:r>
              <a:rPr lang="fr-FR" dirty="0" smtClean="0"/>
              <a:t> to </a:t>
            </a:r>
            <a:r>
              <a:rPr lang="fr-FR" dirty="0" err="1" smtClean="0"/>
              <a:t>our</a:t>
            </a:r>
            <a:r>
              <a:rPr lang="fr-FR" dirty="0" smtClean="0"/>
              <a:t> unique </a:t>
            </a:r>
            <a:r>
              <a:rPr lang="fr-FR" dirty="0" err="1" smtClean="0"/>
              <a:t>graphic</a:t>
            </a:r>
            <a:r>
              <a:rPr lang="fr-FR" dirty="0" smtClean="0"/>
              <a:t> </a:t>
            </a:r>
            <a:r>
              <a:rPr lang="fr-FR" dirty="0" err="1" smtClean="0"/>
              <a:t>engine</a:t>
            </a:r>
            <a:r>
              <a:rPr lang="fr-FR" dirty="0" smtClean="0"/>
              <a:t>.</a:t>
            </a:r>
            <a:endParaRPr lang="fr-FR" dirty="0"/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CF6400"/>
              </a:buClr>
            </a:pPr>
            <a:r>
              <a:rPr lang="en-US" b="1" dirty="0" smtClean="0"/>
              <a:t>System</a:t>
            </a:r>
            <a:r>
              <a:rPr lang="en-US" b="1" dirty="0"/>
              <a:t> </a:t>
            </a:r>
            <a:r>
              <a:rPr lang="en-US" b="1" dirty="0" smtClean="0"/>
              <a:t>allows: </a:t>
            </a:r>
            <a:endParaRPr lang="fr-FR" b="1" dirty="0" smtClean="0"/>
          </a:p>
          <a:p>
            <a:pPr marL="671513" lvl="1" indent="-214313">
              <a:lnSpc>
                <a:spcPct val="110000"/>
              </a:lnSpc>
              <a:spcBef>
                <a:spcPct val="20000"/>
              </a:spcBef>
              <a:buClr>
                <a:srgbClr val="CF6400"/>
              </a:buClr>
              <a:buFont typeface="Wingdings" panose="05000000000000000000" pitchFamily="2" charset="2"/>
              <a:buChar char="§"/>
            </a:pPr>
            <a:r>
              <a:rPr lang="fr-FR" b="1" dirty="0" err="1" smtClean="0"/>
              <a:t>Usrbanisation</a:t>
            </a:r>
            <a:r>
              <a:rPr lang="fr-FR" b="1" dirty="0" smtClean="0"/>
              <a:t>, </a:t>
            </a:r>
            <a:r>
              <a:rPr lang="fr-FR" b="1" dirty="0" err="1" smtClean="0"/>
              <a:t>tourism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fr-FR" b="1" dirty="0" err="1" smtClean="0"/>
              <a:t>security</a:t>
            </a:r>
            <a:r>
              <a:rPr lang="fr-FR" b="1" dirty="0" smtClean="0"/>
              <a:t> or </a:t>
            </a:r>
            <a:r>
              <a:rPr lang="fr-FR" b="1" dirty="0" err="1" smtClean="0"/>
              <a:t>crisis</a:t>
            </a:r>
            <a:r>
              <a:rPr lang="fr-FR" b="1" dirty="0" smtClean="0"/>
              <a:t> management use.</a:t>
            </a:r>
          </a:p>
          <a:p>
            <a:pPr marL="671513" lvl="1" indent="-214313">
              <a:lnSpc>
                <a:spcPct val="110000"/>
              </a:lnSpc>
              <a:spcBef>
                <a:spcPct val="20000"/>
              </a:spcBef>
              <a:buClr>
                <a:srgbClr val="CF6400"/>
              </a:buClr>
              <a:buFont typeface="Wingdings" panose="05000000000000000000" pitchFamily="2" charset="2"/>
              <a:buChar char="§"/>
            </a:pPr>
            <a:r>
              <a:rPr lang="fr-FR" b="1" dirty="0" err="1" smtClean="0"/>
              <a:t>Different</a:t>
            </a:r>
            <a:r>
              <a:rPr lang="fr-FR" b="1" dirty="0" smtClean="0"/>
              <a:t> </a:t>
            </a:r>
            <a:r>
              <a:rPr lang="fr-FR" b="1" dirty="0" err="1" smtClean="0"/>
              <a:t>lyers</a:t>
            </a:r>
            <a:r>
              <a:rPr lang="fr-FR" b="1" dirty="0" smtClean="0"/>
              <a:t>, </a:t>
            </a:r>
            <a:r>
              <a:rPr lang="fr-FR" b="1" dirty="0" err="1" smtClean="0"/>
              <a:t>with</a:t>
            </a:r>
            <a:r>
              <a:rPr lang="fr-FR" b="1" dirty="0" smtClean="0"/>
              <a:t> high </a:t>
            </a:r>
            <a:r>
              <a:rPr lang="fr-FR" b="1" dirty="0" err="1" smtClean="0"/>
              <a:t>quality</a:t>
            </a:r>
            <a:r>
              <a:rPr lang="fr-FR" b="1" dirty="0" smtClean="0"/>
              <a:t>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fr-FR" b="1" dirty="0" smtClean="0"/>
              <a:t>satellites</a:t>
            </a:r>
            <a:r>
              <a:rPr lang="pl-PL" b="1" dirty="0" smtClean="0"/>
              <a:t> images</a:t>
            </a:r>
            <a:r>
              <a:rPr lang="fr-FR" b="1" dirty="0" smtClean="0"/>
              <a:t>.</a:t>
            </a:r>
          </a:p>
          <a:p>
            <a:pPr marL="671513" lvl="1" indent="-214313">
              <a:lnSpc>
                <a:spcPct val="110000"/>
              </a:lnSpc>
              <a:spcBef>
                <a:spcPct val="20000"/>
              </a:spcBef>
              <a:buClr>
                <a:srgbClr val="CF6400"/>
              </a:buClr>
              <a:buFont typeface="Wingdings" panose="05000000000000000000" pitchFamily="2" charset="2"/>
              <a:buChar char="§"/>
            </a:pPr>
            <a:r>
              <a:rPr lang="fr-FR" b="1" dirty="0" err="1" smtClean="0"/>
              <a:t>Dynamic</a:t>
            </a:r>
            <a:r>
              <a:rPr lang="fr-FR" b="1" dirty="0" smtClean="0"/>
              <a:t> </a:t>
            </a:r>
            <a:r>
              <a:rPr lang="fr-FR" b="1" dirty="0" err="1" smtClean="0"/>
              <a:t>effects</a:t>
            </a:r>
            <a:r>
              <a:rPr lang="fr-FR" b="1" dirty="0" smtClean="0"/>
              <a:t> (</a:t>
            </a:r>
            <a:r>
              <a:rPr lang="fr-FR" b="1" dirty="0" err="1" smtClean="0"/>
              <a:t>smoke</a:t>
            </a:r>
            <a:r>
              <a:rPr lang="fr-FR" b="1" dirty="0" smtClean="0"/>
              <a:t>, </a:t>
            </a:r>
            <a:r>
              <a:rPr lang="pl-PL" b="1" dirty="0" smtClean="0"/>
              <a:t>water, </a:t>
            </a:r>
            <a:r>
              <a:rPr lang="fr-FR" b="1" dirty="0" err="1" smtClean="0"/>
              <a:t>shadows</a:t>
            </a:r>
            <a:r>
              <a:rPr lang="fr-FR" b="1" dirty="0" smtClean="0"/>
              <a:t>).</a:t>
            </a:r>
          </a:p>
          <a:p>
            <a:pPr marL="671513" lvl="1" indent="-214313">
              <a:lnSpc>
                <a:spcPct val="110000"/>
              </a:lnSpc>
              <a:spcBef>
                <a:spcPct val="20000"/>
              </a:spcBef>
              <a:buClr>
                <a:srgbClr val="CF6400"/>
              </a:buClr>
              <a:buFont typeface="Wingdings" panose="05000000000000000000" pitchFamily="2" charset="2"/>
              <a:buChar char="§"/>
            </a:pPr>
            <a:r>
              <a:rPr lang="fr-FR" b="1" dirty="0" smtClean="0"/>
              <a:t>Field of </a:t>
            </a:r>
            <a:r>
              <a:rPr lang="fr-FR" b="1" dirty="0" err="1" smtClean="0"/>
              <a:t>view</a:t>
            </a:r>
            <a:r>
              <a:rPr lang="fr-FR" b="1" dirty="0" smtClean="0"/>
              <a:t> </a:t>
            </a:r>
            <a:r>
              <a:rPr lang="fr-FR" b="1" dirty="0" err="1" smtClean="0"/>
              <a:t>analysis</a:t>
            </a:r>
            <a:r>
              <a:rPr lang="fr-FR" b="1" dirty="0" smtClean="0"/>
              <a:t>.</a:t>
            </a:r>
            <a:endParaRPr lang="en-US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269" y="2257929"/>
            <a:ext cx="3173442" cy="2188581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808" y="0"/>
            <a:ext cx="6024192" cy="142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29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4" descr="Folder_Sat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100013"/>
            <a:ext cx="9248776" cy="714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80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7167" y="1810421"/>
            <a:ext cx="7772400" cy="4085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Astrium unique competences and assets in Secure Satellite Communication allows Astri </a:t>
            </a:r>
            <a:r>
              <a:rPr lang="en-US" dirty="0" err="1"/>
              <a:t>Polska’s</a:t>
            </a:r>
            <a:r>
              <a:rPr lang="en-US" dirty="0"/>
              <a:t> customers to receive a communication solution tailored to their precise needs.</a:t>
            </a:r>
          </a:p>
          <a:p>
            <a:r>
              <a:rPr lang="en-US" sz="1350" dirty="0"/>
              <a:t> </a:t>
            </a:r>
          </a:p>
          <a:p>
            <a:r>
              <a:rPr lang="en-US" sz="1600" b="1" dirty="0"/>
              <a:t>System’s features/technical parameters:</a:t>
            </a:r>
            <a:endParaRPr lang="en-US" sz="1600" dirty="0"/>
          </a:p>
          <a:p>
            <a:pPr marL="214313" indent="-214313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Network </a:t>
            </a:r>
            <a:r>
              <a:rPr lang="en-US" sz="1600" dirty="0"/>
              <a:t>architecture, creation and management in C, Ku and </a:t>
            </a:r>
            <a:r>
              <a:rPr lang="en-US" sz="1600" dirty="0" smtClean="0"/>
              <a:t>X-band.</a:t>
            </a:r>
            <a:endParaRPr lang="en-US" sz="1600" dirty="0"/>
          </a:p>
          <a:p>
            <a:pPr marL="214313" indent="-214313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Access </a:t>
            </a:r>
            <a:r>
              <a:rPr lang="en-US" sz="1600" dirty="0"/>
              <a:t>to a wide range of terminals, including transportable, maritime, airborne and communication on the </a:t>
            </a:r>
            <a:r>
              <a:rPr lang="en-US" sz="1600" dirty="0" smtClean="0"/>
              <a:t>move.</a:t>
            </a:r>
            <a:endParaRPr lang="en-US" sz="1600" dirty="0"/>
          </a:p>
          <a:p>
            <a:pPr marL="214313" indent="-214313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Independence </a:t>
            </a:r>
            <a:r>
              <a:rPr lang="en-US" sz="1600" dirty="0"/>
              <a:t>from terrestrial </a:t>
            </a:r>
            <a:r>
              <a:rPr lang="en-US" sz="1600" dirty="0" smtClean="0"/>
              <a:t>infrastructure.</a:t>
            </a:r>
            <a:endParaRPr lang="en-US" sz="1600" dirty="0"/>
          </a:p>
          <a:p>
            <a:pPr marL="214313" indent="-214313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Advanced </a:t>
            </a:r>
            <a:r>
              <a:rPr lang="en-US" sz="1600" dirty="0"/>
              <a:t>services including well organized welfare system on satellite link, including network access, voice connection and GSM roaming for individual </a:t>
            </a:r>
            <a:r>
              <a:rPr lang="en-US" sz="1600" dirty="0" smtClean="0"/>
              <a:t>soldiers.</a:t>
            </a:r>
            <a:endParaRPr lang="en-US" sz="1600" dirty="0"/>
          </a:p>
          <a:p>
            <a:pPr marL="214313" indent="-214313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Astri </a:t>
            </a:r>
            <a:r>
              <a:rPr lang="en-US" sz="1600" dirty="0"/>
              <a:t>Polska engineers support for all types of </a:t>
            </a:r>
            <a:r>
              <a:rPr lang="en-US" sz="1600" dirty="0" smtClean="0"/>
              <a:t>network.</a:t>
            </a:r>
            <a:endParaRPr lang="en-US" sz="1600" dirty="0"/>
          </a:p>
          <a:p>
            <a:pPr marL="214313" indent="-214313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Complete </a:t>
            </a:r>
            <a:r>
              <a:rPr lang="en-US" sz="1600" dirty="0"/>
              <a:t>solutions from design, through implementation and </a:t>
            </a:r>
            <a:r>
              <a:rPr lang="en-US" sz="1600" dirty="0" smtClean="0"/>
              <a:t>training.</a:t>
            </a:r>
            <a:endParaRPr lang="en-US" sz="1600" dirty="0"/>
          </a:p>
          <a:p>
            <a:pPr marL="214313" indent="-214313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Access </a:t>
            </a:r>
            <a:r>
              <a:rPr lang="en-US" sz="1600" dirty="0"/>
              <a:t>to the largest commercially available X-band satellite capacity via </a:t>
            </a:r>
            <a:r>
              <a:rPr lang="en-US" sz="1600" dirty="0" err="1"/>
              <a:t>Astrium’s</a:t>
            </a:r>
            <a:r>
              <a:rPr lang="en-US" sz="1600" dirty="0"/>
              <a:t> </a:t>
            </a:r>
            <a:r>
              <a:rPr lang="en-US" sz="1600" dirty="0" smtClean="0"/>
              <a:t>satellites.</a:t>
            </a:r>
            <a:endParaRPr lang="en-US" sz="1600" dirty="0"/>
          </a:p>
          <a:p>
            <a:pPr marL="214313" indent="-214313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Availability </a:t>
            </a:r>
            <a:r>
              <a:rPr lang="en-US" sz="1600" dirty="0"/>
              <a:t>of number of professional hub stations for customer network </a:t>
            </a:r>
            <a:r>
              <a:rPr lang="en-US" sz="1600" dirty="0" smtClean="0"/>
              <a:t>anchoring.</a:t>
            </a:r>
            <a:endParaRPr lang="en-US" sz="1600" dirty="0"/>
          </a:p>
        </p:txBody>
      </p:sp>
      <p:pic>
        <p:nvPicPr>
          <p:cNvPr id="5" name="Picture 4" descr="SS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94" y="467396"/>
            <a:ext cx="9367838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51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980171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In the domain of satellite communications, </a:t>
            </a:r>
            <a:br>
              <a:rPr lang="en-US" sz="1800" dirty="0" smtClean="0"/>
            </a:br>
            <a:r>
              <a:rPr lang="en-US" sz="1800" dirty="0" smtClean="0"/>
              <a:t>Bubble is a low cost, easy to use and fast deploying solution,</a:t>
            </a:r>
            <a:br>
              <a:rPr lang="en-US" sz="1800" dirty="0" smtClean="0"/>
            </a:br>
            <a:r>
              <a:rPr lang="en-US" sz="1800" dirty="0" smtClean="0"/>
              <a:t>totally independent from terrestrial networks.</a:t>
            </a:r>
          </a:p>
          <a:p>
            <a:pPr marL="0" indent="0">
              <a:buNone/>
            </a:pPr>
            <a:endParaRPr lang="en-US" sz="1350" dirty="0"/>
          </a:p>
          <a:p>
            <a:pPr marL="0" indent="0">
              <a:buNone/>
            </a:pPr>
            <a:r>
              <a:rPr lang="en-US" sz="1600" b="1" dirty="0" smtClean="0"/>
              <a:t>System’s </a:t>
            </a:r>
            <a:r>
              <a:rPr lang="en-US" sz="1600" b="1" dirty="0"/>
              <a:t>features/technical parameters</a:t>
            </a:r>
            <a:r>
              <a:rPr lang="en-US" sz="1600" b="1" dirty="0" smtClean="0"/>
              <a:t>:</a:t>
            </a:r>
            <a:endParaRPr lang="en-US" sz="1600" dirty="0" smtClean="0"/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Extreme range </a:t>
            </a:r>
            <a:r>
              <a:rPr lang="en-US" sz="1600" dirty="0" err="1" smtClean="0"/>
              <a:t>wifi</a:t>
            </a:r>
            <a:r>
              <a:rPr lang="en-US" sz="1600" dirty="0" smtClean="0"/>
              <a:t> network.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Compatible with </a:t>
            </a:r>
            <a:r>
              <a:rPr lang="en-US" sz="1600" b="1" dirty="0" smtClean="0"/>
              <a:t>all</a:t>
            </a:r>
            <a:r>
              <a:rPr lang="en-US" sz="1600" dirty="0" smtClean="0"/>
              <a:t> </a:t>
            </a:r>
            <a:r>
              <a:rPr lang="en-US" sz="1600" dirty="0" err="1" smtClean="0"/>
              <a:t>wifi</a:t>
            </a:r>
            <a:r>
              <a:rPr lang="en-US" sz="1600" dirty="0" smtClean="0"/>
              <a:t> devices.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Easily transportable, with a motorized antenna </a:t>
            </a:r>
            <a:br>
              <a:rPr lang="en-US" sz="1600" dirty="0" smtClean="0"/>
            </a:br>
            <a:r>
              <a:rPr lang="en-US" sz="1600" dirty="0" smtClean="0"/>
              <a:t>for a fast deployment.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dirty="0" err="1" smtClean="0"/>
              <a:t>Wifi</a:t>
            </a:r>
            <a:r>
              <a:rPr lang="en-US" sz="1600" dirty="0" smtClean="0"/>
              <a:t> power modulation, for legal restrictions, </a:t>
            </a:r>
            <a:br>
              <a:rPr lang="en-US" sz="1600" dirty="0" smtClean="0"/>
            </a:br>
            <a:r>
              <a:rPr lang="en-US" sz="1600" dirty="0" smtClean="0"/>
              <a:t>or crisis management.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 descr="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307" y="42125"/>
            <a:ext cx="8176591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descr="C360_2012-08-28-12-12-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201" y="2721459"/>
            <a:ext cx="3440802" cy="257540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34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4" descr="Folder_SatelliteMonitoringForAgricul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100013"/>
            <a:ext cx="9248776" cy="714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60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65056" y="2039076"/>
            <a:ext cx="6210300" cy="36730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1200" dirty="0"/>
          </a:p>
          <a:p>
            <a:pPr marL="0" indent="0">
              <a:buClr>
                <a:schemeClr val="accent2"/>
              </a:buClr>
              <a:buNone/>
            </a:pPr>
            <a:r>
              <a:rPr lang="en-US" sz="1800" dirty="0"/>
              <a:t>Commercial agriculture relies more and more on </a:t>
            </a:r>
            <a:r>
              <a:rPr lang="en-US" sz="1800" dirty="0" smtClean="0"/>
              <a:t>a wide </a:t>
            </a:r>
            <a:r>
              <a:rPr lang="en-US" sz="1800" dirty="0"/>
              <a:t>range of modern technological solutions. Thanks to the agriculture monitoring solution, Astri Polska offers a solution to control, </a:t>
            </a:r>
            <a:r>
              <a:rPr lang="en-US" sz="1800" dirty="0" smtClean="0"/>
              <a:t>analyze </a:t>
            </a:r>
            <a:r>
              <a:rPr lang="en-US" sz="1800" dirty="0"/>
              <a:t>and improve the crop </a:t>
            </a:r>
            <a:r>
              <a:rPr lang="en-US" sz="1800" dirty="0" smtClean="0"/>
              <a:t>management, </a:t>
            </a:r>
            <a:r>
              <a:rPr lang="en-US" sz="1800" dirty="0"/>
              <a:t>in order to increase efficiency and profitability</a:t>
            </a:r>
            <a:endParaRPr lang="en-GB" sz="1800" dirty="0"/>
          </a:p>
          <a:p>
            <a:pPr marL="0" indent="0">
              <a:buClr>
                <a:schemeClr val="accent2"/>
              </a:buClr>
              <a:buNone/>
            </a:pPr>
            <a:r>
              <a:rPr lang="en-US" sz="1800" b="1" dirty="0"/>
              <a:t>System’s features/technical parameters</a:t>
            </a:r>
            <a:r>
              <a:rPr lang="en-US" sz="1800" b="1" dirty="0" smtClean="0"/>
              <a:t>:</a:t>
            </a:r>
            <a:endParaRPr lang="en-GB" sz="1800" dirty="0" smtClean="0"/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400" dirty="0" smtClean="0"/>
              <a:t>Satellite vision of crops for a fast evaluation.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400" dirty="0" smtClean="0"/>
              <a:t>Analysis of the ground movement.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400" dirty="0" smtClean="0"/>
              <a:t>Analysis using infrared imagery to observe plants before it becomes apparent to human eye.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400" dirty="0" smtClean="0"/>
              <a:t>Precise fertilizing.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400" dirty="0" smtClean="0"/>
              <a:t>A useful help to detect damaged areas.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sz="1400" dirty="0"/>
          </a:p>
          <a:p>
            <a:endParaRPr lang="en-GB" sz="1800" dirty="0">
              <a:solidFill>
                <a:schemeClr val="bg1"/>
              </a:solidFill>
            </a:endParaRPr>
          </a:p>
          <a:p>
            <a:endParaRPr lang="en-GB" sz="1800" dirty="0">
              <a:solidFill>
                <a:schemeClr val="bg1"/>
              </a:solidFill>
            </a:endParaRPr>
          </a:p>
        </p:txBody>
      </p:sp>
      <p:pic>
        <p:nvPicPr>
          <p:cNvPr id="6" name="Picture 4" descr="SM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713" y="464724"/>
            <a:ext cx="9367838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64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4" descr="Folder_Satellite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100013"/>
            <a:ext cx="9248776" cy="714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49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3298" y="1474512"/>
            <a:ext cx="6208249" cy="27742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Access to Airbus defense and space’s earth observation </a:t>
            </a:r>
            <a:r>
              <a:rPr lang="en-US" sz="1600" dirty="0" smtClean="0"/>
              <a:t>system, thanks to the imaging process expertize of Astri Polska.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System’s features/technical parameters: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 Many fields of application (agriculture, crisis management, environment, urbanization…)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Resolution down to 50cm thanks to </a:t>
            </a:r>
            <a:r>
              <a:rPr lang="en-US" sz="1600" dirty="0" err="1"/>
              <a:t>Pléiades</a:t>
            </a:r>
            <a:r>
              <a:rPr lang="en-US" sz="1600" dirty="0"/>
              <a:t> </a:t>
            </a:r>
            <a:r>
              <a:rPr lang="pl-PL" sz="1600" dirty="0" err="1" smtClean="0"/>
              <a:t>Satellites</a:t>
            </a:r>
            <a:r>
              <a:rPr lang="pl-PL" sz="1600" dirty="0" smtClean="0"/>
              <a:t> </a:t>
            </a:r>
            <a:r>
              <a:rPr lang="en-US" sz="1600" dirty="0" smtClean="0"/>
              <a:t>Constellation</a:t>
            </a:r>
            <a:r>
              <a:rPr lang="en-US" sz="1600" dirty="0"/>
              <a:t>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Full interpretation chain of images.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Many devices (including twin satellites) with a daily revisit </a:t>
            </a:r>
            <a:r>
              <a:rPr lang="en-US" sz="1600" dirty="0"/>
              <a:t>for all kind of observations and budget.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59191" y="488887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pic>
        <p:nvPicPr>
          <p:cNvPr id="46" name="Picture 4" descr="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598" y="-3400"/>
            <a:ext cx="9367837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8873"/>
            <a:ext cx="9144000" cy="196912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47" y="1474511"/>
            <a:ext cx="2364644" cy="2900475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183748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062038"/>
            <a:ext cx="8515350" cy="5114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54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39617" y="1097519"/>
            <a:ext cx="6546573" cy="994172"/>
          </a:xfrm>
          <a:effectLst>
            <a:outerShdw blurRad="50800" dist="50800" dir="5400000" algn="ctr" rotWithShape="0">
              <a:srgbClr val="000000">
                <a:alpha val="43000"/>
              </a:srgbClr>
            </a:outerShdw>
          </a:effectLst>
        </p:spPr>
        <p:txBody>
          <a:bodyPr>
            <a:normAutofit fontScale="90000"/>
          </a:bodyPr>
          <a:lstStyle/>
          <a:p>
            <a:pPr algn="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Thank you for your attention</a:t>
            </a:r>
            <a:r>
              <a:rPr lang="en-GB" dirty="0" smtClean="0">
                <a:solidFill>
                  <a:srgbClr val="FF6600"/>
                </a:solidFill>
                <a:latin typeface="+mn-lt"/>
              </a:rPr>
              <a:t/>
            </a:r>
            <a:br>
              <a:rPr lang="en-GB" dirty="0" smtClean="0">
                <a:solidFill>
                  <a:srgbClr val="FF6600"/>
                </a:solidFill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234191" y="2275449"/>
            <a:ext cx="3900487" cy="245900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fr-FR" sz="1600" b="1" dirty="0" smtClean="0">
                <a:solidFill>
                  <a:schemeClr val="accent2"/>
                </a:solidFill>
              </a:rPr>
              <a:t>Contact:</a:t>
            </a:r>
          </a:p>
          <a:p>
            <a:pPr>
              <a:buFont typeface="Wingdings" panose="05000000000000000000" pitchFamily="2" charset="2"/>
              <a:buNone/>
            </a:pPr>
            <a:r>
              <a:rPr lang="pl-PL" sz="1600" b="1" dirty="0" smtClean="0"/>
              <a:t>Astri </a:t>
            </a:r>
            <a:r>
              <a:rPr lang="pl-PL" sz="1600" b="1" dirty="0"/>
              <a:t>Polska Sp. z o.o.</a:t>
            </a:r>
            <a:endParaRPr lang="pl-PL" sz="1600" dirty="0"/>
          </a:p>
          <a:p>
            <a:pPr>
              <a:buFont typeface="Wingdings" panose="05000000000000000000" pitchFamily="2" charset="2"/>
              <a:buNone/>
            </a:pPr>
            <a:r>
              <a:rPr lang="pl-PL" sz="1600" dirty="0"/>
              <a:t>Bartycka 18a 00-716 Warsaw</a:t>
            </a:r>
          </a:p>
          <a:p>
            <a:pPr>
              <a:buFont typeface="Wingdings" panose="05000000000000000000" pitchFamily="2" charset="2"/>
              <a:buNone/>
            </a:pPr>
            <a:r>
              <a:rPr lang="pl-PL" sz="1600" dirty="0"/>
              <a:t>P: +48 (22) 49 66 205 </a:t>
            </a:r>
          </a:p>
          <a:p>
            <a:pPr>
              <a:buFont typeface="Wingdings" panose="05000000000000000000" pitchFamily="2" charset="2"/>
              <a:buNone/>
            </a:pPr>
            <a:r>
              <a:rPr lang="pl-PL" sz="1600" dirty="0"/>
              <a:t>F: +48 (22) 84 00 198</a:t>
            </a:r>
          </a:p>
          <a:p>
            <a:pPr>
              <a:buFont typeface="Wingdings" panose="05000000000000000000" pitchFamily="2" charset="2"/>
              <a:buNone/>
            </a:pPr>
            <a:r>
              <a:rPr lang="pl-PL" sz="1600" dirty="0"/>
              <a:t>E-mail: </a:t>
            </a:r>
            <a:r>
              <a:rPr lang="pl-PL" sz="1600" u="sng" dirty="0"/>
              <a:t>office.astripolska@astripolska.pl</a:t>
            </a:r>
            <a:endParaRPr lang="fr-FR" sz="1600" u="sng" dirty="0"/>
          </a:p>
        </p:txBody>
      </p:sp>
      <p:pic>
        <p:nvPicPr>
          <p:cNvPr id="5" name="Picture 252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1604"/>
            <a:ext cx="4026035" cy="2452853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clem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538" y="2971800"/>
            <a:ext cx="11445876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00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Back up</a:t>
            </a:r>
            <a:endParaRPr 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392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300" dirty="0" smtClean="0">
                <a:solidFill>
                  <a:srgbClr val="FFFFFF"/>
                </a:solidFill>
              </a:rPr>
              <a:t>High-</a:t>
            </a:r>
            <a:r>
              <a:rPr lang="en-GB" altLang="en-US" sz="2300" dirty="0" err="1" smtClean="0">
                <a:solidFill>
                  <a:srgbClr val="FFFFFF"/>
                </a:solidFill>
              </a:rPr>
              <a:t>performace</a:t>
            </a:r>
            <a:r>
              <a:rPr lang="en-GB" altLang="en-US" sz="2300" dirty="0" smtClean="0">
                <a:solidFill>
                  <a:srgbClr val="FFFFFF"/>
                </a:solidFill>
              </a:rPr>
              <a:t> Computing </a:t>
            </a:r>
            <a:r>
              <a:rPr lang="en-GB" altLang="en-US" sz="2300" dirty="0" err="1" smtClean="0">
                <a:solidFill>
                  <a:srgbClr val="FFFFFF"/>
                </a:solidFill>
              </a:rPr>
              <a:t>forHPC</a:t>
            </a:r>
            <a:r>
              <a:rPr lang="en-GB" altLang="en-US" sz="2300" dirty="0" smtClean="0">
                <a:solidFill>
                  <a:srgbClr val="FFFFFF"/>
                </a:solidFill>
              </a:rPr>
              <a:t> Space Applications</a:t>
            </a:r>
            <a:endParaRPr lang="en-GB" altLang="en-US" dirty="0" smtClean="0"/>
          </a:p>
        </p:txBody>
      </p:sp>
      <p:sp>
        <p:nvSpPr>
          <p:cNvPr id="13315" name="Symbol zastępczy zawartości 4"/>
          <p:cNvSpPr>
            <a:spLocks noGrp="1"/>
          </p:cNvSpPr>
          <p:nvPr>
            <p:ph sz="half" idx="1"/>
          </p:nvPr>
        </p:nvSpPr>
        <p:spPr>
          <a:xfrm>
            <a:off x="457200" y="1543987"/>
            <a:ext cx="8308975" cy="4332938"/>
          </a:xfrm>
        </p:spPr>
        <p:txBody>
          <a:bodyPr/>
          <a:lstStyle/>
          <a:p>
            <a:r>
              <a:rPr lang="pl-PL" altLang="en-US" dirty="0" smtClean="0"/>
              <a:t>H</a:t>
            </a:r>
            <a:r>
              <a:rPr lang="en-US" altLang="en-US" dirty="0" err="1" smtClean="0"/>
              <a:t>igh</a:t>
            </a:r>
            <a:r>
              <a:rPr lang="en-US" altLang="en-US" dirty="0" smtClean="0"/>
              <a:t>-performance and reconfigurable OBC.</a:t>
            </a:r>
          </a:p>
          <a:p>
            <a:r>
              <a:rPr lang="en-US" altLang="en-US" dirty="0" smtClean="0"/>
              <a:t>3 FPGA</a:t>
            </a:r>
            <a:r>
              <a:rPr lang="pl-PL" altLang="en-US" dirty="0" smtClean="0"/>
              <a:t>s</a:t>
            </a:r>
            <a:r>
              <a:rPr lang="en-US" altLang="en-US" dirty="0" smtClean="0"/>
              <a:t> working in several configurations. </a:t>
            </a:r>
            <a:endParaRPr lang="pl-PL" altLang="en-US" dirty="0" smtClean="0"/>
          </a:p>
          <a:p>
            <a:r>
              <a:rPr lang="en-US" altLang="en-US" dirty="0" smtClean="0"/>
              <a:t>high real-time data processing capability.</a:t>
            </a:r>
            <a:endParaRPr lang="en-GB" altLang="en-US" dirty="0" smtClean="0"/>
          </a:p>
          <a:p>
            <a:endParaRPr lang="en-GB" altLang="en-US" dirty="0" smtClean="0"/>
          </a:p>
        </p:txBody>
      </p:sp>
      <p:pic>
        <p:nvPicPr>
          <p:cNvPr id="13316" name="Picture 2" descr="C:\Users\Mroczny\Desktop\Prezentacja\HPC na stronę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997200"/>
            <a:ext cx="530383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908175" y="751500"/>
            <a:ext cx="578794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HPC</a:t>
            </a:r>
            <a:endParaRPr 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>
          <a:xfrm>
            <a:off x="613660" y="794479"/>
            <a:ext cx="7886700" cy="986151"/>
          </a:xfrm>
        </p:spPr>
        <p:txBody>
          <a:bodyPr>
            <a:normAutofit/>
          </a:bodyPr>
          <a:lstStyle/>
          <a:p>
            <a:pPr algn="ctr"/>
            <a:r>
              <a:rPr lang="en-GB" alt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High-performance Computing for Space Applications</a:t>
            </a:r>
          </a:p>
        </p:txBody>
      </p:sp>
      <p:sp>
        <p:nvSpPr>
          <p:cNvPr id="14339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158583"/>
            <a:ext cx="4619625" cy="3342807"/>
          </a:xfrm>
        </p:spPr>
        <p:txBody>
          <a:bodyPr/>
          <a:lstStyle/>
          <a:p>
            <a:r>
              <a:rPr lang="en-US" altLang="en-US" sz="2300" dirty="0" smtClean="0"/>
              <a:t>3 interconnected </a:t>
            </a:r>
            <a:r>
              <a:rPr lang="en-US" altLang="en-US" sz="2300" dirty="0" err="1" smtClean="0"/>
              <a:t>Virtex</a:t>
            </a:r>
            <a:r>
              <a:rPr lang="en-US" altLang="en-US" sz="2300" dirty="0" smtClean="0"/>
              <a:t> 6 FPGAs;</a:t>
            </a:r>
          </a:p>
          <a:p>
            <a:r>
              <a:rPr lang="en-US" altLang="en-US" sz="2300" dirty="0" smtClean="0"/>
              <a:t>Expected real-time data processing capability: 2,5 GB/s (i.e. for image processing);</a:t>
            </a:r>
          </a:p>
          <a:p>
            <a:r>
              <a:rPr lang="en-US" altLang="en-US" sz="2300" dirty="0" smtClean="0"/>
              <a:t>Up to 10 GB of RAM;</a:t>
            </a:r>
          </a:p>
          <a:p>
            <a:r>
              <a:rPr lang="en-US" altLang="en-US" sz="2300" dirty="0" smtClean="0"/>
              <a:t>Various types of</a:t>
            </a:r>
            <a:r>
              <a:rPr lang="pl-PL" altLang="en-US" sz="2300" dirty="0" smtClean="0"/>
              <a:t> </a:t>
            </a:r>
            <a:r>
              <a:rPr lang="en-US" altLang="en-US" sz="2300" dirty="0" smtClean="0"/>
              <a:t>communication interfaces (high speed serial links, Ethernet, </a:t>
            </a:r>
            <a:r>
              <a:rPr lang="en-US" altLang="en-US" sz="2300" dirty="0" err="1" smtClean="0"/>
              <a:t>ect</a:t>
            </a:r>
            <a:r>
              <a:rPr lang="en-US" altLang="en-US" sz="2300" dirty="0" smtClean="0"/>
              <a:t>.)</a:t>
            </a:r>
            <a:endParaRPr lang="en-GB" altLang="en-US" sz="2300" dirty="0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56" y="2528185"/>
            <a:ext cx="3687763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>
          <a:xfrm>
            <a:off x="628650" y="704537"/>
            <a:ext cx="7886700" cy="986151"/>
          </a:xfrm>
        </p:spPr>
        <p:txBody>
          <a:bodyPr>
            <a:normAutofit/>
          </a:bodyPr>
          <a:lstStyle/>
          <a:p>
            <a:pPr algn="ctr"/>
            <a:r>
              <a:rPr lang="en-GB" alt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Picosatellite</a:t>
            </a:r>
            <a:r>
              <a:rPr lang="en-GB" alt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Computer Architecture Development</a:t>
            </a:r>
          </a:p>
        </p:txBody>
      </p:sp>
      <p:sp>
        <p:nvSpPr>
          <p:cNvPr id="1741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363" indent="-360363">
              <a:spcBef>
                <a:spcPct val="0"/>
              </a:spcBef>
            </a:pPr>
            <a:r>
              <a:rPr lang="en-US" altLang="en-US" sz="2400" smtClean="0"/>
              <a:t>Telecommands execution</a:t>
            </a:r>
          </a:p>
          <a:p>
            <a:pPr marL="360363" indent="-360363">
              <a:spcBef>
                <a:spcPct val="0"/>
              </a:spcBef>
            </a:pPr>
            <a:r>
              <a:rPr lang="en-US" altLang="en-US" sz="2400" smtClean="0"/>
              <a:t>On-board telemetry gathering and reporting</a:t>
            </a:r>
          </a:p>
          <a:p>
            <a:pPr marL="360363" indent="-360363">
              <a:spcBef>
                <a:spcPct val="0"/>
              </a:spcBef>
            </a:pPr>
            <a:r>
              <a:rPr lang="en-US" altLang="en-US" sz="2400" smtClean="0"/>
              <a:t>Power control</a:t>
            </a:r>
          </a:p>
          <a:p>
            <a:pPr marL="360363" indent="-360363">
              <a:spcBef>
                <a:spcPct val="0"/>
              </a:spcBef>
            </a:pPr>
            <a:r>
              <a:rPr lang="en-US" altLang="en-US" sz="2400" smtClean="0"/>
              <a:t>Payload control and data processing</a:t>
            </a:r>
          </a:p>
          <a:p>
            <a:pPr marL="360363" indent="-360363">
              <a:spcBef>
                <a:spcPct val="0"/>
              </a:spcBef>
            </a:pPr>
            <a:r>
              <a:rPr lang="en-US" altLang="en-US" sz="2400" smtClean="0"/>
              <a:t>Implementation of attitude control system and Software Defined Radio algorithms</a:t>
            </a:r>
          </a:p>
          <a:p>
            <a:pPr marL="360363" indent="-360363">
              <a:spcBef>
                <a:spcPct val="0"/>
              </a:spcBef>
            </a:pPr>
            <a:r>
              <a:rPr lang="en-US" altLang="en-US" sz="2400" smtClean="0"/>
              <a:t>Common fieldbus communication links (CAN, I2C, UART)</a:t>
            </a:r>
          </a:p>
          <a:p>
            <a:pPr marL="360363" indent="-360363">
              <a:spcBef>
                <a:spcPct val="0"/>
              </a:spcBef>
            </a:pPr>
            <a:r>
              <a:rPr lang="en-US" altLang="en-US" sz="2400" smtClean="0"/>
              <a:t>Additional fast serial communication links (up to 3 Gbps per link)</a:t>
            </a:r>
          </a:p>
          <a:p>
            <a:pPr marL="360363" indent="-360363">
              <a:spcBef>
                <a:spcPct val="0"/>
              </a:spcBef>
            </a:pPr>
            <a:r>
              <a:rPr lang="en-US" altLang="en-US" sz="2400" smtClean="0"/>
              <a:t>Hardware  and software mechanisms for radiation  induced errors mitigation</a:t>
            </a:r>
            <a:endParaRPr lang="en-GB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alt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FAMILIAR</a:t>
            </a:r>
            <a:endParaRPr lang="en-GB" alt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8435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2533650"/>
            <a:ext cx="42735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Pole tekstowe 2"/>
          <p:cNvSpPr txBox="1">
            <a:spLocks noChangeArrowheads="1"/>
          </p:cNvSpPr>
          <p:nvPr/>
        </p:nvSpPr>
        <p:spPr bwMode="auto">
          <a:xfrm>
            <a:off x="6399213" y="3495675"/>
            <a:ext cx="25654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GB" altLang="ja-JP" sz="2800">
                <a:solidFill>
                  <a:srgbClr val="000000"/>
                </a:solidFill>
                <a:ea typeface="MS Mincho" pitchFamily="49" charset="-128"/>
              </a:rPr>
              <a:t>passive components on internal layers</a:t>
            </a:r>
            <a:endParaRPr lang="pl-PL" altLang="en-US" sz="2800"/>
          </a:p>
        </p:txBody>
      </p:sp>
      <p:sp>
        <p:nvSpPr>
          <p:cNvPr id="18437" name="Pole tekstowe 2"/>
          <p:cNvSpPr txBox="1">
            <a:spLocks noChangeArrowheads="1"/>
          </p:cNvSpPr>
          <p:nvPr/>
        </p:nvSpPr>
        <p:spPr bwMode="auto">
          <a:xfrm>
            <a:off x="1547813" y="2109788"/>
            <a:ext cx="135255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GB" altLang="ja-JP" sz="2800">
                <a:solidFill>
                  <a:srgbClr val="000000"/>
                </a:solidFill>
                <a:ea typeface="MS Mincho" pitchFamily="49" charset="-128"/>
              </a:rPr>
              <a:t>FPGA</a:t>
            </a:r>
            <a:endParaRPr lang="pl-PL" altLang="en-US" sz="5400"/>
          </a:p>
        </p:txBody>
      </p:sp>
      <p:sp>
        <p:nvSpPr>
          <p:cNvPr id="18438" name="Pole tekstowe 2"/>
          <p:cNvSpPr txBox="1">
            <a:spLocks noChangeArrowheads="1"/>
          </p:cNvSpPr>
          <p:nvPr/>
        </p:nvSpPr>
        <p:spPr bwMode="auto">
          <a:xfrm>
            <a:off x="1331913" y="3079750"/>
            <a:ext cx="95408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GB" altLang="ja-JP" sz="2800">
                <a:solidFill>
                  <a:srgbClr val="000000"/>
                </a:solidFill>
                <a:ea typeface="MS Mincho" pitchFamily="49" charset="-128"/>
              </a:rPr>
              <a:t>PCB</a:t>
            </a:r>
            <a:endParaRPr lang="pl-PL" altLang="en-US" sz="2800"/>
          </a:p>
        </p:txBody>
      </p:sp>
      <p:sp>
        <p:nvSpPr>
          <p:cNvPr id="18439" name="Pole tekstowe 2"/>
          <p:cNvSpPr txBox="1">
            <a:spLocks noChangeArrowheads="1"/>
          </p:cNvSpPr>
          <p:nvPr/>
        </p:nvSpPr>
        <p:spPr bwMode="auto">
          <a:xfrm>
            <a:off x="6384925" y="2084388"/>
            <a:ext cx="21478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GB" altLang="ja-JP" sz="2800">
                <a:solidFill>
                  <a:srgbClr val="000000"/>
                </a:solidFill>
                <a:ea typeface="MS Mincho" pitchFamily="49" charset="-128"/>
              </a:rPr>
              <a:t>module’s substrate</a:t>
            </a:r>
            <a:endParaRPr lang="pl-PL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alt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FAMILIAR</a:t>
            </a:r>
            <a:endParaRPr lang="en-GB" alt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945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700" smtClean="0"/>
              <a:t>Pre-designed FPGA circuits</a:t>
            </a:r>
            <a:r>
              <a:rPr lang="pl-PL" altLang="en-US" sz="2700" smtClean="0"/>
              <a:t>;</a:t>
            </a:r>
            <a:endParaRPr lang="en-US" altLang="en-US" sz="2700" smtClean="0"/>
          </a:p>
          <a:p>
            <a:r>
              <a:rPr lang="en-US" altLang="en-US" sz="2700" smtClean="0"/>
              <a:t>A fanout from the FPGA that is already designed and manufactured</a:t>
            </a:r>
            <a:r>
              <a:rPr lang="pl-PL" altLang="en-US" sz="2700" smtClean="0"/>
              <a:t>;</a:t>
            </a:r>
            <a:endParaRPr lang="en-US" altLang="en-US" sz="2700" smtClean="0"/>
          </a:p>
          <a:p>
            <a:r>
              <a:rPr lang="en-US" altLang="en-US" sz="2700" smtClean="0"/>
              <a:t>A pre-soldered FPGA onto a PCB, so the end-user needs less sophisticated soldering technology</a:t>
            </a:r>
            <a:r>
              <a:rPr lang="pl-PL" altLang="en-US" sz="2700" smtClean="0"/>
              <a:t>;</a:t>
            </a:r>
            <a:endParaRPr lang="en-US" altLang="en-US" sz="2700" smtClean="0"/>
          </a:p>
          <a:p>
            <a:r>
              <a:rPr lang="en-US" altLang="en-US" sz="2700" smtClean="0"/>
              <a:t>Blocking capacitors already in the structure of the product</a:t>
            </a:r>
            <a:r>
              <a:rPr lang="pl-PL" altLang="en-US" sz="2700" smtClean="0"/>
              <a:t>;</a:t>
            </a:r>
            <a:endParaRPr lang="en-US" altLang="en-US" sz="2700" smtClean="0"/>
          </a:p>
          <a:p>
            <a:r>
              <a:rPr lang="en-US" altLang="en-US" sz="2700" smtClean="0"/>
              <a:t>Thermal parameters, that will allow the FPGA to resist to important temperature changes in space environment.</a:t>
            </a:r>
            <a:endParaRPr lang="en-GB" altLang="en-US" sz="27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/>
          <p:cNvSpPr>
            <a:spLocks noGrp="1"/>
          </p:cNvSpPr>
          <p:nvPr>
            <p:ph type="title"/>
          </p:nvPr>
        </p:nvSpPr>
        <p:spPr>
          <a:xfrm>
            <a:off x="677069" y="38011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alt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Power Conditioning Unit for PROBA-3</a:t>
            </a:r>
          </a:p>
        </p:txBody>
      </p:sp>
      <p:pic>
        <p:nvPicPr>
          <p:cNvPr id="20483" name="Obraz 4" descr="PCU_schemati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12875"/>
            <a:ext cx="5856288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ctr"/>
            <a:r>
              <a:rPr lang="pl-PL" alt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X-</a:t>
            </a:r>
            <a:r>
              <a:rPr lang="pl-PL" alt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fab</a:t>
            </a:r>
            <a:r>
              <a:rPr lang="pl-PL" alt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l-PL" alt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technology</a:t>
            </a:r>
            <a:r>
              <a:rPr lang="pl-PL" alt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l-PL" alt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study</a:t>
            </a:r>
            <a:endParaRPr lang="pl-PL" alt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altLang="en-US" smtClean="0"/>
              <a:t>Collaboration with Lodz University of Technology</a:t>
            </a:r>
          </a:p>
          <a:p>
            <a:pPr eaLnBrk="1" hangingPunct="1"/>
            <a:endParaRPr lang="fr-FR" altLang="en-US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08275"/>
            <a:ext cx="355758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05125"/>
            <a:ext cx="370522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68689" y="425086"/>
            <a:ext cx="7886700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ctr"/>
            <a:r>
              <a:rPr lang="pl-PL" alt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Mixed-</a:t>
            </a:r>
            <a:r>
              <a:rPr lang="pl-PL" alt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signal</a:t>
            </a:r>
            <a:r>
              <a:rPr lang="pl-PL" alt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ASIC </a:t>
            </a:r>
            <a:r>
              <a:rPr lang="pl-PL" alt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technology</a:t>
            </a:r>
            <a:endParaRPr lang="pl-PL" alt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altLang="en-US" smtClean="0"/>
              <a:t>ITT answered in collaboration with ISD</a:t>
            </a:r>
          </a:p>
          <a:p>
            <a:pPr eaLnBrk="1" hangingPunct="1"/>
            <a:r>
              <a:rPr lang="pl-PL" altLang="en-US" smtClean="0"/>
              <a:t>Astri Polska would analyse State-of-the-Art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6427" y="809470"/>
            <a:ext cx="4849837" cy="899410"/>
          </a:xfrm>
          <a:effectLst>
            <a:outerShdw blurRad="50800" dist="50800" dir="5400000" algn="ctr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</a:t>
            </a:r>
            <a:r>
              <a:rPr lang="fr-FR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bout </a:t>
            </a:r>
            <a:r>
              <a:rPr lang="fr-FR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</a:t>
            </a:r>
            <a:r>
              <a:rPr lang="fr-FR" sz="3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company</a:t>
            </a:r>
            <a:endParaRPr lang="fr-FR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5616" y="2445283"/>
            <a:ext cx="7291461" cy="2828541"/>
          </a:xfrm>
        </p:spPr>
        <p:txBody>
          <a:bodyPr>
            <a:normAutofit fontScale="55000" lnSpcReduction="20000"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dirty="0" err="1" smtClean="0"/>
              <a:t>Based</a:t>
            </a:r>
            <a:r>
              <a:rPr lang="fr-FR" dirty="0" smtClean="0"/>
              <a:t> in </a:t>
            </a:r>
            <a:r>
              <a:rPr lang="fr-FR" dirty="0" err="1" smtClean="0"/>
              <a:t>Warsaw</a:t>
            </a:r>
            <a:r>
              <a:rPr lang="fr-FR" dirty="0" smtClean="0"/>
              <a:t>, </a:t>
            </a:r>
            <a:r>
              <a:rPr lang="fr-FR" dirty="0" err="1" smtClean="0"/>
              <a:t>Poland</a:t>
            </a:r>
            <a:r>
              <a:rPr lang="fr-FR" dirty="0" smtClean="0"/>
              <a:t>: central place in Europe.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fr-FR" dirty="0" smtClean="0"/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1st </a:t>
            </a:r>
            <a:r>
              <a:rPr lang="fr-FR" dirty="0" err="1" smtClean="0"/>
              <a:t>space</a:t>
            </a:r>
            <a:r>
              <a:rPr lang="fr-FR" dirty="0" smtClean="0"/>
              <a:t> </a:t>
            </a:r>
            <a:r>
              <a:rPr lang="fr-FR" dirty="0" err="1" smtClean="0"/>
              <a:t>company</a:t>
            </a:r>
            <a:r>
              <a:rPr lang="fr-FR" dirty="0" smtClean="0"/>
              <a:t> in </a:t>
            </a:r>
            <a:r>
              <a:rPr lang="fr-FR" dirty="0" err="1" smtClean="0"/>
              <a:t>Poland</a:t>
            </a:r>
            <a:r>
              <a:rPr lang="fr-FR" dirty="0" smtClean="0"/>
              <a:t>.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fr-FR" dirty="0" smtClean="0"/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dirty="0" err="1" smtClean="0"/>
              <a:t>Involved</a:t>
            </a:r>
            <a:r>
              <a:rPr lang="fr-FR" dirty="0" smtClean="0"/>
              <a:t> in 8 FP7 </a:t>
            </a:r>
            <a:r>
              <a:rPr lang="fr-FR" dirty="0" err="1" smtClean="0"/>
              <a:t>projects</a:t>
            </a:r>
            <a:r>
              <a:rPr lang="fr-FR" dirty="0" smtClean="0"/>
              <a:t>.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fr-FR" dirty="0" smtClean="0"/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A </a:t>
            </a:r>
            <a:r>
              <a:rPr lang="fr-FR" dirty="0" err="1" smtClean="0"/>
              <a:t>complete</a:t>
            </a:r>
            <a:r>
              <a:rPr lang="fr-FR" dirty="0" smtClean="0"/>
              <a:t> team of </a:t>
            </a:r>
            <a:r>
              <a:rPr lang="fr-FR" dirty="0" err="1" smtClean="0"/>
              <a:t>qualified</a:t>
            </a:r>
            <a:r>
              <a:rPr lang="fr-FR" dirty="0" smtClean="0"/>
              <a:t> </a:t>
            </a:r>
            <a:r>
              <a:rPr lang="fr-FR" dirty="0" err="1" smtClean="0"/>
              <a:t>specialists</a:t>
            </a:r>
            <a:r>
              <a:rPr lang="fr-FR" dirty="0" smtClean="0"/>
              <a:t> and </a:t>
            </a:r>
            <a:r>
              <a:rPr lang="fr-FR" dirty="0" err="1" smtClean="0"/>
              <a:t>young</a:t>
            </a:r>
            <a:r>
              <a:rPr lang="fr-FR" dirty="0" smtClean="0"/>
              <a:t> </a:t>
            </a:r>
            <a:r>
              <a:rPr lang="fr-FR" dirty="0" err="1" smtClean="0"/>
              <a:t>engineers</a:t>
            </a:r>
            <a:r>
              <a:rPr lang="fr-FR" dirty="0" smtClean="0"/>
              <a:t> (about 25 for </a:t>
            </a:r>
            <a:r>
              <a:rPr lang="fr-FR" dirty="0" err="1" smtClean="0"/>
              <a:t>now</a:t>
            </a:r>
            <a:r>
              <a:rPr lang="fr-FR" dirty="0" smtClean="0"/>
              <a:t>). 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fr-FR" dirty="0" smtClean="0"/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dirty="0" err="1" smtClean="0"/>
              <a:t>Regularly</a:t>
            </a:r>
            <a:r>
              <a:rPr lang="fr-FR" dirty="0" smtClean="0"/>
              <a:t> </a:t>
            </a:r>
            <a:r>
              <a:rPr lang="fr-FR" dirty="0" err="1" smtClean="0"/>
              <a:t>takes</a:t>
            </a:r>
            <a:r>
              <a:rPr lang="fr-FR" dirty="0" smtClean="0"/>
              <a:t> part in international </a:t>
            </a:r>
            <a:r>
              <a:rPr lang="fr-FR" dirty="0" err="1" smtClean="0"/>
              <a:t>events</a:t>
            </a:r>
            <a:r>
              <a:rPr lang="fr-FR" dirty="0" smtClean="0"/>
              <a:t> </a:t>
            </a:r>
            <a:r>
              <a:rPr lang="pl-PL" dirty="0" err="1" smtClean="0"/>
              <a:t>such</a:t>
            </a:r>
            <a:r>
              <a:rPr lang="pl-PL" dirty="0" smtClean="0"/>
              <a:t> </a:t>
            </a:r>
            <a:r>
              <a:rPr lang="fr-FR" dirty="0" smtClean="0"/>
              <a:t>as EU </a:t>
            </a:r>
            <a:r>
              <a:rPr lang="fr-FR" dirty="0" err="1" smtClean="0"/>
              <a:t>Carpathex</a:t>
            </a:r>
            <a:r>
              <a:rPr lang="fr-FR" dirty="0" smtClean="0"/>
              <a:t> and </a:t>
            </a:r>
            <a:r>
              <a:rPr lang="fr-FR" dirty="0" err="1" smtClean="0"/>
              <a:t>recently</a:t>
            </a:r>
            <a:r>
              <a:rPr lang="fr-FR" dirty="0" smtClean="0"/>
              <a:t> PRACTICE.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256" y="1911883"/>
            <a:ext cx="2067699" cy="1804438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340138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ctr"/>
            <a:r>
              <a:rPr lang="pl-PL" alt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DEMETER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4" eaLnBrk="1" hangingPunct="1">
              <a:buFont typeface="Arial" charset="0"/>
              <a:buChar char="•"/>
            </a:pPr>
            <a:r>
              <a:rPr lang="pl-PL" altLang="en-US" sz="3200" smtClean="0"/>
              <a:t>JU ENIAC activity</a:t>
            </a:r>
          </a:p>
          <a:p>
            <a:pPr lvl="4" eaLnBrk="1" hangingPunct="1">
              <a:buFont typeface="Arial" charset="0"/>
              <a:buChar char="•"/>
            </a:pPr>
            <a:r>
              <a:rPr lang="pl-PL" altLang="en-US" sz="3200" smtClean="0"/>
              <a:t>Making Europe independent from US sources of space-grade FPGA’s</a:t>
            </a:r>
          </a:p>
          <a:p>
            <a:pPr eaLnBrk="1" hangingPunct="1"/>
            <a:r>
              <a:rPr lang="pl-PL" altLang="en-US" smtClean="0"/>
              <a:t>Astri Polska will prepare the demonstration platform</a:t>
            </a:r>
          </a:p>
          <a:p>
            <a:pPr eaLnBrk="1" hangingPunct="1"/>
            <a:r>
              <a:rPr lang="pl-PL" altLang="en-US" smtClean="0"/>
              <a:t>Astri Polska budget is 745 200 EUR</a:t>
            </a:r>
          </a:p>
          <a:p>
            <a:pPr eaLnBrk="1" hangingPunct="1"/>
            <a:endParaRPr lang="pl-PL" altLang="en-US" smtClean="0"/>
          </a:p>
          <a:p>
            <a:pPr eaLnBrk="1" hangingPunct="1"/>
            <a:endParaRPr lang="pl-PL" altLang="en-US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052513"/>
            <a:ext cx="17430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88856" y="1037184"/>
            <a:ext cx="7488237" cy="41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>
            <a:noAutofit/>
          </a:bodyPr>
          <a:lstStyle/>
          <a:p>
            <a:pPr algn="ctr"/>
            <a:r>
              <a:rPr lang="pl-PL" alt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PAS/ROHAN</a:t>
            </a:r>
            <a:endParaRPr lang="fr-FR" alt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altLang="en-US" smtClean="0"/>
              <a:t>Pilot Assist for Ships/Robust Harbour Navigation</a:t>
            </a:r>
          </a:p>
          <a:p>
            <a:pPr eaLnBrk="1" hangingPunct="1"/>
            <a:r>
              <a:rPr lang="pl-PL" altLang="en-US" smtClean="0"/>
              <a:t>Help for pilots to enter a harbour with big ship</a:t>
            </a:r>
            <a:endParaRPr lang="fr-FR" altLang="en-US" smtClean="0"/>
          </a:p>
        </p:txBody>
      </p:sp>
      <p:pic>
        <p:nvPicPr>
          <p:cNvPr id="27652" name="Obraz 1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141663"/>
            <a:ext cx="4981575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1082154"/>
            <a:ext cx="7488237" cy="41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noAutofit/>
          </a:bodyPr>
          <a:lstStyle/>
          <a:p>
            <a:pPr algn="ctr"/>
            <a:r>
              <a:rPr lang="pl-PL" altLang="pl-PL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SatBubble</a:t>
            </a:r>
            <a:r>
              <a:rPr lang="pl-PL" altLang="pl-PL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/SNIPER</a:t>
            </a:r>
            <a:endParaRPr lang="fr-FR" altLang="pl-PL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825625"/>
            <a:ext cx="3846511" cy="4351338"/>
          </a:xfrm>
        </p:spPr>
        <p:txBody>
          <a:bodyPr/>
          <a:lstStyle/>
          <a:p>
            <a:pPr eaLnBrk="1" hangingPunct="1"/>
            <a:r>
              <a:rPr lang="pl-PL" altLang="pl-PL" dirty="0" smtClean="0"/>
              <a:t>Assistance for </a:t>
            </a:r>
            <a:r>
              <a:rPr lang="pl-PL" altLang="pl-PL" dirty="0" err="1" smtClean="0"/>
              <a:t>crisis</a:t>
            </a:r>
            <a:r>
              <a:rPr lang="pl-PL" altLang="pl-PL" dirty="0" smtClean="0"/>
              <a:t> management</a:t>
            </a:r>
          </a:p>
          <a:p>
            <a:pPr eaLnBrk="1" hangingPunct="1"/>
            <a:r>
              <a:rPr lang="pl-PL" altLang="pl-PL" dirty="0" err="1" smtClean="0"/>
              <a:t>Establishing</a:t>
            </a:r>
            <a:r>
              <a:rPr lang="pl-PL" altLang="pl-PL" dirty="0" smtClean="0"/>
              <a:t> Internet </a:t>
            </a:r>
            <a:r>
              <a:rPr lang="pl-PL" altLang="pl-PL" dirty="0" err="1" smtClean="0"/>
              <a:t>access</a:t>
            </a:r>
            <a:r>
              <a:rPr lang="pl-PL" altLang="pl-PL" dirty="0" smtClean="0"/>
              <a:t> in field</a:t>
            </a:r>
          </a:p>
          <a:p>
            <a:pPr eaLnBrk="1" hangingPunct="1"/>
            <a:r>
              <a:rPr lang="pl-PL" altLang="pl-PL" dirty="0" err="1" smtClean="0"/>
              <a:t>Satellite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internet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distributed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through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WiFi</a:t>
            </a:r>
            <a:endParaRPr lang="fr-FR" altLang="pl-PL" dirty="0" smtClean="0"/>
          </a:p>
        </p:txBody>
      </p:sp>
      <p:pic>
        <p:nvPicPr>
          <p:cNvPr id="29700" name="Picture 5" descr="C360_2012-08-28-12-16-11_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132" y="2048862"/>
            <a:ext cx="3913631" cy="2932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pole tekstowe 3"/>
          <p:cNvSpPr txBox="1">
            <a:spLocks noChangeArrowheads="1"/>
          </p:cNvSpPr>
          <p:nvPr/>
        </p:nvSpPr>
        <p:spPr bwMode="auto">
          <a:xfrm>
            <a:off x="1530350" y="6215063"/>
            <a:ext cx="6218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en-US" sz="1400" dirty="0"/>
              <a:t>Real </a:t>
            </a:r>
            <a:r>
              <a:rPr lang="pl-PL" altLang="en-US" sz="1400" dirty="0" err="1"/>
              <a:t>usage</a:t>
            </a:r>
            <a:r>
              <a:rPr lang="pl-PL" altLang="en-US" sz="1400" dirty="0"/>
              <a:t> of </a:t>
            </a:r>
            <a:r>
              <a:rPr lang="pl-PL" altLang="en-US" sz="1400" dirty="0" err="1"/>
              <a:t>SatBubble</a:t>
            </a:r>
            <a:r>
              <a:rPr lang="en-US" altLang="en-US" sz="1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78995" y="902273"/>
            <a:ext cx="7488237" cy="41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noAutofit/>
          </a:bodyPr>
          <a:lstStyle/>
          <a:p>
            <a:pPr algn="ctr"/>
            <a:r>
              <a:rPr lang="pl-PL" altLang="pl-PL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THRUST/GLUCOSE</a:t>
            </a:r>
            <a:endParaRPr lang="fr-FR" altLang="pl-PL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Identification of jamming/spoofing of GNSS signal</a:t>
            </a:r>
          </a:p>
          <a:p>
            <a:pPr eaLnBrk="1" hangingPunct="1"/>
            <a:endParaRPr lang="pl-PL" altLang="pl-PL" smtClean="0"/>
          </a:p>
          <a:p>
            <a:pPr eaLnBrk="1" hangingPunct="1"/>
            <a:r>
              <a:rPr lang="pl-PL" altLang="pl-PL" smtClean="0"/>
              <a:t>Processing Galileo PRS signal on a qualified server, using non-qualified receivers</a:t>
            </a:r>
          </a:p>
          <a:p>
            <a:pPr eaLnBrk="1" hangingPunct="1"/>
            <a:endParaRPr lang="pl-PL" altLang="pl-PL" smtClean="0"/>
          </a:p>
          <a:p>
            <a:pPr eaLnBrk="1" hangingPunct="1"/>
            <a:endParaRPr lang="fr-FR" alt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22563" y="1122714"/>
            <a:ext cx="3018677" cy="994172"/>
          </a:xfrm>
          <a:effectLst>
            <a:outerShdw blurRad="50800" dist="50800" dir="5400000" algn="ctr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Our mission:</a:t>
            </a:r>
            <a:endParaRPr lang="en-US" sz="36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03894" y="2823277"/>
            <a:ext cx="5886450" cy="19978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Our mission is to promote and to actively participate in the development of space </a:t>
            </a:r>
            <a:r>
              <a:rPr lang="en-US" sz="1600" dirty="0" smtClean="0"/>
              <a:t>applications</a:t>
            </a:r>
            <a:r>
              <a:rPr lang="fr-FR" sz="1600" dirty="0"/>
              <a:t> </a:t>
            </a:r>
            <a:r>
              <a:rPr lang="en-US" sz="1600" dirty="0" smtClean="0"/>
              <a:t>and </a:t>
            </a:r>
            <a:r>
              <a:rPr lang="en-US" sz="1600" dirty="0"/>
              <a:t>technologies in cooperation with major Polish and international stakeholders including numerous public and private space-oriented </a:t>
            </a:r>
            <a:r>
              <a:rPr lang="en-US" sz="1600" dirty="0" err="1"/>
              <a:t>organisations</a:t>
            </a:r>
            <a:r>
              <a:rPr lang="en-US" sz="1600" dirty="0"/>
              <a:t>.</a:t>
            </a:r>
            <a:endParaRPr lang="fr-FR" sz="1600" dirty="0"/>
          </a:p>
          <a:p>
            <a:pPr marL="0" indent="0">
              <a:buNone/>
            </a:pPr>
            <a:r>
              <a:rPr lang="en-US" sz="1600" dirty="0"/>
              <a:t>The main objective is to become one of the major players in the Polish space industry supporting the overall development of the space sector in Poland.</a:t>
            </a:r>
            <a:endParaRPr lang="fr-FR" sz="1600" dirty="0"/>
          </a:p>
          <a:p>
            <a:pPr lvl="1"/>
            <a:endParaRPr lang="en-GB" sz="1500" dirty="0">
              <a:solidFill>
                <a:schemeClr val="bg1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690" y="4316043"/>
            <a:ext cx="1657995" cy="1356488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DASinWe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690" y="2823277"/>
            <a:ext cx="1642139" cy="1343516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25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ctr" eaLnBrk="1" hangingPunct="1"/>
            <a:r>
              <a:rPr lang="pl-PL" altLang="pl-PL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Company </a:t>
            </a:r>
            <a:r>
              <a:rPr lang="pl-PL" altLang="pl-PL" sz="3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Structure</a:t>
            </a:r>
            <a:endParaRPr lang="fr-FR" altLang="pl-PL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171" name="Obraz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16700"/>
            <a:ext cx="80645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>
          <a:xfrm>
            <a:off x="628650" y="1304144"/>
            <a:ext cx="7886700" cy="386545"/>
          </a:xfrm>
        </p:spPr>
        <p:txBody>
          <a:bodyPr>
            <a:normAutofit/>
          </a:bodyPr>
          <a:lstStyle/>
          <a:p>
            <a:pPr algn="ctr"/>
            <a:r>
              <a:rPr lang="fr-FR" altLang="en-US" sz="3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Research</a:t>
            </a:r>
            <a:r>
              <a:rPr lang="fr-FR" alt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Technologies and </a:t>
            </a:r>
            <a:r>
              <a:rPr lang="fr-FR" altLang="en-US" sz="3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Systems</a:t>
            </a:r>
            <a:r>
              <a:rPr lang="fr-FR" alt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Division</a:t>
            </a:r>
            <a:endParaRPr lang="pl-PL" alt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147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503357"/>
            <a:ext cx="7886700" cy="3673606"/>
          </a:xfrm>
        </p:spPr>
        <p:txBody>
          <a:bodyPr/>
          <a:lstStyle/>
          <a:p>
            <a:endParaRPr lang="pl-PL" altLang="en-US" sz="2400" dirty="0" smtClean="0"/>
          </a:p>
          <a:p>
            <a:pPr marL="0" indent="0" algn="ctr">
              <a:spcBef>
                <a:spcPct val="0"/>
              </a:spcBef>
              <a:buNone/>
            </a:pPr>
            <a:r>
              <a:rPr lang="pl-PL" alt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Electronics </a:t>
            </a:r>
            <a:r>
              <a:rPr lang="pl-PL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Unit</a:t>
            </a:r>
            <a:endParaRPr lang="fr-FR" altLang="en-US" sz="32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pl-PL" alt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r>
              <a:rPr lang="fr-FR" altLang="en-US" dirty="0" smtClean="0"/>
              <a:t>Main </a:t>
            </a:r>
            <a:r>
              <a:rPr lang="pl-PL" altLang="en-US" dirty="0" err="1" smtClean="0"/>
              <a:t>Activities</a:t>
            </a:r>
            <a:r>
              <a:rPr lang="pl-PL" altLang="en-US" dirty="0" smtClean="0"/>
              <a:t> and </a:t>
            </a:r>
            <a:r>
              <a:rPr lang="pl-PL" altLang="en-US" dirty="0" err="1" smtClean="0"/>
              <a:t>projects</a:t>
            </a:r>
            <a:r>
              <a:rPr lang="pl-PL" altLang="en-US" dirty="0" smtClean="0"/>
              <a:t>:</a:t>
            </a:r>
            <a:endParaRPr lang="fr-FR" altLang="en-US" dirty="0" smtClean="0"/>
          </a:p>
          <a:p>
            <a:pPr marL="0" indent="0">
              <a:buNone/>
            </a:pPr>
            <a:endParaRPr lang="pl-PL" altLang="en-US" dirty="0" smtClean="0"/>
          </a:p>
          <a:p>
            <a:pPr lvl="1"/>
            <a:r>
              <a:rPr lang="pl-PL" altLang="en-US" dirty="0" smtClean="0"/>
              <a:t>On-Board Electronics;</a:t>
            </a:r>
          </a:p>
          <a:p>
            <a:pPr lvl="1"/>
            <a:r>
              <a:rPr lang="pl-PL" altLang="en-US" dirty="0" smtClean="0"/>
              <a:t>ASIC Design Office;</a:t>
            </a:r>
          </a:p>
          <a:p>
            <a:pPr lvl="1"/>
            <a:r>
              <a:rPr lang="pl-PL" altLang="en-US" dirty="0" smtClean="0"/>
              <a:t>Small-</a:t>
            </a:r>
            <a:r>
              <a:rPr lang="pl-PL" altLang="en-US" dirty="0" err="1" smtClean="0"/>
              <a:t>size</a:t>
            </a:r>
            <a:r>
              <a:rPr lang="pl-PL" altLang="en-US" dirty="0" smtClean="0"/>
              <a:t> and Small-</a:t>
            </a:r>
            <a:r>
              <a:rPr lang="pl-PL" altLang="en-US" dirty="0" err="1" smtClean="0"/>
              <a:t>series</a:t>
            </a:r>
            <a:r>
              <a:rPr lang="pl-PL" altLang="en-US" dirty="0" smtClean="0"/>
              <a:t> </a:t>
            </a:r>
            <a:r>
              <a:rPr lang="pl-PL" altLang="en-US" dirty="0" err="1" smtClean="0"/>
              <a:t>Equipment</a:t>
            </a:r>
            <a:r>
              <a:rPr lang="pl-PL" altLang="en-US" dirty="0" smtClean="0"/>
              <a:t>.</a:t>
            </a:r>
          </a:p>
          <a:p>
            <a:pPr lvl="1"/>
            <a:endParaRPr lang="pl-PL" altLang="en-US" dirty="0" smtClean="0"/>
          </a:p>
          <a:p>
            <a:endParaRPr lang="pl-PL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643641" y="7099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alt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On-Board Electronics</a:t>
            </a:r>
            <a:r>
              <a:rPr lang="en-GB" altLang="en-US" sz="3200" dirty="0"/>
              <a:t>:</a:t>
            </a:r>
            <a:br>
              <a:rPr lang="en-GB" altLang="en-US" sz="3200" dirty="0"/>
            </a:br>
            <a:r>
              <a:rPr lang="pl-PL" altLang="en-US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Background</a:t>
            </a:r>
            <a:r>
              <a:rPr lang="pl-PL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l-PL" alt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 </a:t>
            </a:r>
            <a:r>
              <a:rPr lang="pl-PL" altLang="en-US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competences</a:t>
            </a:r>
            <a:r>
              <a:rPr lang="fr-FR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fr-FR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n-GB" alt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21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GB" altLang="en-US" sz="2500" dirty="0" smtClean="0"/>
          </a:p>
          <a:p>
            <a:r>
              <a:rPr lang="en-GB" altLang="en-US" sz="2500" dirty="0" smtClean="0"/>
              <a:t>Digital circuit design (FPGA, µC or both);</a:t>
            </a:r>
          </a:p>
          <a:p>
            <a:r>
              <a:rPr lang="en-GB" altLang="en-US" sz="2500" dirty="0" smtClean="0"/>
              <a:t>VHDL implementation of data processing algorithms;</a:t>
            </a:r>
          </a:p>
          <a:p>
            <a:r>
              <a:rPr lang="en-GB" altLang="en-US" sz="2500" dirty="0" smtClean="0"/>
              <a:t>Deep knowledge of DPR;</a:t>
            </a:r>
          </a:p>
          <a:p>
            <a:r>
              <a:rPr lang="en-GB" altLang="en-US" sz="2500" dirty="0" smtClean="0"/>
              <a:t>Knowledge of computer and processor architectures;</a:t>
            </a:r>
          </a:p>
          <a:p>
            <a:r>
              <a:rPr lang="en-GB" altLang="en-US" sz="2500" dirty="0" smtClean="0"/>
              <a:t>Hardware-near programming;</a:t>
            </a:r>
          </a:p>
          <a:p>
            <a:r>
              <a:rPr lang="en-GB" altLang="en-US" sz="2500" dirty="0" smtClean="0"/>
              <a:t>PCB design;</a:t>
            </a:r>
          </a:p>
          <a:p>
            <a:r>
              <a:rPr lang="en-GB" altLang="en-US" sz="2500" dirty="0" smtClean="0"/>
              <a:t>Basic DC/DC converter design</a:t>
            </a:r>
            <a:r>
              <a:rPr lang="pl-PL" altLang="en-US" sz="2500" dirty="0" smtClean="0"/>
              <a:t>.</a:t>
            </a:r>
            <a:endParaRPr lang="en-GB" altLang="en-US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>
          <a:xfrm>
            <a:off x="1454046" y="305166"/>
            <a:ext cx="5981075" cy="1325563"/>
          </a:xfrm>
        </p:spPr>
        <p:txBody>
          <a:bodyPr>
            <a:normAutofit/>
          </a:bodyPr>
          <a:lstStyle/>
          <a:p>
            <a:pPr algn="ctr"/>
            <a:r>
              <a:rPr lang="en-GB" alt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On-Board </a:t>
            </a:r>
            <a:r>
              <a:rPr lang="en-GB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Electronics:</a:t>
            </a:r>
            <a:br>
              <a:rPr lang="en-GB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Main activities</a:t>
            </a:r>
            <a:endParaRPr lang="en-GB" alt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29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High-</a:t>
            </a:r>
            <a:r>
              <a:rPr lang="en-GB" altLang="en-US" dirty="0" err="1" smtClean="0"/>
              <a:t>performace</a:t>
            </a:r>
            <a:r>
              <a:rPr lang="en-GB" altLang="en-US" dirty="0" smtClean="0"/>
              <a:t> Computing for Space Applications (HPC)</a:t>
            </a:r>
          </a:p>
          <a:p>
            <a:r>
              <a:rPr lang="en-GB" altLang="en-US" dirty="0" err="1" smtClean="0"/>
              <a:t>Picosatellite</a:t>
            </a:r>
            <a:r>
              <a:rPr lang="en-GB" altLang="en-US" dirty="0" smtClean="0"/>
              <a:t> Computer Architecture Development (PICARD)</a:t>
            </a:r>
          </a:p>
          <a:p>
            <a:r>
              <a:rPr lang="en-GB" altLang="en-US" dirty="0" smtClean="0"/>
              <a:t>Integrated FPGA and Passive Components Module for Rapid Design (FAMILIAR)</a:t>
            </a:r>
          </a:p>
          <a:p>
            <a:r>
              <a:rPr lang="en-GB" altLang="en-US" dirty="0" smtClean="0"/>
              <a:t>Power Conditioning Unit for coronagraph control box for PROBA-3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1169</Words>
  <Application>Microsoft Office PowerPoint</Application>
  <PresentationFormat>Affichage à l'écran (4:3)</PresentationFormat>
  <Paragraphs>202</Paragraphs>
  <Slides>43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4" baseType="lpstr">
      <vt:lpstr>Thème Office</vt:lpstr>
      <vt:lpstr>Présentation PowerPoint</vt:lpstr>
      <vt:lpstr>Présentation PowerPoint</vt:lpstr>
      <vt:lpstr>Présentation PowerPoint</vt:lpstr>
      <vt:lpstr>About the company</vt:lpstr>
      <vt:lpstr>Our mission:</vt:lpstr>
      <vt:lpstr>Company Structure</vt:lpstr>
      <vt:lpstr>Research Technologies and Systems Division</vt:lpstr>
      <vt:lpstr>On-Board Electronics: Background and competences </vt:lpstr>
      <vt:lpstr>On-Board Electronics: Main activities</vt:lpstr>
      <vt:lpstr>Picosatellite Computer Architecture Development</vt:lpstr>
      <vt:lpstr>ASIC Design Office: Background and competences</vt:lpstr>
      <vt:lpstr>ASIC design activities: Main activities</vt:lpstr>
      <vt:lpstr>MISAC</vt:lpstr>
      <vt:lpstr>Small-size and Small-series Equipment: Background and competences</vt:lpstr>
      <vt:lpstr>Small-size and Small-series Equipment: Main activities</vt:lpstr>
      <vt:lpstr>ANCHOR</vt:lpstr>
      <vt:lpstr>Applications and services department: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Thank you for your attention </vt:lpstr>
      <vt:lpstr>Back up</vt:lpstr>
      <vt:lpstr>High-performace Computing forHPC Space Applications</vt:lpstr>
      <vt:lpstr>High-performance Computing for Space Applications</vt:lpstr>
      <vt:lpstr>Picosatellite Computer Architecture Development</vt:lpstr>
      <vt:lpstr>FAMILIAR</vt:lpstr>
      <vt:lpstr>FAMILIAR</vt:lpstr>
      <vt:lpstr>Power Conditioning Unit for PROBA-3</vt:lpstr>
      <vt:lpstr>X-fab technology study</vt:lpstr>
      <vt:lpstr>Mixed-signal ASIC technology</vt:lpstr>
      <vt:lpstr>DEMETER</vt:lpstr>
      <vt:lpstr>PAS/ROHAN</vt:lpstr>
      <vt:lpstr>SatBubble/SNIPER</vt:lpstr>
      <vt:lpstr>THRUST/GLUCOSE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baptiste vanlitsenburgh</dc:creator>
  <cp:lastModifiedBy>palau_mc</cp:lastModifiedBy>
  <cp:revision>86</cp:revision>
  <dcterms:created xsi:type="dcterms:W3CDTF">2014-01-20T10:15:06Z</dcterms:created>
  <dcterms:modified xsi:type="dcterms:W3CDTF">2014-06-03T09:25:01Z</dcterms:modified>
</cp:coreProperties>
</file>