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7"/>
  </p:notesMasterIdLst>
  <p:sldIdLst>
    <p:sldId id="271" r:id="rId2"/>
    <p:sldId id="280" r:id="rId3"/>
    <p:sldId id="290" r:id="rId4"/>
    <p:sldId id="268" r:id="rId5"/>
    <p:sldId id="269" r:id="rId6"/>
    <p:sldId id="279" r:id="rId7"/>
    <p:sldId id="296" r:id="rId8"/>
    <p:sldId id="272" r:id="rId9"/>
    <p:sldId id="273" r:id="rId10"/>
    <p:sldId id="274" r:id="rId11"/>
    <p:sldId id="275" r:id="rId12"/>
    <p:sldId id="294" r:id="rId13"/>
    <p:sldId id="292" r:id="rId14"/>
    <p:sldId id="293" r:id="rId15"/>
    <p:sldId id="283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8FB8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959" autoAdjust="0"/>
    <p:restoredTop sz="95282" autoAdjust="0"/>
  </p:normalViewPr>
  <p:slideViewPr>
    <p:cSldViewPr>
      <p:cViewPr>
        <p:scale>
          <a:sx n="100" d="100"/>
          <a:sy n="100" d="100"/>
        </p:scale>
        <p:origin x="198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51DB4-5B85-45B3-B74D-8AE0C1949ACD}" type="datetimeFigureOut">
              <a:rPr lang="pl-PL" smtClean="0"/>
              <a:pPr/>
              <a:t>2014-06-05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E02C1-597E-445D-9598-77F36F0174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22097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A896-BB06-476E-B066-9E6A41DDC543}" type="datetimeFigureOut">
              <a:rPr lang="pl-PL" smtClean="0"/>
              <a:pPr/>
              <a:t>2014-06-05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4CCFF-CCB9-4612-AA8A-384B757ABD4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A896-BB06-476E-B066-9E6A41DDC543}" type="datetimeFigureOut">
              <a:rPr lang="pl-PL" smtClean="0"/>
              <a:pPr/>
              <a:t>2014-06-05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4CCFF-CCB9-4612-AA8A-384B757ABD4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A896-BB06-476E-B066-9E6A41DDC543}" type="datetimeFigureOut">
              <a:rPr lang="pl-PL" smtClean="0"/>
              <a:pPr/>
              <a:t>2014-06-05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4CCFF-CCB9-4612-AA8A-384B757ABD4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A896-BB06-476E-B066-9E6A41DDC543}" type="datetimeFigureOut">
              <a:rPr lang="pl-PL" smtClean="0"/>
              <a:pPr/>
              <a:t>2014-06-05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4CCFF-CCB9-4612-AA8A-384B757ABD4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A896-BB06-476E-B066-9E6A41DDC543}" type="datetimeFigureOut">
              <a:rPr lang="pl-PL" smtClean="0"/>
              <a:pPr/>
              <a:t>2014-06-05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4CCFF-CCB9-4612-AA8A-384B757ABD4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A896-BB06-476E-B066-9E6A41DDC543}" type="datetimeFigureOut">
              <a:rPr lang="pl-PL" smtClean="0"/>
              <a:pPr/>
              <a:t>2014-06-05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4CCFF-CCB9-4612-AA8A-384B757ABD4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A896-BB06-476E-B066-9E6A41DDC543}" type="datetimeFigureOut">
              <a:rPr lang="pl-PL" smtClean="0"/>
              <a:pPr/>
              <a:t>2014-06-05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4CCFF-CCB9-4612-AA8A-384B757ABD4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A896-BB06-476E-B066-9E6A41DDC543}" type="datetimeFigureOut">
              <a:rPr lang="pl-PL" smtClean="0"/>
              <a:pPr/>
              <a:t>2014-06-05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4CCFF-CCB9-4612-AA8A-384B757ABD4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A896-BB06-476E-B066-9E6A41DDC543}" type="datetimeFigureOut">
              <a:rPr lang="pl-PL" smtClean="0"/>
              <a:pPr/>
              <a:t>2014-06-05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4CCFF-CCB9-4612-AA8A-384B757ABD4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A896-BB06-476E-B066-9E6A41DDC543}" type="datetimeFigureOut">
              <a:rPr lang="pl-PL" smtClean="0"/>
              <a:pPr/>
              <a:t>2014-06-05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4CCFF-CCB9-4612-AA8A-384B757ABD4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A896-BB06-476E-B066-9E6A41DDC543}" type="datetimeFigureOut">
              <a:rPr lang="pl-PL" smtClean="0"/>
              <a:pPr/>
              <a:t>2014-06-05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4CCFF-CCB9-4612-AA8A-384B757ABD4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6A896-BB06-476E-B066-9E6A41DDC543}" type="datetimeFigureOut">
              <a:rPr lang="pl-PL" smtClean="0"/>
              <a:pPr/>
              <a:t>2014-06-05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4CCFF-CCB9-4612-AA8A-384B757ABD4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4647700" cy="442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2483768" y="1000108"/>
            <a:ext cx="6647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Mechanical modelling of </a:t>
            </a:r>
            <a:r>
              <a:rPr lang="en-US" sz="3200" b="1" dirty="0" smtClean="0"/>
              <a:t>deep-seated </a:t>
            </a:r>
            <a:r>
              <a:rPr lang="en-US" sz="3200" b="1" dirty="0"/>
              <a:t>gravitational spreading in Valles </a:t>
            </a:r>
            <a:r>
              <a:rPr lang="en-US" sz="3200" b="1" dirty="0" err="1"/>
              <a:t>Marineris</a:t>
            </a:r>
            <a:r>
              <a:rPr lang="en-US" sz="3200" b="1" dirty="0"/>
              <a:t>, Mars</a:t>
            </a:r>
            <a:endParaRPr lang="pl-PL" sz="32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004048" y="2780928"/>
            <a:ext cx="400052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Magdalena Makowska,</a:t>
            </a:r>
          </a:p>
          <a:p>
            <a:endParaRPr lang="pl-PL" dirty="0" smtClean="0"/>
          </a:p>
          <a:p>
            <a:r>
              <a:rPr lang="pl-PL" sz="1600" dirty="0" smtClean="0"/>
              <a:t>Daniel Mège</a:t>
            </a:r>
            <a:r>
              <a:rPr lang="pl-PL" sz="1600" baseline="30000" dirty="0" smtClean="0"/>
              <a:t>1</a:t>
            </a:r>
            <a:endParaRPr lang="pl-PL" sz="1600" dirty="0" smtClean="0"/>
          </a:p>
          <a:p>
            <a:r>
              <a:rPr lang="pl-PL" sz="1600" dirty="0" err="1" smtClean="0"/>
              <a:t>Frédéric</a:t>
            </a:r>
            <a:r>
              <a:rPr lang="pl-PL" sz="1600" dirty="0" smtClean="0"/>
              <a:t> Gueydan</a:t>
            </a:r>
            <a:r>
              <a:rPr lang="pl-PL" sz="1600" baseline="30000" dirty="0" smtClean="0"/>
              <a:t>2</a:t>
            </a:r>
            <a:endParaRPr lang="pl-PL" sz="1600" dirty="0" smtClean="0"/>
          </a:p>
          <a:p>
            <a:endParaRPr lang="pl-PL" dirty="0" smtClean="0"/>
          </a:p>
          <a:p>
            <a:r>
              <a:rPr lang="pl-PL" sz="1100" baseline="30000" dirty="0" smtClean="0"/>
              <a:t>1</a:t>
            </a:r>
            <a:r>
              <a:rPr lang="en-US" sz="1100" dirty="0" smtClean="0"/>
              <a:t>Institute of Geological Sciences,</a:t>
            </a:r>
            <a:r>
              <a:rPr lang="pl-PL" sz="1100" dirty="0" smtClean="0"/>
              <a:t> </a:t>
            </a:r>
            <a:r>
              <a:rPr lang="en-US" sz="1100" dirty="0" smtClean="0"/>
              <a:t>Polish Academy of</a:t>
            </a:r>
            <a:r>
              <a:rPr lang="pl-PL" sz="1100" dirty="0" smtClean="0"/>
              <a:t> </a:t>
            </a:r>
            <a:r>
              <a:rPr lang="en-US" sz="1100" dirty="0" smtClean="0"/>
              <a:t>Sciences</a:t>
            </a:r>
            <a:r>
              <a:rPr lang="pl-PL" sz="1100" dirty="0" smtClean="0"/>
              <a:t>,</a:t>
            </a:r>
          </a:p>
          <a:p>
            <a:r>
              <a:rPr lang="pl-PL" sz="1100" dirty="0" smtClean="0"/>
              <a:t>Wrocław, Poland</a:t>
            </a:r>
          </a:p>
          <a:p>
            <a:r>
              <a:rPr lang="pl-PL" sz="1100" baseline="30000" dirty="0" smtClean="0"/>
              <a:t>2</a:t>
            </a:r>
            <a:r>
              <a:rPr lang="pl-PL" sz="1100" dirty="0" smtClean="0"/>
              <a:t>Géosciences Montpellier, </a:t>
            </a:r>
            <a:r>
              <a:rPr lang="pl-PL" sz="1100" dirty="0" err="1" smtClean="0"/>
              <a:t>Université</a:t>
            </a:r>
            <a:r>
              <a:rPr lang="pl-PL" sz="1100" dirty="0" smtClean="0"/>
              <a:t> de Montpellier 2, France</a:t>
            </a:r>
            <a:endParaRPr lang="pl-PL" sz="1100" baseline="30000" dirty="0"/>
          </a:p>
        </p:txBody>
      </p:sp>
      <p:sp>
        <p:nvSpPr>
          <p:cNvPr id="8" name="Schemat blokowy: taśma dziurkowana 7"/>
          <p:cNvSpPr/>
          <p:nvPr/>
        </p:nvSpPr>
        <p:spPr>
          <a:xfrm>
            <a:off x="-428660" y="5143512"/>
            <a:ext cx="10001320" cy="2143140"/>
          </a:xfrm>
          <a:prstGeom prst="flowChartPunchedTap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C:\Users\Magda\Desktop\Paryż konferencja\INNOVATIVE_ECONOM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6726" y="5612273"/>
            <a:ext cx="2087274" cy="872367"/>
          </a:xfrm>
          <a:prstGeom prst="rect">
            <a:avLst/>
          </a:prstGeom>
          <a:noFill/>
        </p:spPr>
      </p:pic>
      <p:pic>
        <p:nvPicPr>
          <p:cNvPr id="9" name="Picture 3" descr="C:\Users\Magda\Desktop\Paryż konferencja\logo_angielskie_1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6643" y="5760425"/>
            <a:ext cx="1623805" cy="576064"/>
          </a:xfrm>
          <a:prstGeom prst="rect">
            <a:avLst/>
          </a:prstGeom>
          <a:noFill/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3176" y="5653962"/>
            <a:ext cx="1109570" cy="665742"/>
          </a:xfrm>
          <a:prstGeom prst="rect">
            <a:avLst/>
          </a:prstGeom>
        </p:spPr>
      </p:pic>
      <p:pic>
        <p:nvPicPr>
          <p:cNvPr id="11" name="Picture 4" descr="C:\Users\Magda\Desktop\Paryż konferencja\ue_erd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6140" y="5725603"/>
            <a:ext cx="2051720" cy="673995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1466854" y="-224455"/>
            <a:ext cx="6210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pl-PL" sz="1600" dirty="0" smtClean="0"/>
              <a:t>M</a:t>
            </a:r>
            <a:r>
              <a:rPr lang="en-US" sz="1600" dirty="0" err="1" smtClean="0"/>
              <a:t>ars</a:t>
            </a:r>
            <a:r>
              <a:rPr lang="en-US" sz="1600" dirty="0" smtClean="0"/>
              <a:t> - </a:t>
            </a:r>
            <a:r>
              <a:rPr lang="pl-PL" sz="1600" dirty="0"/>
              <a:t>C</a:t>
            </a:r>
            <a:r>
              <a:rPr lang="en-US" sz="1600" dirty="0" err="1" smtClean="0"/>
              <a:t>onnecting</a:t>
            </a:r>
            <a:r>
              <a:rPr lang="en-US" sz="1600" dirty="0" smtClean="0"/>
              <a:t> </a:t>
            </a:r>
            <a:r>
              <a:rPr lang="pl-PL" sz="1600" dirty="0" smtClean="0"/>
              <a:t>P</a:t>
            </a:r>
            <a:r>
              <a:rPr lang="en-US" sz="1600" dirty="0" err="1" smtClean="0"/>
              <a:t>lanetary</a:t>
            </a:r>
            <a:r>
              <a:rPr lang="en-US" sz="1600" dirty="0" smtClean="0"/>
              <a:t> </a:t>
            </a:r>
            <a:r>
              <a:rPr lang="pl-PL" sz="1600" dirty="0" smtClean="0"/>
              <a:t>S</a:t>
            </a:r>
            <a:r>
              <a:rPr lang="en-US" sz="1600" dirty="0" err="1" smtClean="0"/>
              <a:t>cientists</a:t>
            </a:r>
            <a:r>
              <a:rPr lang="en-US" sz="1600" dirty="0" smtClean="0"/>
              <a:t> in </a:t>
            </a:r>
            <a:r>
              <a:rPr lang="pl-PL" sz="1600" dirty="0" err="1"/>
              <a:t>E</a:t>
            </a:r>
            <a:r>
              <a:rPr lang="en-US" sz="1600" dirty="0" err="1" smtClean="0"/>
              <a:t>urope</a:t>
            </a:r>
            <a:r>
              <a:rPr lang="pl-PL" sz="1600" dirty="0" smtClean="0"/>
              <a:t>,  </a:t>
            </a:r>
            <a:r>
              <a:rPr lang="pl-PL" sz="1600" dirty="0" err="1"/>
              <a:t>W</a:t>
            </a:r>
            <a:r>
              <a:rPr lang="pl-PL" sz="1600" dirty="0" err="1" smtClean="0"/>
              <a:t>arsaw</a:t>
            </a:r>
            <a:r>
              <a:rPr lang="pl-PL" sz="1600" dirty="0" smtClean="0"/>
              <a:t> 3-5 </a:t>
            </a:r>
            <a:r>
              <a:rPr lang="pl-PL" sz="1600" dirty="0" err="1"/>
              <a:t>J</a:t>
            </a:r>
            <a:r>
              <a:rPr lang="pl-PL" sz="1600" dirty="0" err="1" smtClean="0"/>
              <a:t>une</a:t>
            </a:r>
            <a:r>
              <a:rPr lang="pl-PL" sz="1600" dirty="0" smtClean="0"/>
              <a:t> 2014</a:t>
            </a:r>
            <a:endParaRPr lang="en-US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275" y="5724263"/>
            <a:ext cx="1448773" cy="620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10"/>
          <p:cNvGrpSpPr/>
          <p:nvPr/>
        </p:nvGrpSpPr>
        <p:grpSpPr>
          <a:xfrm>
            <a:off x="571472" y="1643050"/>
            <a:ext cx="8001056" cy="2714644"/>
            <a:chOff x="357158" y="1785926"/>
            <a:chExt cx="8001056" cy="2714644"/>
          </a:xfrm>
        </p:grpSpPr>
        <p:sp>
          <p:nvSpPr>
            <p:cNvPr id="10" name="Prostokąt zaokrąglony 9"/>
            <p:cNvSpPr/>
            <p:nvPr/>
          </p:nvSpPr>
          <p:spPr>
            <a:xfrm>
              <a:off x="357158" y="1785926"/>
              <a:ext cx="8001056" cy="2714644"/>
            </a:xfrm>
            <a:prstGeom prst="round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050" name="Picture 2" descr="D:\Montpellier\Prezentacja\uproszczony prof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1472" y="2071678"/>
              <a:ext cx="7450137" cy="1838325"/>
            </a:xfrm>
            <a:prstGeom prst="rect">
              <a:avLst/>
            </a:prstGeom>
            <a:noFill/>
          </p:spPr>
        </p:pic>
      </p:grpSp>
      <p:sp>
        <p:nvSpPr>
          <p:cNvPr id="8" name="Prostokąt zaokrąglony 7"/>
          <p:cNvSpPr/>
          <p:nvPr/>
        </p:nvSpPr>
        <p:spPr>
          <a:xfrm>
            <a:off x="3143240" y="571480"/>
            <a:ext cx="2857520" cy="857256"/>
          </a:xfrm>
          <a:prstGeom prst="roundRect">
            <a:avLst/>
          </a:prstGeom>
          <a:solidFill>
            <a:schemeClr val="tx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3357554" y="642918"/>
            <a:ext cx="250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 smtClean="0">
                <a:solidFill>
                  <a:schemeClr val="bg1"/>
                </a:solidFill>
              </a:rPr>
              <a:t>Simplified</a:t>
            </a:r>
            <a:r>
              <a:rPr lang="pl-PL" sz="2000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 err="1" smtClean="0">
                <a:solidFill>
                  <a:schemeClr val="bg1"/>
                </a:solidFill>
              </a:rPr>
              <a:t>Situation</a:t>
            </a: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2" name="Prostokąt zaokrąglony 11"/>
          <p:cNvSpPr/>
          <p:nvPr/>
        </p:nvSpPr>
        <p:spPr>
          <a:xfrm>
            <a:off x="1285852" y="4714884"/>
            <a:ext cx="6643734" cy="1571636"/>
          </a:xfrm>
          <a:prstGeom prst="roundRect">
            <a:avLst/>
          </a:prstGeom>
          <a:solidFill>
            <a:schemeClr val="tx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1571604" y="4929199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Glacier loading then unloading</a:t>
            </a:r>
            <a:endParaRPr lang="pl-PL" sz="2000" b="1" dirty="0" smtClean="0">
              <a:solidFill>
                <a:schemeClr val="bg1"/>
              </a:solidFill>
            </a:endParaRPr>
          </a:p>
        </p:txBody>
      </p:sp>
      <p:cxnSp>
        <p:nvCxnSpPr>
          <p:cNvPr id="42" name="Łącznik prosty 41"/>
          <p:cNvCxnSpPr/>
          <p:nvPr/>
        </p:nvCxnSpPr>
        <p:spPr>
          <a:xfrm>
            <a:off x="571472" y="3213098"/>
            <a:ext cx="2428892" cy="1588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42"/>
          <p:cNvCxnSpPr/>
          <p:nvPr/>
        </p:nvCxnSpPr>
        <p:spPr>
          <a:xfrm>
            <a:off x="6572264" y="3141660"/>
            <a:ext cx="1714512" cy="1588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Dowolny kształt 61"/>
          <p:cNvSpPr/>
          <p:nvPr/>
        </p:nvSpPr>
        <p:spPr>
          <a:xfrm>
            <a:off x="2407920" y="3223260"/>
            <a:ext cx="666750" cy="541020"/>
          </a:xfrm>
          <a:custGeom>
            <a:avLst/>
            <a:gdLst>
              <a:gd name="connsiteX0" fmla="*/ 662940 w 666750"/>
              <a:gd name="connsiteY0" fmla="*/ 0 h 541020"/>
              <a:gd name="connsiteX1" fmla="*/ 556260 w 666750"/>
              <a:gd name="connsiteY1" fmla="*/ 350520 h 541020"/>
              <a:gd name="connsiteX2" fmla="*/ 0 w 666750"/>
              <a:gd name="connsiteY2" fmla="*/ 541020 h 541020"/>
              <a:gd name="connsiteX3" fmla="*/ 0 w 666750"/>
              <a:gd name="connsiteY3" fmla="*/ 541020 h 541020"/>
              <a:gd name="connsiteX4" fmla="*/ 0 w 666750"/>
              <a:gd name="connsiteY4" fmla="*/ 54102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750" h="541020">
                <a:moveTo>
                  <a:pt x="662940" y="0"/>
                </a:moveTo>
                <a:cubicBezTo>
                  <a:pt x="664845" y="130175"/>
                  <a:pt x="666750" y="260350"/>
                  <a:pt x="556260" y="350520"/>
                </a:cubicBezTo>
                <a:cubicBezTo>
                  <a:pt x="445770" y="440690"/>
                  <a:pt x="0" y="541020"/>
                  <a:pt x="0" y="541020"/>
                </a:cubicBezTo>
                <a:lnTo>
                  <a:pt x="0" y="541020"/>
                </a:lnTo>
                <a:lnTo>
                  <a:pt x="0" y="541020"/>
                </a:lnTo>
              </a:path>
            </a:pathLst>
          </a:custGeom>
          <a:ln w="19050">
            <a:solidFill>
              <a:schemeClr val="bg1">
                <a:lumMod val="85000"/>
                <a:lumOff val="1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Dowolny kształt 64"/>
          <p:cNvSpPr/>
          <p:nvPr/>
        </p:nvSpPr>
        <p:spPr>
          <a:xfrm>
            <a:off x="6567170" y="3169920"/>
            <a:ext cx="438150" cy="334010"/>
          </a:xfrm>
          <a:custGeom>
            <a:avLst/>
            <a:gdLst>
              <a:gd name="connsiteX0" fmla="*/ 16510 w 438150"/>
              <a:gd name="connsiteY0" fmla="*/ 0 h 334010"/>
              <a:gd name="connsiteX1" fmla="*/ 62230 w 438150"/>
              <a:gd name="connsiteY1" fmla="*/ 228600 h 334010"/>
              <a:gd name="connsiteX2" fmla="*/ 389890 w 438150"/>
              <a:gd name="connsiteY2" fmla="*/ 320040 h 334010"/>
              <a:gd name="connsiteX3" fmla="*/ 351790 w 438150"/>
              <a:gd name="connsiteY3" fmla="*/ 312420 h 33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50" h="334010">
                <a:moveTo>
                  <a:pt x="16510" y="0"/>
                </a:moveTo>
                <a:cubicBezTo>
                  <a:pt x="8255" y="87630"/>
                  <a:pt x="0" y="175260"/>
                  <a:pt x="62230" y="228600"/>
                </a:cubicBezTo>
                <a:cubicBezTo>
                  <a:pt x="124460" y="281940"/>
                  <a:pt x="341630" y="306070"/>
                  <a:pt x="389890" y="320040"/>
                </a:cubicBezTo>
                <a:cubicBezTo>
                  <a:pt x="438150" y="334010"/>
                  <a:pt x="394970" y="323215"/>
                  <a:pt x="351790" y="312420"/>
                </a:cubicBezTo>
              </a:path>
            </a:pathLst>
          </a:custGeom>
          <a:ln w="19050">
            <a:solidFill>
              <a:schemeClr val="bg1">
                <a:lumMod val="85000"/>
                <a:lumOff val="1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7" name="Dowolny kształt 66"/>
          <p:cNvSpPr/>
          <p:nvPr/>
        </p:nvSpPr>
        <p:spPr>
          <a:xfrm>
            <a:off x="3139440" y="1943100"/>
            <a:ext cx="1752600" cy="1676400"/>
          </a:xfrm>
          <a:custGeom>
            <a:avLst/>
            <a:gdLst>
              <a:gd name="connsiteX0" fmla="*/ 1752600 w 1752600"/>
              <a:gd name="connsiteY0" fmla="*/ 0 h 1676400"/>
              <a:gd name="connsiteX1" fmla="*/ 1333500 w 1752600"/>
              <a:gd name="connsiteY1" fmla="*/ 716280 h 1676400"/>
              <a:gd name="connsiteX2" fmla="*/ 525780 w 1752600"/>
              <a:gd name="connsiteY2" fmla="*/ 1440180 h 1676400"/>
              <a:gd name="connsiteX3" fmla="*/ 0 w 1752600"/>
              <a:gd name="connsiteY3" fmla="*/ 1676400 h 1676400"/>
              <a:gd name="connsiteX4" fmla="*/ 0 w 1752600"/>
              <a:gd name="connsiteY4" fmla="*/ 1676400 h 1676400"/>
              <a:gd name="connsiteX5" fmla="*/ 0 w 1752600"/>
              <a:gd name="connsiteY5" fmla="*/ 1676400 h 1676400"/>
              <a:gd name="connsiteX6" fmla="*/ 0 w 1752600"/>
              <a:gd name="connsiteY6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2600" h="1676400">
                <a:moveTo>
                  <a:pt x="1752600" y="0"/>
                </a:moveTo>
                <a:cubicBezTo>
                  <a:pt x="1645285" y="238125"/>
                  <a:pt x="1537970" y="476250"/>
                  <a:pt x="1333500" y="716280"/>
                </a:cubicBezTo>
                <a:cubicBezTo>
                  <a:pt x="1129030" y="956310"/>
                  <a:pt x="748030" y="1280160"/>
                  <a:pt x="525780" y="1440180"/>
                </a:cubicBezTo>
                <a:cubicBezTo>
                  <a:pt x="303530" y="1600200"/>
                  <a:pt x="0" y="1676400"/>
                  <a:pt x="0" y="1676400"/>
                </a:cubicBezTo>
                <a:lnTo>
                  <a:pt x="0" y="1676400"/>
                </a:lnTo>
                <a:lnTo>
                  <a:pt x="0" y="1676400"/>
                </a:lnTo>
                <a:lnTo>
                  <a:pt x="0" y="1676400"/>
                </a:lnTo>
              </a:path>
            </a:pathLst>
          </a:custGeom>
          <a:ln w="19050">
            <a:solidFill>
              <a:schemeClr val="bg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9" name="Łącznik prosty 68"/>
          <p:cNvCxnSpPr/>
          <p:nvPr/>
        </p:nvCxnSpPr>
        <p:spPr>
          <a:xfrm rot="16200000" flipH="1">
            <a:off x="4500000" y="2016000"/>
            <a:ext cx="214314" cy="132583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ole tekstowe 69"/>
          <p:cNvSpPr txBox="1"/>
          <p:nvPr/>
        </p:nvSpPr>
        <p:spPr>
          <a:xfrm>
            <a:off x="2928926" y="350043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?</a:t>
            </a:r>
            <a:endParaRPr lang="pl-PL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1" name="pole tekstowe 70"/>
          <p:cNvSpPr txBox="1"/>
          <p:nvPr/>
        </p:nvSpPr>
        <p:spPr>
          <a:xfrm>
            <a:off x="1571604" y="5248833"/>
            <a:ext cx="6357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dirty="0">
                <a:solidFill>
                  <a:schemeClr val="bg1"/>
                </a:solidFill>
              </a:rPr>
              <a:t>Activation of pre-existing faults, joints, pore water pressure</a:t>
            </a:r>
            <a:endParaRPr lang="pl-PL" sz="2000" b="1" dirty="0" smtClean="0">
              <a:solidFill>
                <a:schemeClr val="bg1"/>
              </a:solidFill>
            </a:endParaRPr>
          </a:p>
          <a:p>
            <a:endParaRPr lang="pl-PL" sz="2000" dirty="0">
              <a:solidFill>
                <a:schemeClr val="bg1"/>
              </a:solidFill>
            </a:endParaRPr>
          </a:p>
        </p:txBody>
      </p:sp>
      <p:cxnSp>
        <p:nvCxnSpPr>
          <p:cNvPr id="73" name="Łącznik prosty 72"/>
          <p:cNvCxnSpPr/>
          <p:nvPr/>
        </p:nvCxnSpPr>
        <p:spPr>
          <a:xfrm rot="16200000" flipH="1">
            <a:off x="3286116" y="3214686"/>
            <a:ext cx="214314" cy="214314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Łącznik prosty 74"/>
          <p:cNvCxnSpPr/>
          <p:nvPr/>
        </p:nvCxnSpPr>
        <p:spPr>
          <a:xfrm rot="5400000">
            <a:off x="3428992" y="3143248"/>
            <a:ext cx="142876" cy="142876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Łącznik prosty 76"/>
          <p:cNvCxnSpPr/>
          <p:nvPr/>
        </p:nvCxnSpPr>
        <p:spPr>
          <a:xfrm rot="5400000">
            <a:off x="3214678" y="3500438"/>
            <a:ext cx="285752" cy="1588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Łącznik prosty 78"/>
          <p:cNvCxnSpPr/>
          <p:nvPr/>
        </p:nvCxnSpPr>
        <p:spPr>
          <a:xfrm>
            <a:off x="3000364" y="3429000"/>
            <a:ext cx="285752" cy="1588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Łącznik prosty 80"/>
          <p:cNvCxnSpPr>
            <a:endCxn id="70" idx="0"/>
          </p:cNvCxnSpPr>
          <p:nvPr/>
        </p:nvCxnSpPr>
        <p:spPr>
          <a:xfrm rot="5400000" flipH="1" flipV="1">
            <a:off x="2911066" y="3589736"/>
            <a:ext cx="285752" cy="107157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Łącznik prosty 82"/>
          <p:cNvCxnSpPr/>
          <p:nvPr/>
        </p:nvCxnSpPr>
        <p:spPr>
          <a:xfrm rot="5400000">
            <a:off x="3071802" y="3286124"/>
            <a:ext cx="214314" cy="71438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Łącznik prosty 83"/>
          <p:cNvCxnSpPr/>
          <p:nvPr/>
        </p:nvCxnSpPr>
        <p:spPr>
          <a:xfrm rot="16200000" flipH="1">
            <a:off x="6286512" y="3214685"/>
            <a:ext cx="214314" cy="214314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  <a:scene3d>
            <a:camera prst="orthographicFront">
              <a:rot lat="0" lon="0" rev="156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Łącznik prosty 84"/>
          <p:cNvCxnSpPr/>
          <p:nvPr/>
        </p:nvCxnSpPr>
        <p:spPr>
          <a:xfrm rot="5400000">
            <a:off x="6429388" y="3143247"/>
            <a:ext cx="142876" cy="142876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  <a:scene3d>
            <a:camera prst="orthographicFront">
              <a:rot lat="0" lon="0" rev="156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Łącznik prosty 85"/>
          <p:cNvCxnSpPr/>
          <p:nvPr/>
        </p:nvCxnSpPr>
        <p:spPr>
          <a:xfrm rot="5400000">
            <a:off x="6215074" y="3500437"/>
            <a:ext cx="285752" cy="1588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  <a:scene3d>
            <a:camera prst="orthographicFront">
              <a:rot lat="0" lon="0" rev="156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Łącznik prosty 86"/>
          <p:cNvCxnSpPr/>
          <p:nvPr/>
        </p:nvCxnSpPr>
        <p:spPr>
          <a:xfrm>
            <a:off x="6000760" y="3428999"/>
            <a:ext cx="285752" cy="1588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  <a:scene3d>
            <a:camera prst="orthographicFront">
              <a:rot lat="0" lon="0" rev="156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Łącznik prosty 87"/>
          <p:cNvCxnSpPr/>
          <p:nvPr/>
        </p:nvCxnSpPr>
        <p:spPr>
          <a:xfrm rot="5400000" flipH="1" flipV="1">
            <a:off x="5911462" y="3589735"/>
            <a:ext cx="285752" cy="107157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  <a:scene3d>
            <a:camera prst="orthographicFront">
              <a:rot lat="0" lon="0" rev="156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Łącznik prosty 88"/>
          <p:cNvCxnSpPr/>
          <p:nvPr/>
        </p:nvCxnSpPr>
        <p:spPr>
          <a:xfrm rot="5400000">
            <a:off x="6072198" y="3286123"/>
            <a:ext cx="214314" cy="71438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  <a:scene3d>
            <a:camera prst="orthographicFront">
              <a:rot lat="0" lon="0" rev="156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pole tekstowe 89"/>
          <p:cNvSpPr txBox="1"/>
          <p:nvPr/>
        </p:nvSpPr>
        <p:spPr>
          <a:xfrm>
            <a:off x="1571604" y="5814972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pl-PL" sz="2000" dirty="0" smtClean="0">
                <a:solidFill>
                  <a:schemeClr val="bg1"/>
                </a:solidFill>
              </a:rPr>
              <a:t>G</a:t>
            </a:r>
            <a:r>
              <a:rPr lang="en-US" sz="2000" dirty="0" err="1" smtClean="0">
                <a:solidFill>
                  <a:schemeClr val="bg1"/>
                </a:solidFill>
              </a:rPr>
              <a:t>eological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discontinuities 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pl-PL" sz="2000" dirty="0">
              <a:solidFill>
                <a:schemeClr val="bg1"/>
              </a:solidFill>
            </a:endParaRPr>
          </a:p>
        </p:txBody>
      </p:sp>
      <p:cxnSp>
        <p:nvCxnSpPr>
          <p:cNvPr id="102" name="Łącznik prosty 101"/>
          <p:cNvCxnSpPr/>
          <p:nvPr/>
        </p:nvCxnSpPr>
        <p:spPr>
          <a:xfrm flipV="1">
            <a:off x="2706624" y="3425997"/>
            <a:ext cx="4318831" cy="55376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Łącznik prosty 103"/>
          <p:cNvCxnSpPr/>
          <p:nvPr/>
        </p:nvCxnSpPr>
        <p:spPr>
          <a:xfrm flipV="1">
            <a:off x="3000363" y="3171925"/>
            <a:ext cx="3674249" cy="59161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Łącznik prosty 105"/>
          <p:cNvCxnSpPr/>
          <p:nvPr/>
        </p:nvCxnSpPr>
        <p:spPr>
          <a:xfrm flipV="1">
            <a:off x="3470110" y="2825708"/>
            <a:ext cx="2673526" cy="46580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Łącznik prosty 107"/>
          <p:cNvCxnSpPr/>
          <p:nvPr/>
        </p:nvCxnSpPr>
        <p:spPr>
          <a:xfrm flipV="1">
            <a:off x="3945649" y="2492073"/>
            <a:ext cx="1706471" cy="31011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Łącznik prosty 109"/>
          <p:cNvCxnSpPr/>
          <p:nvPr/>
        </p:nvCxnSpPr>
        <p:spPr>
          <a:xfrm flipV="1">
            <a:off x="4326671" y="2138375"/>
            <a:ext cx="867121" cy="31631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Łącznik prosty 127"/>
          <p:cNvCxnSpPr/>
          <p:nvPr/>
        </p:nvCxnSpPr>
        <p:spPr>
          <a:xfrm rot="10800000" flipV="1">
            <a:off x="642910" y="3643314"/>
            <a:ext cx="1643074" cy="41164"/>
          </a:xfrm>
          <a:prstGeom prst="line">
            <a:avLst/>
          </a:prstGeom>
          <a:ln w="1143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Łącznik prosty 128"/>
          <p:cNvCxnSpPr/>
          <p:nvPr/>
        </p:nvCxnSpPr>
        <p:spPr>
          <a:xfrm rot="10800000">
            <a:off x="612000" y="3571876"/>
            <a:ext cx="1785950" cy="1588"/>
          </a:xfrm>
          <a:prstGeom prst="line">
            <a:avLst/>
          </a:prstGeom>
          <a:ln w="1143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Łącznik prosty 129"/>
          <p:cNvCxnSpPr/>
          <p:nvPr/>
        </p:nvCxnSpPr>
        <p:spPr>
          <a:xfrm rot="10800000" flipV="1">
            <a:off x="642910" y="3486388"/>
            <a:ext cx="1863040" cy="14050"/>
          </a:xfrm>
          <a:prstGeom prst="line">
            <a:avLst/>
          </a:prstGeom>
          <a:ln w="1143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Łącznik prosty 137"/>
          <p:cNvCxnSpPr/>
          <p:nvPr/>
        </p:nvCxnSpPr>
        <p:spPr>
          <a:xfrm rot="10800000" flipV="1">
            <a:off x="756000" y="3384000"/>
            <a:ext cx="1863040" cy="14050"/>
          </a:xfrm>
          <a:prstGeom prst="line">
            <a:avLst/>
          </a:prstGeom>
          <a:ln w="1143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Łącznik prosty 138"/>
          <p:cNvCxnSpPr/>
          <p:nvPr/>
        </p:nvCxnSpPr>
        <p:spPr>
          <a:xfrm rot="10800000" flipV="1">
            <a:off x="648000" y="3276000"/>
            <a:ext cx="2084130" cy="14051"/>
          </a:xfrm>
          <a:prstGeom prst="line">
            <a:avLst/>
          </a:prstGeom>
          <a:ln w="1143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Łącznik prosty 140"/>
          <p:cNvCxnSpPr/>
          <p:nvPr/>
        </p:nvCxnSpPr>
        <p:spPr>
          <a:xfrm rot="10800000">
            <a:off x="6929454" y="3357562"/>
            <a:ext cx="1285884" cy="1588"/>
          </a:xfrm>
          <a:prstGeom prst="line">
            <a:avLst/>
          </a:prstGeom>
          <a:ln w="1143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Łącznik prosty 143"/>
          <p:cNvCxnSpPr/>
          <p:nvPr/>
        </p:nvCxnSpPr>
        <p:spPr>
          <a:xfrm rot="10800000">
            <a:off x="6786578" y="3214686"/>
            <a:ext cx="1500198" cy="1588"/>
          </a:xfrm>
          <a:prstGeom prst="line">
            <a:avLst/>
          </a:prstGeom>
          <a:ln w="1143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1" name="Grupa 160"/>
          <p:cNvGrpSpPr/>
          <p:nvPr/>
        </p:nvGrpSpPr>
        <p:grpSpPr>
          <a:xfrm>
            <a:off x="4533550" y="1857364"/>
            <a:ext cx="409794" cy="142094"/>
            <a:chOff x="4533550" y="1857364"/>
            <a:chExt cx="409794" cy="142094"/>
          </a:xfrm>
        </p:grpSpPr>
        <p:cxnSp>
          <p:nvCxnSpPr>
            <p:cNvPr id="147" name="Łącznik prosty 146"/>
            <p:cNvCxnSpPr/>
            <p:nvPr/>
          </p:nvCxnSpPr>
          <p:spPr>
            <a:xfrm rot="10800000">
              <a:off x="4714877" y="1857365"/>
              <a:ext cx="228467" cy="142093"/>
            </a:xfrm>
            <a:prstGeom prst="line">
              <a:avLst/>
            </a:prstGeom>
            <a:ln w="222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Łącznik prosty 147"/>
            <p:cNvCxnSpPr/>
            <p:nvPr/>
          </p:nvCxnSpPr>
          <p:spPr>
            <a:xfrm flipV="1">
              <a:off x="4533550" y="1857364"/>
              <a:ext cx="181326" cy="140339"/>
            </a:xfrm>
            <a:prstGeom prst="line">
              <a:avLst/>
            </a:prstGeom>
            <a:ln w="222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upa 158"/>
          <p:cNvGrpSpPr/>
          <p:nvPr/>
        </p:nvGrpSpPr>
        <p:grpSpPr>
          <a:xfrm>
            <a:off x="4589438" y="1939098"/>
            <a:ext cx="280632" cy="202340"/>
            <a:chOff x="4589438" y="1939098"/>
            <a:chExt cx="280632" cy="202340"/>
          </a:xfrm>
        </p:grpSpPr>
        <p:cxnSp>
          <p:nvCxnSpPr>
            <p:cNvPr id="155" name="Łącznik prosty 154"/>
            <p:cNvCxnSpPr/>
            <p:nvPr/>
          </p:nvCxnSpPr>
          <p:spPr>
            <a:xfrm rot="10140000" flipH="1">
              <a:off x="4680000" y="1939098"/>
              <a:ext cx="142876" cy="142876"/>
            </a:xfrm>
            <a:prstGeom prst="line">
              <a:avLst/>
            </a:prstGeom>
            <a:ln w="889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Łącznik prosty 155"/>
            <p:cNvCxnSpPr/>
            <p:nvPr/>
          </p:nvCxnSpPr>
          <p:spPr>
            <a:xfrm rot="14040000" flipH="1">
              <a:off x="4572000" y="2016000"/>
              <a:ext cx="142876" cy="36000"/>
            </a:xfrm>
            <a:prstGeom prst="line">
              <a:avLst/>
            </a:prstGeom>
            <a:ln w="60325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Łącznik prosty 156"/>
            <p:cNvCxnSpPr/>
            <p:nvPr/>
          </p:nvCxnSpPr>
          <p:spPr>
            <a:xfrm rot="10140000" flipH="1">
              <a:off x="4727194" y="1980000"/>
              <a:ext cx="142876" cy="142876"/>
            </a:xfrm>
            <a:prstGeom prst="line">
              <a:avLst/>
            </a:prstGeom>
            <a:ln w="889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Łącznik prosty 157"/>
            <p:cNvCxnSpPr/>
            <p:nvPr/>
          </p:nvCxnSpPr>
          <p:spPr>
            <a:xfrm rot="14040000" flipH="1">
              <a:off x="4536000" y="2052000"/>
              <a:ext cx="142876" cy="36000"/>
            </a:xfrm>
            <a:prstGeom prst="line">
              <a:avLst/>
            </a:prstGeom>
            <a:ln w="60325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upa 97"/>
          <p:cNvGrpSpPr/>
          <p:nvPr/>
        </p:nvGrpSpPr>
        <p:grpSpPr>
          <a:xfrm>
            <a:off x="-123352" y="-27384"/>
            <a:ext cx="9511091" cy="581358"/>
            <a:chOff x="-123352" y="-27384"/>
            <a:chExt cx="9511091" cy="581358"/>
          </a:xfrm>
        </p:grpSpPr>
        <p:grpSp>
          <p:nvGrpSpPr>
            <p:cNvPr id="99" name="Grupa 98"/>
            <p:cNvGrpSpPr/>
            <p:nvPr/>
          </p:nvGrpSpPr>
          <p:grpSpPr>
            <a:xfrm>
              <a:off x="-123352" y="-24"/>
              <a:ext cx="4176463" cy="553998"/>
              <a:chOff x="-1612166" y="-142900"/>
              <a:chExt cx="2497992" cy="553998"/>
            </a:xfrm>
          </p:grpSpPr>
          <p:sp>
            <p:nvSpPr>
              <p:cNvPr id="122" name="Prostokąt 121"/>
              <p:cNvSpPr/>
              <p:nvPr/>
            </p:nvSpPr>
            <p:spPr>
              <a:xfrm>
                <a:off x="-1536555" y="-142900"/>
                <a:ext cx="2361072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3" name="pole tekstowe 122"/>
              <p:cNvSpPr txBox="1"/>
              <p:nvPr/>
            </p:nvSpPr>
            <p:spPr>
              <a:xfrm>
                <a:off x="-1612166" y="-142900"/>
                <a:ext cx="249799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Deep-seated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gravitational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slope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deformation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on Earth and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analogs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smtClean="0">
                    <a:solidFill>
                      <a:schemeClr val="bg1"/>
                    </a:solidFill>
                  </a:rPr>
                  <a:t>on Mars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0" name="Grupa 13"/>
            <p:cNvGrpSpPr/>
            <p:nvPr/>
          </p:nvGrpSpPr>
          <p:grpSpPr>
            <a:xfrm>
              <a:off x="3907300" y="0"/>
              <a:ext cx="523432" cy="400110"/>
              <a:chOff x="-714412" y="-142900"/>
              <a:chExt cx="1857356" cy="400110"/>
            </a:xfrm>
          </p:grpSpPr>
          <p:sp>
            <p:nvSpPr>
              <p:cNvPr id="120" name="Prostokąt 119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1" name="pole tekstowe 120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smtClean="0">
                    <a:solidFill>
                      <a:schemeClr val="bg1"/>
                    </a:solidFill>
                  </a:rPr>
                  <a:t>Data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1" name="Grupa 16"/>
            <p:cNvGrpSpPr/>
            <p:nvPr/>
          </p:nvGrpSpPr>
          <p:grpSpPr>
            <a:xfrm>
              <a:off x="4369738" y="-24"/>
              <a:ext cx="1570414" cy="400110"/>
              <a:chOff x="-714412" y="-142900"/>
              <a:chExt cx="1857356" cy="400110"/>
            </a:xfrm>
          </p:grpSpPr>
          <p:sp>
            <p:nvSpPr>
              <p:cNvPr id="118" name="Prostokąt 117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19" name="pole tekstowe 118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/>
                  <a:t>Working</a:t>
                </a:r>
                <a:r>
                  <a:rPr lang="pl-PL" sz="1000" dirty="0" smtClean="0"/>
                  <a:t> </a:t>
                </a:r>
                <a:r>
                  <a:rPr lang="pl-PL" sz="1000" dirty="0" err="1" smtClean="0"/>
                  <a:t>Hypothesis</a:t>
                </a:r>
                <a:endParaRPr lang="pl-PL" sz="1000" dirty="0" smtClean="0"/>
              </a:p>
              <a:p>
                <a:pPr algn="ctr"/>
                <a:endParaRPr lang="pl-PL" sz="1000" dirty="0"/>
              </a:p>
            </p:txBody>
          </p:sp>
        </p:grpSp>
        <p:grpSp>
          <p:nvGrpSpPr>
            <p:cNvPr id="103" name="Grupa 19"/>
            <p:cNvGrpSpPr/>
            <p:nvPr/>
          </p:nvGrpSpPr>
          <p:grpSpPr>
            <a:xfrm>
              <a:off x="5912419" y="-24"/>
              <a:ext cx="1395885" cy="400110"/>
              <a:chOff x="-714412" y="-142900"/>
              <a:chExt cx="1857356" cy="400110"/>
            </a:xfrm>
          </p:grpSpPr>
          <p:sp>
            <p:nvSpPr>
              <p:cNvPr id="116" name="Prostokąt 115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17" name="pole tekstowe 116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Reference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model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9" name="Grupa 22"/>
            <p:cNvGrpSpPr/>
            <p:nvPr/>
          </p:nvGrpSpPr>
          <p:grpSpPr>
            <a:xfrm>
              <a:off x="7258453" y="-24"/>
              <a:ext cx="697923" cy="400110"/>
              <a:chOff x="-714412" y="-142900"/>
              <a:chExt cx="1857356" cy="400110"/>
            </a:xfrm>
          </p:grpSpPr>
          <p:sp>
            <p:nvSpPr>
              <p:cNvPr id="114" name="Prostokąt 113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15" name="pole tekstowe 114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Results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1" name="Grupa 25"/>
            <p:cNvGrpSpPr/>
            <p:nvPr/>
          </p:nvGrpSpPr>
          <p:grpSpPr>
            <a:xfrm>
              <a:off x="7668344" y="-27384"/>
              <a:ext cx="1719395" cy="553998"/>
              <a:chOff x="-1093751" y="-170260"/>
              <a:chExt cx="2560171" cy="553998"/>
            </a:xfrm>
          </p:grpSpPr>
          <p:sp>
            <p:nvSpPr>
              <p:cNvPr id="112" name="Prostokąt 111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13" name="pole tekstowe 112"/>
              <p:cNvSpPr txBox="1"/>
              <p:nvPr/>
            </p:nvSpPr>
            <p:spPr>
              <a:xfrm>
                <a:off x="-1093751" y="-170260"/>
                <a:ext cx="256017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Summary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and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err="1" smtClean="0">
                    <a:solidFill>
                      <a:schemeClr val="bg1"/>
                    </a:solidFill>
                  </a:rPr>
                  <a:t>Perspective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00"/>
                            </p:stCondLst>
                            <p:childTnLst>
                              <p:par>
                                <p:cTn id="184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00"/>
                            </p:stCondLst>
                            <p:childTnLst>
                              <p:par>
                                <p:cTn id="283" presetID="22" presetClass="entr" presetSubtype="1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/>
      <p:bldP spid="62" grpId="0" animBg="1"/>
      <p:bldP spid="62" grpId="1" animBg="1"/>
      <p:bldP spid="62" grpId="2" animBg="1"/>
      <p:bldP spid="62" grpId="3" animBg="1"/>
      <p:bldP spid="62" grpId="4" animBg="1"/>
      <p:bldP spid="65" grpId="0" animBg="1"/>
      <p:bldP spid="65" grpId="1" animBg="1"/>
      <p:bldP spid="65" grpId="2" animBg="1"/>
      <p:bldP spid="65" grpId="3" animBg="1"/>
      <p:bldP spid="65" grpId="4" animBg="1"/>
      <p:bldP spid="67" grpId="0" animBg="1"/>
      <p:bldP spid="67" grpId="1" animBg="1"/>
      <p:bldP spid="67" grpId="2" animBg="1"/>
      <p:bldP spid="67" grpId="3" animBg="1"/>
      <p:bldP spid="67" grpId="4" animBg="1"/>
      <p:bldP spid="70" grpId="0"/>
      <p:bldP spid="70" grpId="1"/>
      <p:bldP spid="70" grpId="2"/>
      <p:bldP spid="71" grpId="0"/>
      <p:bldP spid="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2357422" y="1645330"/>
            <a:ext cx="4286280" cy="2071702"/>
            <a:chOff x="2428860" y="1071546"/>
            <a:chExt cx="4286280" cy="2071702"/>
          </a:xfrm>
        </p:grpSpPr>
        <p:sp>
          <p:nvSpPr>
            <p:cNvPr id="4" name="Prostokąt zaokrąglony 3"/>
            <p:cNvSpPr/>
            <p:nvPr/>
          </p:nvSpPr>
          <p:spPr>
            <a:xfrm>
              <a:off x="2428860" y="1071546"/>
              <a:ext cx="4286280" cy="2071702"/>
            </a:xfrm>
            <a:prstGeom prst="roundRect">
              <a:avLst/>
            </a:prstGeom>
            <a:solidFill>
              <a:schemeClr val="tx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074" name="Picture 2" descr="D:\Montpellier\Prezentacja\reference model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7451" y="1122809"/>
              <a:ext cx="3949097" cy="1920996"/>
            </a:xfrm>
            <a:prstGeom prst="rect">
              <a:avLst/>
            </a:prstGeom>
            <a:noFill/>
          </p:spPr>
        </p:pic>
      </p:grpSp>
      <p:sp>
        <p:nvSpPr>
          <p:cNvPr id="6" name="Prostokąt zaokrąglony 5"/>
          <p:cNvSpPr/>
          <p:nvPr/>
        </p:nvSpPr>
        <p:spPr>
          <a:xfrm>
            <a:off x="6786578" y="428604"/>
            <a:ext cx="2143140" cy="1714512"/>
          </a:xfrm>
          <a:prstGeom prst="roundRect">
            <a:avLst/>
          </a:prstGeom>
          <a:solidFill>
            <a:schemeClr val="tx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3" name="Grupa 12"/>
          <p:cNvGrpSpPr/>
          <p:nvPr/>
        </p:nvGrpSpPr>
        <p:grpSpPr>
          <a:xfrm>
            <a:off x="5357818" y="1714488"/>
            <a:ext cx="1357322" cy="928694"/>
            <a:chOff x="5286380" y="1214422"/>
            <a:chExt cx="1357322" cy="928694"/>
          </a:xfrm>
        </p:grpSpPr>
        <p:sp>
          <p:nvSpPr>
            <p:cNvPr id="9" name="Prostokąt zaokrąglony 8"/>
            <p:cNvSpPr/>
            <p:nvPr/>
          </p:nvSpPr>
          <p:spPr>
            <a:xfrm>
              <a:off x="5357818" y="1214422"/>
              <a:ext cx="1214446" cy="928694"/>
            </a:xfrm>
            <a:prstGeom prst="roundRect">
              <a:avLst/>
            </a:prstGeom>
            <a:solidFill>
              <a:srgbClr val="F8FB8D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5286380" y="1285860"/>
              <a:ext cx="13573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b="1" dirty="0" smtClean="0">
                  <a:solidFill>
                    <a:schemeClr val="bg1"/>
                  </a:solidFill>
                </a:rPr>
                <a:t>CONSTANT</a:t>
              </a:r>
            </a:p>
            <a:p>
              <a:pPr>
                <a:lnSpc>
                  <a:spcPct val="150000"/>
                </a:lnSpc>
              </a:pPr>
              <a:r>
                <a:rPr lang="pl-PL" sz="800" dirty="0" smtClean="0">
                  <a:solidFill>
                    <a:schemeClr val="bg1"/>
                  </a:solidFill>
                </a:rPr>
                <a:t>Young </a:t>
              </a:r>
              <a:r>
                <a:rPr lang="pl-PL" sz="800" dirty="0" err="1" smtClean="0">
                  <a:solidFill>
                    <a:schemeClr val="bg1"/>
                  </a:solidFill>
                </a:rPr>
                <a:t>Modulus</a:t>
              </a:r>
              <a:r>
                <a:rPr lang="pl-PL" sz="800" dirty="0" smtClean="0">
                  <a:solidFill>
                    <a:schemeClr val="bg1"/>
                  </a:solidFill>
                </a:rPr>
                <a:t> = 2,89 </a:t>
              </a:r>
              <a:r>
                <a:rPr lang="pl-PL" sz="800" dirty="0" err="1" smtClean="0">
                  <a:solidFill>
                    <a:schemeClr val="bg1"/>
                  </a:solidFill>
                </a:rPr>
                <a:t>GPa</a:t>
              </a:r>
              <a:endParaRPr lang="pl-PL" sz="800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pl-PL" sz="800" dirty="0" smtClean="0">
                  <a:solidFill>
                    <a:schemeClr val="bg1"/>
                  </a:solidFill>
                </a:rPr>
                <a:t>Poisson </a:t>
              </a:r>
              <a:r>
                <a:rPr lang="pl-PL" sz="800" dirty="0" err="1" smtClean="0">
                  <a:solidFill>
                    <a:schemeClr val="bg1"/>
                  </a:solidFill>
                </a:rPr>
                <a:t>ratio</a:t>
              </a:r>
              <a:r>
                <a:rPr lang="pl-PL" sz="800" dirty="0" smtClean="0">
                  <a:solidFill>
                    <a:schemeClr val="bg1"/>
                  </a:solidFill>
                </a:rPr>
                <a:t> = 0,25</a:t>
              </a:r>
            </a:p>
            <a:p>
              <a:pPr>
                <a:lnSpc>
                  <a:spcPct val="150000"/>
                </a:lnSpc>
              </a:pPr>
              <a:r>
                <a:rPr lang="pl-PL" sz="800" dirty="0" err="1" smtClean="0">
                  <a:solidFill>
                    <a:schemeClr val="bg1"/>
                  </a:solidFill>
                </a:rPr>
                <a:t>Density</a:t>
              </a:r>
              <a:r>
                <a:rPr lang="pl-PL" sz="800" dirty="0" smtClean="0">
                  <a:solidFill>
                    <a:schemeClr val="bg1"/>
                  </a:solidFill>
                </a:rPr>
                <a:t> = 2,8 g/cm</a:t>
              </a:r>
              <a:r>
                <a:rPr lang="pl-PL" sz="800" baseline="30000" dirty="0" smtClean="0">
                  <a:solidFill>
                    <a:schemeClr val="bg1"/>
                  </a:solidFill>
                </a:rPr>
                <a:t>3</a:t>
              </a:r>
              <a:endParaRPr lang="pl-PL" sz="8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2357422" y="1708218"/>
            <a:ext cx="1214446" cy="928694"/>
            <a:chOff x="1142976" y="565210"/>
            <a:chExt cx="1214446" cy="928694"/>
          </a:xfrm>
        </p:grpSpPr>
        <p:sp>
          <p:nvSpPr>
            <p:cNvPr id="8" name="Prostokąt zaokrąglony 7"/>
            <p:cNvSpPr/>
            <p:nvPr/>
          </p:nvSpPr>
          <p:spPr>
            <a:xfrm>
              <a:off x="1214414" y="565210"/>
              <a:ext cx="1071570" cy="928694"/>
            </a:xfrm>
            <a:prstGeom prst="roundRect">
              <a:avLst/>
            </a:prstGeom>
            <a:solidFill>
              <a:srgbClr val="FF0000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1142976" y="660424"/>
              <a:ext cx="12144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b="1" dirty="0" smtClean="0">
                  <a:solidFill>
                    <a:schemeClr val="bg1"/>
                  </a:solidFill>
                </a:rPr>
                <a:t>VARIABLES</a:t>
              </a:r>
              <a:endParaRPr lang="pl-PL" sz="1000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pl-PL" sz="1000" dirty="0" smtClean="0">
                  <a:solidFill>
                    <a:schemeClr val="bg1"/>
                  </a:solidFill>
                </a:rPr>
                <a:t>φ – </a:t>
              </a:r>
              <a:r>
                <a:rPr lang="pl-PL" sz="1000" dirty="0" err="1" smtClean="0">
                  <a:solidFill>
                    <a:schemeClr val="bg1"/>
                  </a:solidFill>
                </a:rPr>
                <a:t>friction</a:t>
              </a:r>
              <a:r>
                <a:rPr lang="pl-PL" sz="1000" dirty="0" smtClean="0">
                  <a:solidFill>
                    <a:schemeClr val="bg1"/>
                  </a:solidFill>
                </a:rPr>
                <a:t> </a:t>
              </a:r>
              <a:r>
                <a:rPr lang="pl-PL" sz="1000" dirty="0" err="1" smtClean="0">
                  <a:solidFill>
                    <a:schemeClr val="bg1"/>
                  </a:solidFill>
                </a:rPr>
                <a:t>angle</a:t>
              </a:r>
              <a:endParaRPr lang="pl-PL" sz="1000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pl-PL" sz="1000" dirty="0">
                  <a:solidFill>
                    <a:schemeClr val="bg1"/>
                  </a:solidFill>
                </a:rPr>
                <a:t>c</a:t>
              </a:r>
              <a:r>
                <a:rPr lang="pl-PL" sz="1000" dirty="0" smtClean="0">
                  <a:solidFill>
                    <a:schemeClr val="bg1"/>
                  </a:solidFill>
                </a:rPr>
                <a:t> – </a:t>
              </a:r>
              <a:r>
                <a:rPr lang="pl-PL" sz="1000" dirty="0" err="1" smtClean="0">
                  <a:solidFill>
                    <a:schemeClr val="bg1"/>
                  </a:solidFill>
                </a:rPr>
                <a:t>cohesion</a:t>
              </a:r>
              <a:r>
                <a:rPr lang="pl-PL" sz="1000" dirty="0" smtClean="0">
                  <a:solidFill>
                    <a:schemeClr val="bg1"/>
                  </a:solidFill>
                </a:rPr>
                <a:t> </a:t>
              </a:r>
              <a:endParaRPr lang="pl-PL" sz="1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6" name="Łącznik prosty ze strzałką 15"/>
          <p:cNvCxnSpPr/>
          <p:nvPr/>
        </p:nvCxnSpPr>
        <p:spPr>
          <a:xfrm rot="16200000">
            <a:off x="6286512" y="1285860"/>
            <a:ext cx="1571636" cy="1588"/>
          </a:xfrm>
          <a:prstGeom prst="straightConnector1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 rot="21600000">
            <a:off x="6858016" y="2000240"/>
            <a:ext cx="1928826" cy="1588"/>
          </a:xfrm>
          <a:prstGeom prst="straightConnector1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/>
          <p:cNvSpPr txBox="1"/>
          <p:nvPr/>
        </p:nvSpPr>
        <p:spPr>
          <a:xfrm rot="-5400000">
            <a:off x="6195308" y="876997"/>
            <a:ext cx="1428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 smtClean="0">
                <a:solidFill>
                  <a:schemeClr val="bg1"/>
                </a:solidFill>
              </a:rPr>
              <a:t>Pressure</a:t>
            </a:r>
            <a:r>
              <a:rPr lang="pl-PL" sz="1000" dirty="0" smtClean="0">
                <a:solidFill>
                  <a:schemeClr val="bg1"/>
                </a:solidFill>
              </a:rPr>
              <a:t> 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7572396" y="1968333"/>
            <a:ext cx="1428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 smtClean="0">
                <a:solidFill>
                  <a:schemeClr val="bg1"/>
                </a:solidFill>
              </a:rPr>
              <a:t>Time</a:t>
            </a:r>
            <a:endParaRPr lang="pl-PL" sz="1000" dirty="0">
              <a:solidFill>
                <a:schemeClr val="bg1"/>
              </a:solidFill>
            </a:endParaRPr>
          </a:p>
        </p:txBody>
      </p:sp>
      <p:cxnSp>
        <p:nvCxnSpPr>
          <p:cNvPr id="22" name="Łącznik prosty ze strzałką 21"/>
          <p:cNvCxnSpPr/>
          <p:nvPr/>
        </p:nvCxnSpPr>
        <p:spPr>
          <a:xfrm>
            <a:off x="2571736" y="2786058"/>
            <a:ext cx="714380" cy="71438"/>
          </a:xfrm>
          <a:prstGeom prst="straightConnector1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>
            <a:off x="2786050" y="2571744"/>
            <a:ext cx="714380" cy="71438"/>
          </a:xfrm>
          <a:prstGeom prst="straightConnector1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/>
          <p:cNvCxnSpPr/>
          <p:nvPr/>
        </p:nvCxnSpPr>
        <p:spPr>
          <a:xfrm rot="10200000">
            <a:off x="5642793" y="2786058"/>
            <a:ext cx="714380" cy="71438"/>
          </a:xfrm>
          <a:prstGeom prst="straightConnector1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/>
          <p:cNvCxnSpPr/>
          <p:nvPr/>
        </p:nvCxnSpPr>
        <p:spPr>
          <a:xfrm rot="10200000">
            <a:off x="5430033" y="2561789"/>
            <a:ext cx="714380" cy="71438"/>
          </a:xfrm>
          <a:prstGeom prst="straightConnector1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Dowolny kształt 37"/>
          <p:cNvSpPr/>
          <p:nvPr/>
        </p:nvSpPr>
        <p:spPr>
          <a:xfrm>
            <a:off x="7080250" y="577850"/>
            <a:ext cx="685800" cy="1416050"/>
          </a:xfrm>
          <a:custGeom>
            <a:avLst/>
            <a:gdLst>
              <a:gd name="connsiteX0" fmla="*/ 0 w 685800"/>
              <a:gd name="connsiteY0" fmla="*/ 0 h 1416050"/>
              <a:gd name="connsiteX1" fmla="*/ 209550 w 685800"/>
              <a:gd name="connsiteY1" fmla="*/ 1111250 h 1416050"/>
              <a:gd name="connsiteX2" fmla="*/ 685800 w 685800"/>
              <a:gd name="connsiteY2" fmla="*/ 1416050 h 1416050"/>
              <a:gd name="connsiteX3" fmla="*/ 685800 w 685800"/>
              <a:gd name="connsiteY3" fmla="*/ 1416050 h 141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1416050">
                <a:moveTo>
                  <a:pt x="0" y="0"/>
                </a:moveTo>
                <a:cubicBezTo>
                  <a:pt x="47625" y="437621"/>
                  <a:pt x="95250" y="875242"/>
                  <a:pt x="209550" y="1111250"/>
                </a:cubicBezTo>
                <a:cubicBezTo>
                  <a:pt x="323850" y="1347258"/>
                  <a:pt x="685800" y="1416050"/>
                  <a:pt x="685800" y="1416050"/>
                </a:cubicBezTo>
                <a:lnTo>
                  <a:pt x="685800" y="1416050"/>
                </a:lnTo>
              </a:path>
            </a:pathLst>
          </a:custGeom>
          <a:ln w="2540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40" name="Łącznik prosty 39"/>
          <p:cNvCxnSpPr>
            <a:stCxn id="38" idx="2"/>
          </p:cNvCxnSpPr>
          <p:nvPr/>
        </p:nvCxnSpPr>
        <p:spPr>
          <a:xfrm>
            <a:off x="7766050" y="1993900"/>
            <a:ext cx="806478" cy="6340"/>
          </a:xfrm>
          <a:prstGeom prst="line">
            <a:avLst/>
          </a:prstGeom>
          <a:ln w="2540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ipsa 41"/>
          <p:cNvSpPr/>
          <p:nvPr/>
        </p:nvSpPr>
        <p:spPr>
          <a:xfrm>
            <a:off x="7000892" y="714356"/>
            <a:ext cx="142876" cy="142876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Elipsa 42"/>
          <p:cNvSpPr/>
          <p:nvPr/>
        </p:nvSpPr>
        <p:spPr>
          <a:xfrm>
            <a:off x="7286644" y="1714488"/>
            <a:ext cx="142876" cy="142876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Elipsa 43"/>
          <p:cNvSpPr/>
          <p:nvPr/>
        </p:nvSpPr>
        <p:spPr>
          <a:xfrm>
            <a:off x="7715272" y="1928802"/>
            <a:ext cx="142876" cy="142876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Elipsa 44"/>
          <p:cNvSpPr/>
          <p:nvPr/>
        </p:nvSpPr>
        <p:spPr>
          <a:xfrm>
            <a:off x="8429652" y="1928802"/>
            <a:ext cx="142876" cy="142876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Prostokąt zaokrąglony 45"/>
          <p:cNvSpPr/>
          <p:nvPr/>
        </p:nvSpPr>
        <p:spPr>
          <a:xfrm>
            <a:off x="2285984" y="3771672"/>
            <a:ext cx="4596480" cy="300269"/>
          </a:xfrm>
          <a:prstGeom prst="roundRect">
            <a:avLst/>
          </a:prstGeom>
          <a:solidFill>
            <a:schemeClr val="tx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pole tekstowe 46"/>
          <p:cNvSpPr txBox="1"/>
          <p:nvPr/>
        </p:nvSpPr>
        <p:spPr>
          <a:xfrm>
            <a:off x="1285852" y="3786190"/>
            <a:ext cx="6500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err="1" smtClean="0">
                <a:solidFill>
                  <a:schemeClr val="bg1"/>
                </a:solidFill>
              </a:rPr>
              <a:t>Slope</a:t>
            </a:r>
            <a:r>
              <a:rPr lang="pl-PL" sz="1200" dirty="0" smtClean="0">
                <a:solidFill>
                  <a:schemeClr val="bg1"/>
                </a:solidFill>
              </a:rPr>
              <a:t> </a:t>
            </a:r>
            <a:r>
              <a:rPr lang="el-GR" sz="1200" dirty="0" smtClean="0">
                <a:solidFill>
                  <a:schemeClr val="bg1"/>
                </a:solidFill>
              </a:rPr>
              <a:t>α</a:t>
            </a:r>
            <a:r>
              <a:rPr lang="pl-PL" sz="1200" dirty="0" smtClean="0">
                <a:solidFill>
                  <a:schemeClr val="bg1"/>
                </a:solidFill>
              </a:rPr>
              <a:t> = 30</a:t>
            </a:r>
            <a:r>
              <a:rPr lang="pl-PL" sz="1200" baseline="30000" dirty="0" smtClean="0">
                <a:solidFill>
                  <a:schemeClr val="bg1"/>
                </a:solidFill>
              </a:rPr>
              <a:t>0</a:t>
            </a:r>
            <a:r>
              <a:rPr lang="pl-PL" sz="1200" dirty="0" smtClean="0">
                <a:solidFill>
                  <a:schemeClr val="bg1"/>
                </a:solidFill>
              </a:rPr>
              <a:t>, </a:t>
            </a:r>
            <a:r>
              <a:rPr lang="pl-PL" sz="1200" dirty="0" err="1" smtClean="0">
                <a:solidFill>
                  <a:schemeClr val="bg1"/>
                </a:solidFill>
              </a:rPr>
              <a:t>angle</a:t>
            </a:r>
            <a:r>
              <a:rPr lang="pl-PL" sz="1200" dirty="0" smtClean="0">
                <a:solidFill>
                  <a:schemeClr val="bg1"/>
                </a:solidFill>
              </a:rPr>
              <a:t> of </a:t>
            </a:r>
            <a:r>
              <a:rPr lang="pl-PL" sz="1200" dirty="0" err="1" smtClean="0">
                <a:solidFill>
                  <a:schemeClr val="bg1"/>
                </a:solidFill>
              </a:rPr>
              <a:t>friction</a:t>
            </a:r>
            <a:r>
              <a:rPr lang="pl-PL" sz="1200" dirty="0" smtClean="0">
                <a:solidFill>
                  <a:schemeClr val="bg1"/>
                </a:solidFill>
              </a:rPr>
              <a:t> </a:t>
            </a:r>
            <a:r>
              <a:rPr lang="el-GR" sz="1200" dirty="0" smtClean="0">
                <a:solidFill>
                  <a:schemeClr val="bg1"/>
                </a:solidFill>
              </a:rPr>
              <a:t>φ</a:t>
            </a:r>
            <a:r>
              <a:rPr lang="pl-PL" sz="1200" dirty="0" smtClean="0">
                <a:solidFill>
                  <a:schemeClr val="bg1"/>
                </a:solidFill>
              </a:rPr>
              <a:t> = 15</a:t>
            </a:r>
            <a:r>
              <a:rPr lang="pl-PL" sz="1200" baseline="30000" dirty="0" smtClean="0">
                <a:solidFill>
                  <a:schemeClr val="bg1"/>
                </a:solidFill>
              </a:rPr>
              <a:t>0</a:t>
            </a:r>
            <a:r>
              <a:rPr lang="pl-PL" sz="1200" dirty="0" smtClean="0">
                <a:solidFill>
                  <a:schemeClr val="bg1"/>
                </a:solidFill>
              </a:rPr>
              <a:t>, </a:t>
            </a:r>
            <a:r>
              <a:rPr lang="pl-PL" sz="1200" dirty="0" err="1" smtClean="0">
                <a:solidFill>
                  <a:schemeClr val="bg1"/>
                </a:solidFill>
              </a:rPr>
              <a:t>cohesion</a:t>
            </a:r>
            <a:r>
              <a:rPr lang="pl-PL" sz="1200" dirty="0" smtClean="0">
                <a:solidFill>
                  <a:schemeClr val="bg1"/>
                </a:solidFill>
              </a:rPr>
              <a:t> c=3,0 </a:t>
            </a:r>
            <a:r>
              <a:rPr lang="pl-PL" sz="1200" dirty="0" err="1" smtClean="0">
                <a:solidFill>
                  <a:schemeClr val="bg1"/>
                </a:solidFill>
              </a:rPr>
              <a:t>MPa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48" name="Prostokąt zaokrąglony 47"/>
          <p:cNvSpPr/>
          <p:nvPr/>
        </p:nvSpPr>
        <p:spPr>
          <a:xfrm>
            <a:off x="-32" y="4143380"/>
            <a:ext cx="2071702" cy="1285884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>
                <a:lumMod val="75000"/>
                <a:lumOff val="25000"/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Prostokąt zaokrąglony 56"/>
          <p:cNvSpPr/>
          <p:nvPr/>
        </p:nvSpPr>
        <p:spPr>
          <a:xfrm>
            <a:off x="2285984" y="4143380"/>
            <a:ext cx="2000264" cy="1285884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8" name="Prostokąt zaokrąglony 57"/>
          <p:cNvSpPr/>
          <p:nvPr/>
        </p:nvSpPr>
        <p:spPr>
          <a:xfrm>
            <a:off x="4572000" y="4143380"/>
            <a:ext cx="1928826" cy="121444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Prostokąt zaokrąglony 58"/>
          <p:cNvSpPr/>
          <p:nvPr/>
        </p:nvSpPr>
        <p:spPr>
          <a:xfrm>
            <a:off x="6858016" y="4143380"/>
            <a:ext cx="1928826" cy="1214446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1" name="Łącznik prosty 60"/>
          <p:cNvCxnSpPr>
            <a:stCxn id="42" idx="1"/>
          </p:cNvCxnSpPr>
          <p:nvPr/>
        </p:nvCxnSpPr>
        <p:spPr>
          <a:xfrm rot="16200000" flipH="1" flipV="1">
            <a:off x="2449784" y="-428652"/>
            <a:ext cx="3408100" cy="5735964"/>
          </a:xfrm>
          <a:prstGeom prst="line">
            <a:avLst/>
          </a:prstGeom>
          <a:ln w="19050"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prosty 61"/>
          <p:cNvCxnSpPr>
            <a:endCxn id="57" idx="0"/>
          </p:cNvCxnSpPr>
          <p:nvPr/>
        </p:nvCxnSpPr>
        <p:spPr>
          <a:xfrm rot="10800000" flipV="1">
            <a:off x="3286116" y="1785926"/>
            <a:ext cx="4092890" cy="2357454"/>
          </a:xfrm>
          <a:prstGeom prst="line">
            <a:avLst/>
          </a:prstGeom>
          <a:ln w="19050"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prosty 63"/>
          <p:cNvCxnSpPr>
            <a:stCxn id="44" idx="6"/>
            <a:endCxn id="58" idx="0"/>
          </p:cNvCxnSpPr>
          <p:nvPr/>
        </p:nvCxnSpPr>
        <p:spPr>
          <a:xfrm flipH="1">
            <a:off x="5536413" y="2000240"/>
            <a:ext cx="2321735" cy="2143140"/>
          </a:xfrm>
          <a:prstGeom prst="line">
            <a:avLst/>
          </a:prstGeom>
          <a:ln w="19050"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Łącznik prosty 65"/>
          <p:cNvCxnSpPr>
            <a:endCxn id="59" idx="0"/>
          </p:cNvCxnSpPr>
          <p:nvPr/>
        </p:nvCxnSpPr>
        <p:spPr>
          <a:xfrm rot="5400000">
            <a:off x="7100653" y="2722017"/>
            <a:ext cx="2143139" cy="699586"/>
          </a:xfrm>
          <a:prstGeom prst="line">
            <a:avLst/>
          </a:prstGeom>
          <a:ln w="19050"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upa 51"/>
          <p:cNvGrpSpPr/>
          <p:nvPr/>
        </p:nvGrpSpPr>
        <p:grpSpPr>
          <a:xfrm>
            <a:off x="71406" y="428604"/>
            <a:ext cx="4595117" cy="642942"/>
            <a:chOff x="71406" y="428604"/>
            <a:chExt cx="6215106" cy="428628"/>
          </a:xfrm>
        </p:grpSpPr>
        <p:sp>
          <p:nvSpPr>
            <p:cNvPr id="50" name="Prostokąt zaokrąglony 49"/>
            <p:cNvSpPr/>
            <p:nvPr/>
          </p:nvSpPr>
          <p:spPr>
            <a:xfrm>
              <a:off x="71406" y="428604"/>
              <a:ext cx="6215074" cy="428628"/>
            </a:xfrm>
            <a:prstGeom prst="roundRect">
              <a:avLst/>
            </a:prstGeom>
            <a:solidFill>
              <a:schemeClr val="tx1">
                <a:lumMod val="7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1" name="pole tekstowe 50"/>
            <p:cNvSpPr txBox="1"/>
            <p:nvPr/>
          </p:nvSpPr>
          <p:spPr>
            <a:xfrm>
              <a:off x="142843" y="428604"/>
              <a:ext cx="6143669" cy="20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pl-PL" sz="1400" b="1" dirty="0" err="1" smtClean="0">
                  <a:solidFill>
                    <a:schemeClr val="bg1"/>
                  </a:solidFill>
                </a:rPr>
                <a:t>Destabilization</a:t>
              </a:r>
              <a:r>
                <a:rPr lang="pl-PL" sz="1400" b="1" dirty="0" smtClean="0">
                  <a:solidFill>
                    <a:schemeClr val="bg1"/>
                  </a:solidFill>
                </a:rPr>
                <a:t> </a:t>
              </a:r>
              <a:r>
                <a:rPr lang="pl-PL" sz="1400" b="1" dirty="0" err="1" smtClean="0">
                  <a:solidFill>
                    <a:schemeClr val="bg1"/>
                  </a:solidFill>
                </a:rPr>
                <a:t>due</a:t>
              </a:r>
              <a:r>
                <a:rPr lang="pl-PL" sz="1400" b="1" dirty="0" smtClean="0">
                  <a:solidFill>
                    <a:schemeClr val="bg1"/>
                  </a:solidFill>
                </a:rPr>
                <a:t> to </a:t>
              </a:r>
              <a:r>
                <a:rPr lang="pl-PL" sz="1400" b="1" dirty="0" err="1" smtClean="0">
                  <a:solidFill>
                    <a:schemeClr val="bg1"/>
                  </a:solidFill>
                </a:rPr>
                <a:t>glacier</a:t>
              </a:r>
              <a:r>
                <a:rPr lang="pl-PL" sz="1400" b="1" dirty="0" smtClean="0">
                  <a:solidFill>
                    <a:schemeClr val="bg1"/>
                  </a:solidFill>
                </a:rPr>
                <a:t> </a:t>
              </a:r>
              <a:r>
                <a:rPr lang="pl-PL" sz="1400" b="1" dirty="0" err="1" smtClean="0">
                  <a:solidFill>
                    <a:schemeClr val="bg1"/>
                  </a:solidFill>
                </a:rPr>
                <a:t>loading</a:t>
              </a:r>
              <a:r>
                <a:rPr lang="pl-PL" sz="1400" b="1" dirty="0" smtClean="0">
                  <a:solidFill>
                    <a:schemeClr val="bg1"/>
                  </a:solidFill>
                </a:rPr>
                <a:t> and </a:t>
              </a:r>
              <a:r>
                <a:rPr lang="pl-PL" sz="1400" b="1" dirty="0" err="1" smtClean="0">
                  <a:solidFill>
                    <a:schemeClr val="bg1"/>
                  </a:solidFill>
                </a:rPr>
                <a:t>unloading</a:t>
              </a:r>
              <a:endParaRPr lang="pl-PL" sz="14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88" name="Prostokąt zaokrąglony 87"/>
          <p:cNvSpPr/>
          <p:nvPr/>
        </p:nvSpPr>
        <p:spPr>
          <a:xfrm>
            <a:off x="71406" y="5808454"/>
            <a:ext cx="8607330" cy="620942"/>
          </a:xfrm>
          <a:prstGeom prst="roundRect">
            <a:avLst/>
          </a:prstGeom>
          <a:solidFill>
            <a:schemeClr val="tx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1" name="pole tekstowe 90"/>
          <p:cNvSpPr txBox="1"/>
          <p:nvPr/>
        </p:nvSpPr>
        <p:spPr>
          <a:xfrm>
            <a:off x="214282" y="5857892"/>
            <a:ext cx="814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 smtClean="0">
                <a:solidFill>
                  <a:schemeClr val="bg1"/>
                </a:solidFill>
              </a:rPr>
              <a:t>2D </a:t>
            </a:r>
            <a:r>
              <a:rPr lang="pl-PL" sz="1400" dirty="0" err="1" smtClean="0">
                <a:solidFill>
                  <a:schemeClr val="bg1"/>
                </a:solidFill>
              </a:rPr>
              <a:t>Finite</a:t>
            </a:r>
            <a:r>
              <a:rPr lang="pl-PL" sz="1400" dirty="0" smtClean="0">
                <a:solidFill>
                  <a:schemeClr val="bg1"/>
                </a:solidFill>
              </a:rPr>
              <a:t> Element </a:t>
            </a:r>
            <a:r>
              <a:rPr lang="pl-PL" sz="1400" dirty="0" err="1" smtClean="0">
                <a:solidFill>
                  <a:schemeClr val="bg1"/>
                </a:solidFill>
              </a:rPr>
              <a:t>Code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created</a:t>
            </a:r>
            <a:r>
              <a:rPr lang="pl-PL" sz="1400" dirty="0" smtClean="0">
                <a:solidFill>
                  <a:schemeClr val="bg1"/>
                </a:solidFill>
              </a:rPr>
              <a:t> and </a:t>
            </a:r>
            <a:r>
              <a:rPr lang="pl-PL" sz="1400" dirty="0" err="1" smtClean="0">
                <a:solidFill>
                  <a:schemeClr val="bg1"/>
                </a:solidFill>
              </a:rPr>
              <a:t>developed</a:t>
            </a:r>
            <a:r>
              <a:rPr lang="pl-PL" sz="1400" dirty="0" smtClean="0">
                <a:solidFill>
                  <a:schemeClr val="bg1"/>
                </a:solidFill>
              </a:rPr>
              <a:t> by Jean </a:t>
            </a:r>
            <a:r>
              <a:rPr lang="pl-PL" sz="1400" dirty="0" err="1" smtClean="0">
                <a:solidFill>
                  <a:schemeClr val="bg1"/>
                </a:solidFill>
              </a:rPr>
              <a:t>Chéry</a:t>
            </a:r>
            <a:r>
              <a:rPr lang="pl-PL" sz="1400" dirty="0" smtClean="0">
                <a:solidFill>
                  <a:schemeClr val="bg1"/>
                </a:solidFill>
              </a:rPr>
              <a:t> and </a:t>
            </a:r>
            <a:r>
              <a:rPr lang="pl-PL" sz="1400" dirty="0" err="1" smtClean="0">
                <a:solidFill>
                  <a:schemeClr val="bg1"/>
                </a:solidFill>
              </a:rPr>
              <a:t>Riad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Hassani</a:t>
            </a:r>
            <a:r>
              <a:rPr lang="pl-PL" sz="1400" dirty="0" smtClean="0">
                <a:solidFill>
                  <a:schemeClr val="bg1"/>
                </a:solidFill>
              </a:rPr>
              <a:t>, </a:t>
            </a:r>
            <a:r>
              <a:rPr lang="pl-PL" sz="1400" dirty="0" err="1" smtClean="0">
                <a:solidFill>
                  <a:schemeClr val="bg1"/>
                </a:solidFill>
              </a:rPr>
              <a:t>results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are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displayed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using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xadeli</a:t>
            </a:r>
            <a:r>
              <a:rPr lang="pl-PL" sz="1400" dirty="0" smtClean="0">
                <a:solidFill>
                  <a:schemeClr val="bg1"/>
                </a:solidFill>
              </a:rPr>
              <a:t> software.			</a:t>
            </a:r>
            <a:endParaRPr lang="pl-PL" sz="1400" dirty="0">
              <a:solidFill>
                <a:schemeClr val="bg1"/>
              </a:solidFill>
            </a:endParaRPr>
          </a:p>
        </p:txBody>
      </p:sp>
      <p:grpSp>
        <p:nvGrpSpPr>
          <p:cNvPr id="94" name="Grupa 93"/>
          <p:cNvGrpSpPr/>
          <p:nvPr/>
        </p:nvGrpSpPr>
        <p:grpSpPr>
          <a:xfrm>
            <a:off x="71406" y="1000106"/>
            <a:ext cx="4595117" cy="461665"/>
            <a:chOff x="-2344161" y="2426387"/>
            <a:chExt cx="6215074" cy="430592"/>
          </a:xfrm>
        </p:grpSpPr>
        <p:sp>
          <p:nvSpPr>
            <p:cNvPr id="95" name="Prostokąt zaokrąglony 94"/>
            <p:cNvSpPr/>
            <p:nvPr/>
          </p:nvSpPr>
          <p:spPr>
            <a:xfrm>
              <a:off x="-2344161" y="2426388"/>
              <a:ext cx="6215074" cy="428628"/>
            </a:xfrm>
            <a:prstGeom prst="roundRect">
              <a:avLst/>
            </a:prstGeom>
            <a:solidFill>
              <a:schemeClr val="tx1">
                <a:lumMod val="7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6" name="pole tekstowe 95"/>
            <p:cNvSpPr txBox="1"/>
            <p:nvPr/>
          </p:nvSpPr>
          <p:spPr>
            <a:xfrm>
              <a:off x="-2247538" y="2426387"/>
              <a:ext cx="5765023" cy="430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2"/>
              </a:pPr>
              <a:r>
                <a:rPr lang="en-US" sz="1200" dirty="0">
                  <a:solidFill>
                    <a:schemeClr val="bg1"/>
                  </a:solidFill>
                </a:rPr>
                <a:t>Activation of pre-existing faults, joints, pore water pressure</a:t>
              </a:r>
              <a:endParaRPr lang="pl-PL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Grupa 79"/>
          <p:cNvGrpSpPr/>
          <p:nvPr/>
        </p:nvGrpSpPr>
        <p:grpSpPr>
          <a:xfrm>
            <a:off x="-123352" y="-27384"/>
            <a:ext cx="9511091" cy="581358"/>
            <a:chOff x="-123352" y="-27384"/>
            <a:chExt cx="9511091" cy="581358"/>
          </a:xfrm>
        </p:grpSpPr>
        <p:grpSp>
          <p:nvGrpSpPr>
            <p:cNvPr id="81" name="Grupa 80"/>
            <p:cNvGrpSpPr/>
            <p:nvPr/>
          </p:nvGrpSpPr>
          <p:grpSpPr>
            <a:xfrm>
              <a:off x="-123352" y="-24"/>
              <a:ext cx="4176463" cy="553998"/>
              <a:chOff x="-1612166" y="-142900"/>
              <a:chExt cx="2497992" cy="553998"/>
            </a:xfrm>
          </p:grpSpPr>
          <p:sp>
            <p:nvSpPr>
              <p:cNvPr id="104" name="Prostokąt 103"/>
              <p:cNvSpPr/>
              <p:nvPr/>
            </p:nvSpPr>
            <p:spPr>
              <a:xfrm>
                <a:off x="-1536555" y="-142900"/>
                <a:ext cx="2361072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5" name="pole tekstowe 104"/>
              <p:cNvSpPr txBox="1"/>
              <p:nvPr/>
            </p:nvSpPr>
            <p:spPr>
              <a:xfrm>
                <a:off x="-1612166" y="-142900"/>
                <a:ext cx="249799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Deep-seated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gravitational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slope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deformation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on Earth and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analogs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smtClean="0">
                    <a:solidFill>
                      <a:schemeClr val="bg1"/>
                    </a:solidFill>
                  </a:rPr>
                  <a:t>on Mars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4" name="Grupa 13"/>
            <p:cNvGrpSpPr/>
            <p:nvPr/>
          </p:nvGrpSpPr>
          <p:grpSpPr>
            <a:xfrm>
              <a:off x="3907300" y="0"/>
              <a:ext cx="523432" cy="400110"/>
              <a:chOff x="-714412" y="-142900"/>
              <a:chExt cx="1857356" cy="400110"/>
            </a:xfrm>
          </p:grpSpPr>
          <p:sp>
            <p:nvSpPr>
              <p:cNvPr id="102" name="Prostokąt 101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3" name="pole tekstowe 102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smtClean="0">
                    <a:solidFill>
                      <a:schemeClr val="bg1"/>
                    </a:solidFill>
                  </a:rPr>
                  <a:t>Data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5" name="Grupa 16"/>
            <p:cNvGrpSpPr/>
            <p:nvPr/>
          </p:nvGrpSpPr>
          <p:grpSpPr>
            <a:xfrm>
              <a:off x="4369738" y="-24"/>
              <a:ext cx="1570414" cy="400110"/>
              <a:chOff x="-714412" y="-142900"/>
              <a:chExt cx="1857356" cy="400110"/>
            </a:xfrm>
          </p:grpSpPr>
          <p:sp>
            <p:nvSpPr>
              <p:cNvPr id="100" name="Prostokąt 99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1" name="pole tekstowe 100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Working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Hypothesis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6" name="Grupa 19"/>
            <p:cNvGrpSpPr/>
            <p:nvPr/>
          </p:nvGrpSpPr>
          <p:grpSpPr>
            <a:xfrm>
              <a:off x="5912419" y="-24"/>
              <a:ext cx="1395885" cy="400110"/>
              <a:chOff x="-714412" y="-142900"/>
              <a:chExt cx="1857356" cy="400110"/>
            </a:xfrm>
          </p:grpSpPr>
          <p:sp>
            <p:nvSpPr>
              <p:cNvPr id="98" name="Prostokąt 97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9" name="pole tekstowe 98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/>
                  <a:t>Reference</a:t>
                </a:r>
                <a:r>
                  <a:rPr lang="pl-PL" sz="1000" dirty="0" smtClean="0"/>
                  <a:t> model</a:t>
                </a:r>
              </a:p>
              <a:p>
                <a:pPr algn="ctr"/>
                <a:endParaRPr lang="pl-PL" sz="1000" dirty="0"/>
              </a:p>
            </p:txBody>
          </p:sp>
        </p:grpSp>
        <p:grpSp>
          <p:nvGrpSpPr>
            <p:cNvPr id="87" name="Grupa 22"/>
            <p:cNvGrpSpPr/>
            <p:nvPr/>
          </p:nvGrpSpPr>
          <p:grpSpPr>
            <a:xfrm>
              <a:off x="7258453" y="-24"/>
              <a:ext cx="697923" cy="400110"/>
              <a:chOff x="-714412" y="-142900"/>
              <a:chExt cx="1857356" cy="400110"/>
            </a:xfrm>
          </p:grpSpPr>
          <p:sp>
            <p:nvSpPr>
              <p:cNvPr id="93" name="Prostokąt 92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ole tekstowe 96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Results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9" name="Grupa 25"/>
            <p:cNvGrpSpPr/>
            <p:nvPr/>
          </p:nvGrpSpPr>
          <p:grpSpPr>
            <a:xfrm>
              <a:off x="7668344" y="-27384"/>
              <a:ext cx="1719395" cy="553998"/>
              <a:chOff x="-1093751" y="-170260"/>
              <a:chExt cx="2560171" cy="553998"/>
            </a:xfrm>
          </p:grpSpPr>
          <p:sp>
            <p:nvSpPr>
              <p:cNvPr id="90" name="Prostokąt 89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ole tekstowe 91"/>
              <p:cNvSpPr txBox="1"/>
              <p:nvPr/>
            </p:nvSpPr>
            <p:spPr>
              <a:xfrm>
                <a:off x="-1093751" y="-170260"/>
                <a:ext cx="256017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Summary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and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err="1" smtClean="0">
                    <a:solidFill>
                      <a:schemeClr val="bg1"/>
                    </a:solidFill>
                  </a:rPr>
                  <a:t>Perspective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0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 animBg="1"/>
      <p:bldP spid="57" grpId="0" animBg="1"/>
      <p:bldP spid="58" grpId="0" animBg="1"/>
      <p:bldP spid="59" grpId="0" animBg="1"/>
      <p:bldP spid="8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6"/>
          <p:cNvGrpSpPr/>
          <p:nvPr/>
        </p:nvGrpSpPr>
        <p:grpSpPr>
          <a:xfrm>
            <a:off x="2357422" y="1645330"/>
            <a:ext cx="4286280" cy="2071702"/>
            <a:chOff x="2428860" y="1071546"/>
            <a:chExt cx="4286280" cy="2071702"/>
          </a:xfrm>
        </p:grpSpPr>
        <p:sp>
          <p:nvSpPr>
            <p:cNvPr id="4" name="Prostokąt zaokrąglony 3"/>
            <p:cNvSpPr/>
            <p:nvPr/>
          </p:nvSpPr>
          <p:spPr>
            <a:xfrm>
              <a:off x="2428860" y="1071546"/>
              <a:ext cx="4286280" cy="2071702"/>
            </a:xfrm>
            <a:prstGeom prst="roundRect">
              <a:avLst/>
            </a:prstGeom>
            <a:solidFill>
              <a:schemeClr val="tx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074" name="Picture 2" descr="D:\Montpellier\Prezentacja\reference model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7451" y="1122809"/>
              <a:ext cx="3949097" cy="1920996"/>
            </a:xfrm>
            <a:prstGeom prst="rect">
              <a:avLst/>
            </a:prstGeom>
            <a:noFill/>
          </p:spPr>
        </p:pic>
      </p:grpSp>
      <p:sp>
        <p:nvSpPr>
          <p:cNvPr id="6" name="Prostokąt zaokrąglony 5"/>
          <p:cNvSpPr/>
          <p:nvPr/>
        </p:nvSpPr>
        <p:spPr>
          <a:xfrm>
            <a:off x="6786578" y="428604"/>
            <a:ext cx="2143140" cy="1714512"/>
          </a:xfrm>
          <a:prstGeom prst="roundRect">
            <a:avLst/>
          </a:prstGeom>
          <a:solidFill>
            <a:schemeClr val="tx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" name="Grupa 12"/>
          <p:cNvGrpSpPr/>
          <p:nvPr/>
        </p:nvGrpSpPr>
        <p:grpSpPr>
          <a:xfrm>
            <a:off x="5357818" y="1714488"/>
            <a:ext cx="1357322" cy="928694"/>
            <a:chOff x="5286380" y="1214422"/>
            <a:chExt cx="1357322" cy="928694"/>
          </a:xfrm>
        </p:grpSpPr>
        <p:sp>
          <p:nvSpPr>
            <p:cNvPr id="9" name="Prostokąt zaokrąglony 8"/>
            <p:cNvSpPr/>
            <p:nvPr/>
          </p:nvSpPr>
          <p:spPr>
            <a:xfrm>
              <a:off x="5357818" y="1214422"/>
              <a:ext cx="1214446" cy="928694"/>
            </a:xfrm>
            <a:prstGeom prst="roundRect">
              <a:avLst/>
            </a:prstGeom>
            <a:solidFill>
              <a:srgbClr val="F8FB8D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5286380" y="1285860"/>
              <a:ext cx="13573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l-PL" sz="800" b="1" dirty="0" smtClean="0">
                  <a:solidFill>
                    <a:schemeClr val="bg1"/>
                  </a:solidFill>
                </a:rPr>
                <a:t>CONSTANT</a:t>
              </a:r>
            </a:p>
            <a:p>
              <a:pPr>
                <a:lnSpc>
                  <a:spcPct val="150000"/>
                </a:lnSpc>
              </a:pPr>
              <a:r>
                <a:rPr lang="pl-PL" sz="800" dirty="0" smtClean="0">
                  <a:solidFill>
                    <a:schemeClr val="bg1"/>
                  </a:solidFill>
                </a:rPr>
                <a:t>Young </a:t>
              </a:r>
              <a:r>
                <a:rPr lang="pl-PL" sz="800" dirty="0" err="1" smtClean="0">
                  <a:solidFill>
                    <a:schemeClr val="bg1"/>
                  </a:solidFill>
                </a:rPr>
                <a:t>Modulus</a:t>
              </a:r>
              <a:r>
                <a:rPr lang="pl-PL" sz="800" dirty="0" smtClean="0">
                  <a:solidFill>
                    <a:schemeClr val="bg1"/>
                  </a:solidFill>
                </a:rPr>
                <a:t> = 2,89 </a:t>
              </a:r>
              <a:r>
                <a:rPr lang="pl-PL" sz="800" dirty="0" err="1" smtClean="0">
                  <a:solidFill>
                    <a:schemeClr val="bg1"/>
                  </a:solidFill>
                </a:rPr>
                <a:t>GPa</a:t>
              </a:r>
              <a:endParaRPr lang="pl-PL" sz="800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pl-PL" sz="800" dirty="0" smtClean="0">
                  <a:solidFill>
                    <a:schemeClr val="bg1"/>
                  </a:solidFill>
                </a:rPr>
                <a:t>Poisson </a:t>
              </a:r>
              <a:r>
                <a:rPr lang="pl-PL" sz="800" dirty="0" err="1" smtClean="0">
                  <a:solidFill>
                    <a:schemeClr val="bg1"/>
                  </a:solidFill>
                </a:rPr>
                <a:t>ratio</a:t>
              </a:r>
              <a:r>
                <a:rPr lang="pl-PL" sz="800" dirty="0" smtClean="0">
                  <a:solidFill>
                    <a:schemeClr val="bg1"/>
                  </a:solidFill>
                </a:rPr>
                <a:t> = 0,25</a:t>
              </a:r>
            </a:p>
            <a:p>
              <a:pPr>
                <a:lnSpc>
                  <a:spcPct val="150000"/>
                </a:lnSpc>
              </a:pPr>
              <a:r>
                <a:rPr lang="pl-PL" sz="800" dirty="0" err="1" smtClean="0">
                  <a:solidFill>
                    <a:schemeClr val="bg1"/>
                  </a:solidFill>
                </a:rPr>
                <a:t>Density</a:t>
              </a:r>
              <a:r>
                <a:rPr lang="pl-PL" sz="800" dirty="0" smtClean="0">
                  <a:solidFill>
                    <a:schemeClr val="bg1"/>
                  </a:solidFill>
                </a:rPr>
                <a:t> = 2,8 g/cm</a:t>
              </a:r>
              <a:r>
                <a:rPr lang="pl-PL" sz="800" baseline="30000" dirty="0" smtClean="0">
                  <a:solidFill>
                    <a:schemeClr val="bg1"/>
                  </a:solidFill>
                </a:rPr>
                <a:t>3</a:t>
              </a:r>
              <a:endParaRPr lang="pl-PL" sz="8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upa 13"/>
          <p:cNvGrpSpPr/>
          <p:nvPr/>
        </p:nvGrpSpPr>
        <p:grpSpPr>
          <a:xfrm>
            <a:off x="2357422" y="1708218"/>
            <a:ext cx="1214446" cy="928694"/>
            <a:chOff x="1142976" y="500042"/>
            <a:chExt cx="1214446" cy="928694"/>
          </a:xfrm>
        </p:grpSpPr>
        <p:sp>
          <p:nvSpPr>
            <p:cNvPr id="8" name="Prostokąt zaokrąglony 7"/>
            <p:cNvSpPr/>
            <p:nvPr/>
          </p:nvSpPr>
          <p:spPr>
            <a:xfrm>
              <a:off x="1214414" y="500042"/>
              <a:ext cx="1071570" cy="928694"/>
            </a:xfrm>
            <a:prstGeom prst="roundRect">
              <a:avLst/>
            </a:prstGeom>
            <a:solidFill>
              <a:srgbClr val="FF0000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1142976" y="660424"/>
              <a:ext cx="12144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b="1" dirty="0" smtClean="0">
                  <a:solidFill>
                    <a:schemeClr val="bg1"/>
                  </a:solidFill>
                </a:rPr>
                <a:t>VARIABLES</a:t>
              </a:r>
            </a:p>
            <a:p>
              <a:pPr>
                <a:lnSpc>
                  <a:spcPct val="150000"/>
                </a:lnSpc>
              </a:pPr>
              <a:r>
                <a:rPr lang="pl-PL" sz="1000" dirty="0" smtClean="0">
                  <a:solidFill>
                    <a:schemeClr val="bg1"/>
                  </a:solidFill>
                </a:rPr>
                <a:t>φ – </a:t>
              </a:r>
              <a:r>
                <a:rPr lang="pl-PL" sz="1000" dirty="0" err="1" smtClean="0">
                  <a:solidFill>
                    <a:schemeClr val="bg1"/>
                  </a:solidFill>
                </a:rPr>
                <a:t>friction</a:t>
              </a:r>
              <a:r>
                <a:rPr lang="pl-PL" sz="1000" dirty="0" smtClean="0">
                  <a:solidFill>
                    <a:schemeClr val="bg1"/>
                  </a:solidFill>
                </a:rPr>
                <a:t> </a:t>
              </a:r>
              <a:r>
                <a:rPr lang="pl-PL" sz="1000" dirty="0" err="1" smtClean="0">
                  <a:solidFill>
                    <a:schemeClr val="bg1"/>
                  </a:solidFill>
                </a:rPr>
                <a:t>angle</a:t>
              </a:r>
              <a:endParaRPr lang="pl-PL" sz="1000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pl-PL" sz="1000" dirty="0">
                  <a:solidFill>
                    <a:schemeClr val="bg1"/>
                  </a:solidFill>
                </a:rPr>
                <a:t>c</a:t>
              </a:r>
              <a:r>
                <a:rPr lang="pl-PL" sz="1000" dirty="0" smtClean="0">
                  <a:solidFill>
                    <a:schemeClr val="bg1"/>
                  </a:solidFill>
                </a:rPr>
                <a:t> – </a:t>
              </a:r>
              <a:r>
                <a:rPr lang="pl-PL" sz="1000" dirty="0" err="1" smtClean="0">
                  <a:solidFill>
                    <a:schemeClr val="bg1"/>
                  </a:solidFill>
                </a:rPr>
                <a:t>cohesion</a:t>
              </a:r>
              <a:r>
                <a:rPr lang="pl-PL" sz="1000" dirty="0" smtClean="0">
                  <a:solidFill>
                    <a:schemeClr val="bg1"/>
                  </a:solidFill>
                </a:rPr>
                <a:t> </a:t>
              </a:r>
              <a:endParaRPr lang="pl-PL" sz="1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6" name="Łącznik prosty ze strzałką 15"/>
          <p:cNvCxnSpPr/>
          <p:nvPr/>
        </p:nvCxnSpPr>
        <p:spPr>
          <a:xfrm rot="16200000">
            <a:off x="6286512" y="1285860"/>
            <a:ext cx="1571636" cy="1588"/>
          </a:xfrm>
          <a:prstGeom prst="straightConnector1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 rot="21600000">
            <a:off x="6858016" y="2000240"/>
            <a:ext cx="1928826" cy="1588"/>
          </a:xfrm>
          <a:prstGeom prst="straightConnector1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/>
          <p:cNvSpPr txBox="1"/>
          <p:nvPr/>
        </p:nvSpPr>
        <p:spPr>
          <a:xfrm rot="-5400000">
            <a:off x="6195308" y="876997"/>
            <a:ext cx="1428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 smtClean="0">
                <a:solidFill>
                  <a:schemeClr val="bg1"/>
                </a:solidFill>
              </a:rPr>
              <a:t>Pressure</a:t>
            </a:r>
            <a:r>
              <a:rPr lang="pl-PL" sz="1000" dirty="0" smtClean="0">
                <a:solidFill>
                  <a:schemeClr val="bg1"/>
                </a:solidFill>
              </a:rPr>
              <a:t> 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7572396" y="1968333"/>
            <a:ext cx="1428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 smtClean="0">
                <a:solidFill>
                  <a:schemeClr val="bg1"/>
                </a:solidFill>
              </a:rPr>
              <a:t>Time</a:t>
            </a:r>
            <a:endParaRPr lang="pl-PL" sz="1000" dirty="0">
              <a:solidFill>
                <a:schemeClr val="bg1"/>
              </a:solidFill>
            </a:endParaRPr>
          </a:p>
        </p:txBody>
      </p:sp>
      <p:cxnSp>
        <p:nvCxnSpPr>
          <p:cNvPr id="28" name="Łącznik prosty ze strzałką 27"/>
          <p:cNvCxnSpPr/>
          <p:nvPr/>
        </p:nvCxnSpPr>
        <p:spPr>
          <a:xfrm rot="10200000">
            <a:off x="5642793" y="2786058"/>
            <a:ext cx="714380" cy="71438"/>
          </a:xfrm>
          <a:prstGeom prst="straightConnector1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/>
          <p:cNvCxnSpPr/>
          <p:nvPr/>
        </p:nvCxnSpPr>
        <p:spPr>
          <a:xfrm rot="10200000">
            <a:off x="5430033" y="2561789"/>
            <a:ext cx="714380" cy="71438"/>
          </a:xfrm>
          <a:prstGeom prst="straightConnector1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Dowolny kształt 37"/>
          <p:cNvSpPr/>
          <p:nvPr/>
        </p:nvSpPr>
        <p:spPr>
          <a:xfrm>
            <a:off x="7080250" y="577850"/>
            <a:ext cx="685800" cy="1416050"/>
          </a:xfrm>
          <a:custGeom>
            <a:avLst/>
            <a:gdLst>
              <a:gd name="connsiteX0" fmla="*/ 0 w 685800"/>
              <a:gd name="connsiteY0" fmla="*/ 0 h 1416050"/>
              <a:gd name="connsiteX1" fmla="*/ 209550 w 685800"/>
              <a:gd name="connsiteY1" fmla="*/ 1111250 h 1416050"/>
              <a:gd name="connsiteX2" fmla="*/ 685800 w 685800"/>
              <a:gd name="connsiteY2" fmla="*/ 1416050 h 1416050"/>
              <a:gd name="connsiteX3" fmla="*/ 685800 w 685800"/>
              <a:gd name="connsiteY3" fmla="*/ 1416050 h 141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1416050">
                <a:moveTo>
                  <a:pt x="0" y="0"/>
                </a:moveTo>
                <a:cubicBezTo>
                  <a:pt x="47625" y="437621"/>
                  <a:pt x="95250" y="875242"/>
                  <a:pt x="209550" y="1111250"/>
                </a:cubicBezTo>
                <a:cubicBezTo>
                  <a:pt x="323850" y="1347258"/>
                  <a:pt x="685800" y="1416050"/>
                  <a:pt x="685800" y="1416050"/>
                </a:cubicBezTo>
                <a:lnTo>
                  <a:pt x="685800" y="1416050"/>
                </a:lnTo>
              </a:path>
            </a:pathLst>
          </a:custGeom>
          <a:ln w="2540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40" name="Łącznik prosty 39"/>
          <p:cNvCxnSpPr>
            <a:stCxn id="38" idx="2"/>
          </p:cNvCxnSpPr>
          <p:nvPr/>
        </p:nvCxnSpPr>
        <p:spPr>
          <a:xfrm>
            <a:off x="7766050" y="1993900"/>
            <a:ext cx="806478" cy="6340"/>
          </a:xfrm>
          <a:prstGeom prst="line">
            <a:avLst/>
          </a:prstGeom>
          <a:ln w="2540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ipsa 41"/>
          <p:cNvSpPr/>
          <p:nvPr/>
        </p:nvSpPr>
        <p:spPr>
          <a:xfrm>
            <a:off x="7000892" y="714356"/>
            <a:ext cx="142876" cy="142876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Elipsa 42"/>
          <p:cNvSpPr/>
          <p:nvPr/>
        </p:nvSpPr>
        <p:spPr>
          <a:xfrm>
            <a:off x="7286644" y="1714488"/>
            <a:ext cx="142876" cy="142876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Elipsa 43"/>
          <p:cNvSpPr/>
          <p:nvPr/>
        </p:nvSpPr>
        <p:spPr>
          <a:xfrm>
            <a:off x="7715272" y="1928802"/>
            <a:ext cx="142876" cy="142876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Elipsa 44"/>
          <p:cNvSpPr/>
          <p:nvPr/>
        </p:nvSpPr>
        <p:spPr>
          <a:xfrm>
            <a:off x="8429652" y="1928802"/>
            <a:ext cx="142876" cy="142876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Prostokąt zaokrąglony 45"/>
          <p:cNvSpPr/>
          <p:nvPr/>
        </p:nvSpPr>
        <p:spPr>
          <a:xfrm>
            <a:off x="2285984" y="3771672"/>
            <a:ext cx="4596480" cy="300269"/>
          </a:xfrm>
          <a:prstGeom prst="roundRect">
            <a:avLst/>
          </a:prstGeom>
          <a:solidFill>
            <a:schemeClr val="tx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pole tekstowe 46"/>
          <p:cNvSpPr txBox="1"/>
          <p:nvPr/>
        </p:nvSpPr>
        <p:spPr>
          <a:xfrm>
            <a:off x="1500166" y="3786190"/>
            <a:ext cx="6385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err="1" smtClean="0">
                <a:solidFill>
                  <a:schemeClr val="bg1"/>
                </a:solidFill>
              </a:rPr>
              <a:t>Slope</a:t>
            </a:r>
            <a:r>
              <a:rPr lang="pl-PL" sz="1200" dirty="0" smtClean="0">
                <a:solidFill>
                  <a:schemeClr val="bg1"/>
                </a:solidFill>
              </a:rPr>
              <a:t> </a:t>
            </a:r>
            <a:r>
              <a:rPr lang="el-GR" sz="1200" dirty="0" smtClean="0">
                <a:solidFill>
                  <a:schemeClr val="bg1"/>
                </a:solidFill>
              </a:rPr>
              <a:t>α</a:t>
            </a:r>
            <a:r>
              <a:rPr lang="pl-PL" sz="1200" dirty="0" smtClean="0">
                <a:solidFill>
                  <a:schemeClr val="bg1"/>
                </a:solidFill>
              </a:rPr>
              <a:t> = 30</a:t>
            </a:r>
            <a:r>
              <a:rPr lang="pl-PL" sz="1200" baseline="30000" dirty="0" smtClean="0">
                <a:solidFill>
                  <a:schemeClr val="bg1"/>
                </a:solidFill>
              </a:rPr>
              <a:t>0</a:t>
            </a:r>
            <a:r>
              <a:rPr lang="pl-PL" sz="1200" dirty="0" smtClean="0">
                <a:solidFill>
                  <a:schemeClr val="bg1"/>
                </a:solidFill>
              </a:rPr>
              <a:t>, </a:t>
            </a:r>
            <a:r>
              <a:rPr lang="pl-PL" sz="1200" dirty="0" err="1" smtClean="0">
                <a:solidFill>
                  <a:schemeClr val="bg1"/>
                </a:solidFill>
              </a:rPr>
              <a:t>angle</a:t>
            </a:r>
            <a:r>
              <a:rPr lang="pl-PL" sz="1200" dirty="0" smtClean="0">
                <a:solidFill>
                  <a:schemeClr val="bg1"/>
                </a:solidFill>
              </a:rPr>
              <a:t> of </a:t>
            </a:r>
            <a:r>
              <a:rPr lang="pl-PL" sz="1200" dirty="0" err="1" smtClean="0">
                <a:solidFill>
                  <a:schemeClr val="bg1"/>
                </a:solidFill>
              </a:rPr>
              <a:t>friction</a:t>
            </a:r>
            <a:r>
              <a:rPr lang="pl-PL" sz="1200" dirty="0" smtClean="0">
                <a:solidFill>
                  <a:schemeClr val="bg1"/>
                </a:solidFill>
              </a:rPr>
              <a:t> </a:t>
            </a:r>
            <a:r>
              <a:rPr lang="el-GR" sz="1200" dirty="0" smtClean="0">
                <a:solidFill>
                  <a:schemeClr val="bg1"/>
                </a:solidFill>
              </a:rPr>
              <a:t>φ</a:t>
            </a:r>
            <a:r>
              <a:rPr lang="pl-PL" sz="1200" dirty="0" smtClean="0">
                <a:solidFill>
                  <a:schemeClr val="bg1"/>
                </a:solidFill>
              </a:rPr>
              <a:t> = 15</a:t>
            </a:r>
            <a:r>
              <a:rPr lang="pl-PL" sz="1200" baseline="30000" dirty="0" smtClean="0">
                <a:solidFill>
                  <a:schemeClr val="bg1"/>
                </a:solidFill>
              </a:rPr>
              <a:t>0</a:t>
            </a:r>
            <a:r>
              <a:rPr lang="pl-PL" sz="1200" dirty="0" smtClean="0">
                <a:solidFill>
                  <a:schemeClr val="bg1"/>
                </a:solidFill>
              </a:rPr>
              <a:t>, </a:t>
            </a:r>
            <a:r>
              <a:rPr lang="pl-PL" sz="1200" dirty="0" err="1" smtClean="0">
                <a:solidFill>
                  <a:schemeClr val="bg1"/>
                </a:solidFill>
              </a:rPr>
              <a:t>cohesion</a:t>
            </a:r>
            <a:r>
              <a:rPr lang="pl-PL" sz="1200" dirty="0" smtClean="0">
                <a:solidFill>
                  <a:schemeClr val="bg1"/>
                </a:solidFill>
              </a:rPr>
              <a:t> c=3,0 </a:t>
            </a:r>
            <a:r>
              <a:rPr lang="pl-PL" sz="1200" dirty="0" err="1" smtClean="0">
                <a:solidFill>
                  <a:schemeClr val="bg1"/>
                </a:solidFill>
              </a:rPr>
              <a:t>MPa</a:t>
            </a:r>
            <a:endParaRPr lang="pl-PL" sz="1200" dirty="0">
              <a:solidFill>
                <a:schemeClr val="bg1"/>
              </a:solidFill>
            </a:endParaRPr>
          </a:p>
        </p:txBody>
      </p:sp>
      <p:cxnSp>
        <p:nvCxnSpPr>
          <p:cNvPr id="61" name="Łącznik prosty 60"/>
          <p:cNvCxnSpPr>
            <a:stCxn id="42" idx="1"/>
          </p:cNvCxnSpPr>
          <p:nvPr/>
        </p:nvCxnSpPr>
        <p:spPr>
          <a:xfrm rot="16200000" flipH="1" flipV="1">
            <a:off x="2449784" y="-428652"/>
            <a:ext cx="3408100" cy="5735964"/>
          </a:xfrm>
          <a:prstGeom prst="line">
            <a:avLst/>
          </a:prstGeom>
          <a:ln w="19050"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prosty 61"/>
          <p:cNvCxnSpPr/>
          <p:nvPr/>
        </p:nvCxnSpPr>
        <p:spPr>
          <a:xfrm flipH="1">
            <a:off x="3236384" y="1785926"/>
            <a:ext cx="4142622" cy="2357454"/>
          </a:xfrm>
          <a:prstGeom prst="line">
            <a:avLst/>
          </a:prstGeom>
          <a:ln w="19050"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prosty 63"/>
          <p:cNvCxnSpPr>
            <a:stCxn id="44" idx="6"/>
          </p:cNvCxnSpPr>
          <p:nvPr/>
        </p:nvCxnSpPr>
        <p:spPr>
          <a:xfrm flipH="1">
            <a:off x="5522400" y="2000240"/>
            <a:ext cx="2335748" cy="2143140"/>
          </a:xfrm>
          <a:prstGeom prst="line">
            <a:avLst/>
          </a:prstGeom>
          <a:ln w="19050"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Łącznik prosty 65"/>
          <p:cNvCxnSpPr/>
          <p:nvPr/>
        </p:nvCxnSpPr>
        <p:spPr>
          <a:xfrm flipH="1">
            <a:off x="7808416" y="2000240"/>
            <a:ext cx="713598" cy="2143140"/>
          </a:xfrm>
          <a:prstGeom prst="line">
            <a:avLst/>
          </a:prstGeom>
          <a:ln w="19050"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a 51"/>
          <p:cNvGrpSpPr/>
          <p:nvPr/>
        </p:nvGrpSpPr>
        <p:grpSpPr>
          <a:xfrm>
            <a:off x="71406" y="428604"/>
            <a:ext cx="4595117" cy="642942"/>
            <a:chOff x="71406" y="428604"/>
            <a:chExt cx="6215106" cy="428628"/>
          </a:xfrm>
        </p:grpSpPr>
        <p:sp>
          <p:nvSpPr>
            <p:cNvPr id="50" name="Prostokąt zaokrąglony 49"/>
            <p:cNvSpPr/>
            <p:nvPr/>
          </p:nvSpPr>
          <p:spPr>
            <a:xfrm>
              <a:off x="71406" y="428604"/>
              <a:ext cx="6215074" cy="428628"/>
            </a:xfrm>
            <a:prstGeom prst="roundRect">
              <a:avLst/>
            </a:prstGeom>
            <a:solidFill>
              <a:schemeClr val="tx1">
                <a:lumMod val="7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1" name="pole tekstowe 50"/>
            <p:cNvSpPr txBox="1"/>
            <p:nvPr/>
          </p:nvSpPr>
          <p:spPr>
            <a:xfrm>
              <a:off x="142843" y="428604"/>
              <a:ext cx="6143669" cy="20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pl-PL" sz="1400" b="1" dirty="0" err="1" smtClean="0">
                  <a:solidFill>
                    <a:schemeClr val="bg1"/>
                  </a:solidFill>
                </a:rPr>
                <a:t>Destabilization</a:t>
              </a:r>
              <a:r>
                <a:rPr lang="pl-PL" sz="1400" b="1" dirty="0" smtClean="0">
                  <a:solidFill>
                    <a:schemeClr val="bg1"/>
                  </a:solidFill>
                </a:rPr>
                <a:t> </a:t>
              </a:r>
              <a:r>
                <a:rPr lang="pl-PL" sz="1400" b="1" dirty="0" err="1" smtClean="0">
                  <a:solidFill>
                    <a:schemeClr val="bg1"/>
                  </a:solidFill>
                </a:rPr>
                <a:t>due</a:t>
              </a:r>
              <a:r>
                <a:rPr lang="pl-PL" sz="1400" b="1" dirty="0" smtClean="0">
                  <a:solidFill>
                    <a:schemeClr val="bg1"/>
                  </a:solidFill>
                </a:rPr>
                <a:t> to </a:t>
              </a:r>
              <a:r>
                <a:rPr lang="pl-PL" sz="1400" b="1" dirty="0" err="1" smtClean="0">
                  <a:solidFill>
                    <a:schemeClr val="bg1"/>
                  </a:solidFill>
                </a:rPr>
                <a:t>glacier</a:t>
              </a:r>
              <a:r>
                <a:rPr lang="pl-PL" sz="1400" b="1" dirty="0" smtClean="0">
                  <a:solidFill>
                    <a:schemeClr val="bg1"/>
                  </a:solidFill>
                </a:rPr>
                <a:t> </a:t>
              </a:r>
              <a:r>
                <a:rPr lang="pl-PL" sz="1400" b="1" dirty="0" err="1" smtClean="0">
                  <a:solidFill>
                    <a:schemeClr val="bg1"/>
                  </a:solidFill>
                </a:rPr>
                <a:t>loading</a:t>
              </a:r>
              <a:r>
                <a:rPr lang="pl-PL" sz="1400" b="1" dirty="0" smtClean="0">
                  <a:solidFill>
                    <a:schemeClr val="bg1"/>
                  </a:solidFill>
                </a:rPr>
                <a:t> and </a:t>
              </a:r>
              <a:r>
                <a:rPr lang="pl-PL" sz="1400" b="1" dirty="0" err="1" smtClean="0">
                  <a:solidFill>
                    <a:schemeClr val="bg1"/>
                  </a:solidFill>
                </a:rPr>
                <a:t>unloading</a:t>
              </a:r>
              <a:endParaRPr lang="pl-PL" sz="14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88" name="Prostokąt zaokrąglony 87"/>
          <p:cNvSpPr/>
          <p:nvPr/>
        </p:nvSpPr>
        <p:spPr>
          <a:xfrm>
            <a:off x="179512" y="5715016"/>
            <a:ext cx="8501122" cy="571504"/>
          </a:xfrm>
          <a:prstGeom prst="roundRect">
            <a:avLst/>
          </a:prstGeom>
          <a:solidFill>
            <a:schemeClr val="tx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1" name="pole tekstowe 90"/>
          <p:cNvSpPr txBox="1"/>
          <p:nvPr/>
        </p:nvSpPr>
        <p:spPr>
          <a:xfrm>
            <a:off x="285720" y="5715016"/>
            <a:ext cx="814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 smtClean="0">
                <a:solidFill>
                  <a:schemeClr val="bg1"/>
                </a:solidFill>
              </a:rPr>
              <a:t>2D </a:t>
            </a:r>
            <a:r>
              <a:rPr lang="pl-PL" sz="1400" dirty="0" err="1" smtClean="0">
                <a:solidFill>
                  <a:schemeClr val="bg1"/>
                </a:solidFill>
              </a:rPr>
              <a:t>Finite</a:t>
            </a:r>
            <a:r>
              <a:rPr lang="pl-PL" sz="1400" dirty="0" smtClean="0">
                <a:solidFill>
                  <a:schemeClr val="bg1"/>
                </a:solidFill>
              </a:rPr>
              <a:t> Element </a:t>
            </a:r>
            <a:r>
              <a:rPr lang="pl-PL" sz="1400" dirty="0" err="1" smtClean="0">
                <a:solidFill>
                  <a:schemeClr val="bg1"/>
                </a:solidFill>
              </a:rPr>
              <a:t>Code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created</a:t>
            </a:r>
            <a:r>
              <a:rPr lang="pl-PL" sz="1400" dirty="0" smtClean="0">
                <a:solidFill>
                  <a:schemeClr val="bg1"/>
                </a:solidFill>
              </a:rPr>
              <a:t> and </a:t>
            </a:r>
            <a:r>
              <a:rPr lang="pl-PL" sz="1400" dirty="0" err="1" smtClean="0">
                <a:solidFill>
                  <a:schemeClr val="bg1"/>
                </a:solidFill>
              </a:rPr>
              <a:t>developed</a:t>
            </a:r>
            <a:r>
              <a:rPr lang="pl-PL" sz="1400" dirty="0" smtClean="0">
                <a:solidFill>
                  <a:schemeClr val="bg1"/>
                </a:solidFill>
              </a:rPr>
              <a:t> by Jean </a:t>
            </a:r>
            <a:r>
              <a:rPr lang="pl-PL" sz="1400" dirty="0" err="1" smtClean="0">
                <a:solidFill>
                  <a:schemeClr val="bg1"/>
                </a:solidFill>
              </a:rPr>
              <a:t>Chéry</a:t>
            </a:r>
            <a:r>
              <a:rPr lang="pl-PL" sz="1400" dirty="0" smtClean="0">
                <a:solidFill>
                  <a:schemeClr val="bg1"/>
                </a:solidFill>
              </a:rPr>
              <a:t> and </a:t>
            </a:r>
            <a:r>
              <a:rPr lang="pl-PL" sz="1400" dirty="0" err="1" smtClean="0">
                <a:solidFill>
                  <a:schemeClr val="bg1"/>
                </a:solidFill>
              </a:rPr>
              <a:t>Riad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Hassani</a:t>
            </a:r>
            <a:r>
              <a:rPr lang="pl-PL" sz="1400" dirty="0" smtClean="0">
                <a:solidFill>
                  <a:schemeClr val="bg1"/>
                </a:solidFill>
              </a:rPr>
              <a:t>, </a:t>
            </a:r>
            <a:r>
              <a:rPr lang="pl-PL" sz="1400" dirty="0" err="1" smtClean="0">
                <a:solidFill>
                  <a:schemeClr val="bg1"/>
                </a:solidFill>
              </a:rPr>
              <a:t>results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are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displayed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using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xadeli</a:t>
            </a:r>
            <a:r>
              <a:rPr lang="pl-PL" sz="1400" dirty="0" smtClean="0">
                <a:solidFill>
                  <a:schemeClr val="bg1"/>
                </a:solidFill>
              </a:rPr>
              <a:t> software.			</a:t>
            </a:r>
            <a:endParaRPr lang="pl-PL" sz="1400" dirty="0">
              <a:solidFill>
                <a:schemeClr val="bg1"/>
              </a:solidFill>
            </a:endParaRPr>
          </a:p>
        </p:txBody>
      </p:sp>
      <p:grpSp>
        <p:nvGrpSpPr>
          <p:cNvPr id="36" name="Grupa 93"/>
          <p:cNvGrpSpPr/>
          <p:nvPr/>
        </p:nvGrpSpPr>
        <p:grpSpPr>
          <a:xfrm>
            <a:off x="71406" y="1000102"/>
            <a:ext cx="4595117" cy="285755"/>
            <a:chOff x="-2344161" y="2426387"/>
            <a:chExt cx="6215074" cy="244934"/>
          </a:xfrm>
        </p:grpSpPr>
        <p:sp>
          <p:nvSpPr>
            <p:cNvPr id="95" name="Prostokąt zaokrąglony 94"/>
            <p:cNvSpPr/>
            <p:nvPr/>
          </p:nvSpPr>
          <p:spPr>
            <a:xfrm>
              <a:off x="-2344161" y="2426391"/>
              <a:ext cx="6215074" cy="244930"/>
            </a:xfrm>
            <a:prstGeom prst="roundRect">
              <a:avLst/>
            </a:prstGeom>
            <a:solidFill>
              <a:schemeClr val="tx1">
                <a:lumMod val="7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6" name="pole tekstowe 95"/>
            <p:cNvSpPr txBox="1"/>
            <p:nvPr/>
          </p:nvSpPr>
          <p:spPr>
            <a:xfrm>
              <a:off x="-2247538" y="2426387"/>
              <a:ext cx="5765023" cy="237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3"/>
              </a:pPr>
              <a:r>
                <a:rPr lang="pl-PL" sz="1200" dirty="0">
                  <a:solidFill>
                    <a:schemeClr val="bg1"/>
                  </a:solidFill>
                </a:rPr>
                <a:t>G</a:t>
              </a:r>
              <a:r>
                <a:rPr lang="en-US" sz="1200" dirty="0" err="1">
                  <a:solidFill>
                    <a:schemeClr val="bg1"/>
                  </a:solidFill>
                </a:rPr>
                <a:t>eological</a:t>
              </a:r>
              <a:r>
                <a:rPr lang="en-US" sz="1200" dirty="0">
                  <a:solidFill>
                    <a:schemeClr val="bg1"/>
                  </a:solidFill>
                </a:rPr>
                <a:t> discontinuities  </a:t>
              </a:r>
              <a:endParaRPr lang="pl-PL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4" name="Prostokąt zaokrąglony 83"/>
          <p:cNvSpPr/>
          <p:nvPr/>
        </p:nvSpPr>
        <p:spPr>
          <a:xfrm>
            <a:off x="0" y="4143380"/>
            <a:ext cx="2071670" cy="121444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>
                <a:lumMod val="75000"/>
                <a:lumOff val="25000"/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5" name="Prostokąt zaokrąglony 84"/>
          <p:cNvSpPr/>
          <p:nvPr/>
        </p:nvSpPr>
        <p:spPr>
          <a:xfrm>
            <a:off x="2285984" y="4143380"/>
            <a:ext cx="2071702" cy="121444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>
                <a:lumMod val="75000"/>
                <a:lumOff val="25000"/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6" name="Prostokąt zaokrąglony 85"/>
          <p:cNvSpPr/>
          <p:nvPr/>
        </p:nvSpPr>
        <p:spPr>
          <a:xfrm>
            <a:off x="4500562" y="4143380"/>
            <a:ext cx="2000264" cy="121444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75000"/>
                <a:lumOff val="25000"/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7" name="Prostokąt zaokrąglony 86"/>
          <p:cNvSpPr/>
          <p:nvPr/>
        </p:nvSpPr>
        <p:spPr>
          <a:xfrm>
            <a:off x="6572264" y="4143380"/>
            <a:ext cx="2000264" cy="1214446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75000"/>
                <a:lumOff val="25000"/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9" name="Łącznik prosty ze strzałką 88"/>
          <p:cNvCxnSpPr/>
          <p:nvPr/>
        </p:nvCxnSpPr>
        <p:spPr>
          <a:xfrm>
            <a:off x="2571736" y="2786058"/>
            <a:ext cx="714380" cy="71438"/>
          </a:xfrm>
          <a:prstGeom prst="straightConnector1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Łącznik prosty ze strzałką 89"/>
          <p:cNvCxnSpPr/>
          <p:nvPr/>
        </p:nvCxnSpPr>
        <p:spPr>
          <a:xfrm>
            <a:off x="2786050" y="2571744"/>
            <a:ext cx="714380" cy="71438"/>
          </a:xfrm>
          <a:prstGeom prst="straightConnector1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Łącznik prosty 93"/>
          <p:cNvCxnSpPr/>
          <p:nvPr/>
        </p:nvCxnSpPr>
        <p:spPr>
          <a:xfrm>
            <a:off x="4320000" y="1928802"/>
            <a:ext cx="357190" cy="1588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Łącznik prosty 99"/>
          <p:cNvCxnSpPr/>
          <p:nvPr/>
        </p:nvCxnSpPr>
        <p:spPr>
          <a:xfrm>
            <a:off x="4284000" y="1962000"/>
            <a:ext cx="432000" cy="1588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Łącznik prosty 102"/>
          <p:cNvCxnSpPr/>
          <p:nvPr/>
        </p:nvCxnSpPr>
        <p:spPr>
          <a:xfrm>
            <a:off x="3857620" y="2428868"/>
            <a:ext cx="1296000" cy="1588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Łącznik prosty 103"/>
          <p:cNvCxnSpPr/>
          <p:nvPr/>
        </p:nvCxnSpPr>
        <p:spPr>
          <a:xfrm>
            <a:off x="3852000" y="2476800"/>
            <a:ext cx="1332000" cy="1588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Łącznik prosty 104"/>
          <p:cNvCxnSpPr/>
          <p:nvPr/>
        </p:nvCxnSpPr>
        <p:spPr>
          <a:xfrm>
            <a:off x="3384000" y="3000372"/>
            <a:ext cx="2268000" cy="1588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Łącznik prosty 105"/>
          <p:cNvCxnSpPr/>
          <p:nvPr/>
        </p:nvCxnSpPr>
        <p:spPr>
          <a:xfrm>
            <a:off x="3348000" y="3042000"/>
            <a:ext cx="2340000" cy="1588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upa 116"/>
          <p:cNvGrpSpPr/>
          <p:nvPr/>
        </p:nvGrpSpPr>
        <p:grpSpPr>
          <a:xfrm>
            <a:off x="-123352" y="-27384"/>
            <a:ext cx="9511091" cy="581358"/>
            <a:chOff x="-123352" y="-27384"/>
            <a:chExt cx="9511091" cy="581358"/>
          </a:xfrm>
        </p:grpSpPr>
        <p:grpSp>
          <p:nvGrpSpPr>
            <p:cNvPr id="118" name="Grupa 117"/>
            <p:cNvGrpSpPr/>
            <p:nvPr/>
          </p:nvGrpSpPr>
          <p:grpSpPr>
            <a:xfrm>
              <a:off x="-123352" y="-24"/>
              <a:ext cx="4176463" cy="553998"/>
              <a:chOff x="-1612166" y="-142900"/>
              <a:chExt cx="2497992" cy="553998"/>
            </a:xfrm>
          </p:grpSpPr>
          <p:sp>
            <p:nvSpPr>
              <p:cNvPr id="134" name="Prostokąt 133"/>
              <p:cNvSpPr/>
              <p:nvPr/>
            </p:nvSpPr>
            <p:spPr>
              <a:xfrm>
                <a:off x="-1536555" y="-142900"/>
                <a:ext cx="2361072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5" name="pole tekstowe 134"/>
              <p:cNvSpPr txBox="1"/>
              <p:nvPr/>
            </p:nvSpPr>
            <p:spPr>
              <a:xfrm>
                <a:off x="-1612166" y="-142900"/>
                <a:ext cx="249799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Deep-seated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gravitational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slope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deformation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on Earth and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analogs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smtClean="0">
                    <a:solidFill>
                      <a:schemeClr val="bg1"/>
                    </a:solidFill>
                  </a:rPr>
                  <a:t>on Mars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9" name="Grupa 13"/>
            <p:cNvGrpSpPr/>
            <p:nvPr/>
          </p:nvGrpSpPr>
          <p:grpSpPr>
            <a:xfrm>
              <a:off x="3907300" y="0"/>
              <a:ext cx="523432" cy="400110"/>
              <a:chOff x="-714412" y="-142900"/>
              <a:chExt cx="1857356" cy="400110"/>
            </a:xfrm>
          </p:grpSpPr>
          <p:sp>
            <p:nvSpPr>
              <p:cNvPr id="132" name="Prostokąt 131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3" name="pole tekstowe 132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smtClean="0">
                    <a:solidFill>
                      <a:schemeClr val="bg1"/>
                    </a:solidFill>
                  </a:rPr>
                  <a:t>Data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0" name="Grupa 16"/>
            <p:cNvGrpSpPr/>
            <p:nvPr/>
          </p:nvGrpSpPr>
          <p:grpSpPr>
            <a:xfrm>
              <a:off x="4369738" y="-24"/>
              <a:ext cx="1570414" cy="400110"/>
              <a:chOff x="-714412" y="-142900"/>
              <a:chExt cx="1857356" cy="400110"/>
            </a:xfrm>
          </p:grpSpPr>
          <p:sp>
            <p:nvSpPr>
              <p:cNvPr id="130" name="Prostokąt 129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1" name="pole tekstowe 130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Working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Hypothesis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1" name="Grupa 19"/>
            <p:cNvGrpSpPr/>
            <p:nvPr/>
          </p:nvGrpSpPr>
          <p:grpSpPr>
            <a:xfrm>
              <a:off x="5912419" y="-24"/>
              <a:ext cx="1395885" cy="400110"/>
              <a:chOff x="-714412" y="-142900"/>
              <a:chExt cx="1857356" cy="400110"/>
            </a:xfrm>
          </p:grpSpPr>
          <p:sp>
            <p:nvSpPr>
              <p:cNvPr id="128" name="Prostokąt 127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9" name="pole tekstowe 128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/>
                  <a:t>Reference</a:t>
                </a:r>
                <a:r>
                  <a:rPr lang="pl-PL" sz="1000" dirty="0" smtClean="0"/>
                  <a:t> model</a:t>
                </a:r>
              </a:p>
              <a:p>
                <a:pPr algn="ctr"/>
                <a:endParaRPr lang="pl-PL" sz="1000" dirty="0"/>
              </a:p>
            </p:txBody>
          </p:sp>
        </p:grpSp>
        <p:grpSp>
          <p:nvGrpSpPr>
            <p:cNvPr id="122" name="Grupa 22"/>
            <p:cNvGrpSpPr/>
            <p:nvPr/>
          </p:nvGrpSpPr>
          <p:grpSpPr>
            <a:xfrm>
              <a:off x="7258453" y="-24"/>
              <a:ext cx="697923" cy="400110"/>
              <a:chOff x="-714412" y="-142900"/>
              <a:chExt cx="1857356" cy="400110"/>
            </a:xfrm>
          </p:grpSpPr>
          <p:sp>
            <p:nvSpPr>
              <p:cNvPr id="126" name="Prostokąt 125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7" name="pole tekstowe 126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Results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3" name="Grupa 25"/>
            <p:cNvGrpSpPr/>
            <p:nvPr/>
          </p:nvGrpSpPr>
          <p:grpSpPr>
            <a:xfrm>
              <a:off x="7668344" y="-27384"/>
              <a:ext cx="1719395" cy="553998"/>
              <a:chOff x="-1093751" y="-170260"/>
              <a:chExt cx="2560171" cy="553998"/>
            </a:xfrm>
          </p:grpSpPr>
          <p:sp>
            <p:nvSpPr>
              <p:cNvPr id="124" name="Prostokąt 123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5" name="pole tekstowe 124"/>
              <p:cNvSpPr txBox="1"/>
              <p:nvPr/>
            </p:nvSpPr>
            <p:spPr>
              <a:xfrm>
                <a:off x="-1093751" y="-170260"/>
                <a:ext cx="256017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Summary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and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err="1" smtClean="0">
                    <a:solidFill>
                      <a:schemeClr val="bg1"/>
                    </a:solidFill>
                  </a:rPr>
                  <a:t>Perspective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0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88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878059" y="1174326"/>
            <a:ext cx="2520000" cy="135732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zaokrąglony 12"/>
          <p:cNvSpPr/>
          <p:nvPr/>
        </p:nvSpPr>
        <p:spPr>
          <a:xfrm>
            <a:off x="3617329" y="1133061"/>
            <a:ext cx="2520000" cy="135732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13"/>
          <p:cNvSpPr/>
          <p:nvPr/>
        </p:nvSpPr>
        <p:spPr>
          <a:xfrm>
            <a:off x="6338280" y="1142984"/>
            <a:ext cx="2520000" cy="1357322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zaokrąglony 15"/>
          <p:cNvSpPr/>
          <p:nvPr/>
        </p:nvSpPr>
        <p:spPr>
          <a:xfrm>
            <a:off x="888612" y="2599618"/>
            <a:ext cx="2520000" cy="135732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zaokrąglony 16"/>
          <p:cNvSpPr/>
          <p:nvPr/>
        </p:nvSpPr>
        <p:spPr>
          <a:xfrm>
            <a:off x="877507" y="4040990"/>
            <a:ext cx="2520000" cy="135732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zaokrąglony 17"/>
          <p:cNvSpPr/>
          <p:nvPr/>
        </p:nvSpPr>
        <p:spPr>
          <a:xfrm>
            <a:off x="890136" y="5499393"/>
            <a:ext cx="2520000" cy="135732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zaokrąglony 18"/>
          <p:cNvSpPr/>
          <p:nvPr/>
        </p:nvSpPr>
        <p:spPr>
          <a:xfrm>
            <a:off x="3632677" y="2580039"/>
            <a:ext cx="2520000" cy="135732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zaokrąglony 19"/>
          <p:cNvSpPr/>
          <p:nvPr/>
        </p:nvSpPr>
        <p:spPr>
          <a:xfrm>
            <a:off x="3632677" y="4010038"/>
            <a:ext cx="2520000" cy="1357322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20"/>
          <p:cNvSpPr/>
          <p:nvPr/>
        </p:nvSpPr>
        <p:spPr>
          <a:xfrm>
            <a:off x="3600510" y="5481532"/>
            <a:ext cx="2520000" cy="135732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zaokrąglony 21"/>
          <p:cNvSpPr/>
          <p:nvPr/>
        </p:nvSpPr>
        <p:spPr>
          <a:xfrm>
            <a:off x="6338280" y="2580039"/>
            <a:ext cx="2520000" cy="1357322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zaokrąglony 22"/>
          <p:cNvSpPr/>
          <p:nvPr/>
        </p:nvSpPr>
        <p:spPr>
          <a:xfrm>
            <a:off x="6318757" y="4000504"/>
            <a:ext cx="2520000" cy="1357322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zaokrąglony 23"/>
          <p:cNvSpPr/>
          <p:nvPr/>
        </p:nvSpPr>
        <p:spPr>
          <a:xfrm>
            <a:off x="6318757" y="5490731"/>
            <a:ext cx="2520000" cy="1357322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" name="Grupa 50"/>
          <p:cNvGrpSpPr/>
          <p:nvPr/>
        </p:nvGrpSpPr>
        <p:grpSpPr>
          <a:xfrm>
            <a:off x="71406" y="428604"/>
            <a:ext cx="8929750" cy="705627"/>
            <a:chOff x="71406" y="20871"/>
            <a:chExt cx="8929750" cy="705627"/>
          </a:xfrm>
        </p:grpSpPr>
        <p:cxnSp>
          <p:nvCxnSpPr>
            <p:cNvPr id="4" name="Łącznik prosty ze strzałką 3"/>
            <p:cNvCxnSpPr/>
            <p:nvPr/>
          </p:nvCxnSpPr>
          <p:spPr>
            <a:xfrm>
              <a:off x="71406" y="285728"/>
              <a:ext cx="8929750" cy="1588"/>
            </a:xfrm>
            <a:prstGeom prst="straightConnector1">
              <a:avLst/>
            </a:prstGeom>
            <a:ln w="31750">
              <a:solidFill>
                <a:schemeClr val="tx1">
                  <a:lumMod val="8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ole tekstowe 7"/>
            <p:cNvSpPr txBox="1"/>
            <p:nvPr/>
          </p:nvSpPr>
          <p:spPr>
            <a:xfrm>
              <a:off x="3275856" y="20871"/>
              <a:ext cx="22145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dirty="0" err="1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Cohesion</a:t>
              </a:r>
              <a:r>
                <a:rPr lang="pl-PL" sz="1200" dirty="0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 c</a:t>
              </a:r>
              <a:endParaRPr lang="pl-PL" sz="1400" dirty="0">
                <a:solidFill>
                  <a:schemeClr val="tx1">
                    <a:lumMod val="85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cxnSp>
          <p:nvCxnSpPr>
            <p:cNvPr id="29" name="Łącznik prosty 28"/>
            <p:cNvCxnSpPr/>
            <p:nvPr/>
          </p:nvCxnSpPr>
          <p:spPr>
            <a:xfrm rot="5400000">
              <a:off x="1608117" y="249215"/>
              <a:ext cx="214314" cy="1588"/>
            </a:xfrm>
            <a:prstGeom prst="line">
              <a:avLst/>
            </a:prstGeom>
            <a:ln w="34925"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Łącznik prosty 29"/>
            <p:cNvCxnSpPr/>
            <p:nvPr/>
          </p:nvCxnSpPr>
          <p:spPr>
            <a:xfrm rot="5400000">
              <a:off x="4786314" y="294226"/>
              <a:ext cx="214314" cy="1588"/>
            </a:xfrm>
            <a:prstGeom prst="line">
              <a:avLst/>
            </a:prstGeom>
            <a:ln w="34925"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Łącznik prosty 31"/>
            <p:cNvCxnSpPr/>
            <p:nvPr/>
          </p:nvCxnSpPr>
          <p:spPr>
            <a:xfrm rot="5400000">
              <a:off x="7566611" y="284934"/>
              <a:ext cx="214314" cy="1588"/>
            </a:xfrm>
            <a:prstGeom prst="line">
              <a:avLst/>
            </a:prstGeom>
            <a:ln w="34925"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pole tekstowe 36"/>
            <p:cNvSpPr txBox="1"/>
            <p:nvPr/>
          </p:nvSpPr>
          <p:spPr>
            <a:xfrm>
              <a:off x="1428727" y="357166"/>
              <a:ext cx="712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tx1">
                      <a:lumMod val="85000"/>
                    </a:schemeClr>
                  </a:solidFill>
                </a:rPr>
                <a:t>1.25</a:t>
              </a:r>
              <a:endParaRPr lang="pl-PL" b="1" dirty="0">
                <a:solidFill>
                  <a:schemeClr val="tx1">
                    <a:lumMod val="85000"/>
                  </a:schemeClr>
                </a:solidFill>
              </a:endParaRPr>
            </a:p>
          </p:txBody>
        </p:sp>
        <p:sp>
          <p:nvSpPr>
            <p:cNvPr id="38" name="pole tekstowe 37"/>
            <p:cNvSpPr txBox="1"/>
            <p:nvPr/>
          </p:nvSpPr>
          <p:spPr>
            <a:xfrm>
              <a:off x="4606925" y="324668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tx1">
                      <a:lumMod val="85000"/>
                    </a:schemeClr>
                  </a:solidFill>
                </a:rPr>
                <a:t>3.0</a:t>
              </a:r>
              <a:endParaRPr lang="pl-PL" b="1" dirty="0">
                <a:solidFill>
                  <a:schemeClr val="tx1">
                    <a:lumMod val="85000"/>
                  </a:schemeClr>
                </a:solidFill>
              </a:endParaRPr>
            </a:p>
          </p:txBody>
        </p:sp>
        <p:sp>
          <p:nvSpPr>
            <p:cNvPr id="40" name="pole tekstowe 39"/>
            <p:cNvSpPr txBox="1"/>
            <p:nvPr/>
          </p:nvSpPr>
          <p:spPr>
            <a:xfrm>
              <a:off x="7388810" y="301408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tx1">
                      <a:lumMod val="85000"/>
                    </a:schemeClr>
                  </a:solidFill>
                </a:rPr>
                <a:t>6.0</a:t>
              </a:r>
              <a:endParaRPr lang="pl-PL" b="1" dirty="0">
                <a:solidFill>
                  <a:schemeClr val="tx1">
                    <a:lumMod val="85000"/>
                  </a:schemeClr>
                </a:solidFill>
              </a:endParaRPr>
            </a:p>
          </p:txBody>
        </p:sp>
      </p:grpSp>
      <p:grpSp>
        <p:nvGrpSpPr>
          <p:cNvPr id="5" name="Grupa 49"/>
          <p:cNvGrpSpPr/>
          <p:nvPr/>
        </p:nvGrpSpPr>
        <p:grpSpPr>
          <a:xfrm>
            <a:off x="-46964" y="642918"/>
            <a:ext cx="904188" cy="6072230"/>
            <a:chOff x="-46964" y="142852"/>
            <a:chExt cx="904188" cy="6500858"/>
          </a:xfrm>
        </p:grpSpPr>
        <p:grpSp>
          <p:nvGrpSpPr>
            <p:cNvPr id="6" name="Grupa 48"/>
            <p:cNvGrpSpPr/>
            <p:nvPr/>
          </p:nvGrpSpPr>
          <p:grpSpPr>
            <a:xfrm>
              <a:off x="142843" y="142852"/>
              <a:ext cx="714381" cy="6500858"/>
              <a:chOff x="142843" y="142852"/>
              <a:chExt cx="714381" cy="6500858"/>
            </a:xfrm>
          </p:grpSpPr>
          <p:cxnSp>
            <p:nvCxnSpPr>
              <p:cNvPr id="10" name="Łącznik prosty ze strzałką 9"/>
              <p:cNvCxnSpPr/>
              <p:nvPr/>
            </p:nvCxnSpPr>
            <p:spPr>
              <a:xfrm rot="5400000">
                <a:off x="-2965503" y="3392487"/>
                <a:ext cx="6500858" cy="1588"/>
              </a:xfrm>
              <a:prstGeom prst="straightConnector1">
                <a:avLst/>
              </a:prstGeom>
              <a:ln w="31750">
                <a:solidFill>
                  <a:schemeClr val="tx1">
                    <a:lumMod val="8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Łącznik prosty 32"/>
              <p:cNvCxnSpPr/>
              <p:nvPr/>
            </p:nvCxnSpPr>
            <p:spPr>
              <a:xfrm rot="10800000">
                <a:off x="142844" y="1285860"/>
                <a:ext cx="214314" cy="1588"/>
              </a:xfrm>
              <a:prstGeom prst="line">
                <a:avLst/>
              </a:prstGeom>
              <a:ln w="3492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Łącznik prosty 33"/>
              <p:cNvCxnSpPr/>
              <p:nvPr/>
            </p:nvCxnSpPr>
            <p:spPr>
              <a:xfrm rot="10800000">
                <a:off x="142844" y="2855908"/>
                <a:ext cx="214314" cy="1588"/>
              </a:xfrm>
              <a:prstGeom prst="line">
                <a:avLst/>
              </a:prstGeom>
              <a:ln w="3492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Łącznik prosty 34"/>
              <p:cNvCxnSpPr/>
              <p:nvPr/>
            </p:nvCxnSpPr>
            <p:spPr>
              <a:xfrm rot="10800000">
                <a:off x="142843" y="4427544"/>
                <a:ext cx="214314" cy="1588"/>
              </a:xfrm>
              <a:prstGeom prst="line">
                <a:avLst/>
              </a:prstGeom>
              <a:ln w="3492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35"/>
              <p:cNvCxnSpPr/>
              <p:nvPr/>
            </p:nvCxnSpPr>
            <p:spPr>
              <a:xfrm rot="10800000">
                <a:off x="142844" y="5856304"/>
                <a:ext cx="214314" cy="1588"/>
              </a:xfrm>
              <a:prstGeom prst="line">
                <a:avLst/>
              </a:prstGeom>
              <a:ln w="3492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pole tekstowe 40"/>
              <p:cNvSpPr txBox="1"/>
              <p:nvPr/>
            </p:nvSpPr>
            <p:spPr>
              <a:xfrm>
                <a:off x="285720" y="1130842"/>
                <a:ext cx="5715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b="1" dirty="0" smtClean="0">
                    <a:solidFill>
                      <a:schemeClr val="tx1">
                        <a:lumMod val="85000"/>
                      </a:schemeClr>
                    </a:solidFill>
                  </a:rPr>
                  <a:t>10</a:t>
                </a:r>
                <a:r>
                  <a:rPr lang="pl-PL" b="1" baseline="30000" dirty="0" smtClean="0">
                    <a:solidFill>
                      <a:schemeClr val="tx1">
                        <a:lumMod val="85000"/>
                      </a:schemeClr>
                    </a:solidFill>
                  </a:rPr>
                  <a:t>0</a:t>
                </a:r>
                <a:endParaRPr lang="pl-PL" b="1" dirty="0">
                  <a:solidFill>
                    <a:schemeClr val="tx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42" name="pole tekstowe 41"/>
              <p:cNvSpPr txBox="1"/>
              <p:nvPr/>
            </p:nvSpPr>
            <p:spPr>
              <a:xfrm>
                <a:off x="285720" y="2702478"/>
                <a:ext cx="571504" cy="395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b="1" dirty="0" smtClean="0">
                    <a:solidFill>
                      <a:schemeClr val="tx1">
                        <a:lumMod val="85000"/>
                      </a:schemeClr>
                    </a:solidFill>
                  </a:rPr>
                  <a:t>15</a:t>
                </a:r>
                <a:r>
                  <a:rPr lang="pl-PL" b="1" baseline="30000" dirty="0" smtClean="0">
                    <a:solidFill>
                      <a:schemeClr val="tx1">
                        <a:lumMod val="85000"/>
                      </a:schemeClr>
                    </a:solidFill>
                  </a:rPr>
                  <a:t>0</a:t>
                </a:r>
                <a:endParaRPr lang="pl-PL" b="1" dirty="0">
                  <a:solidFill>
                    <a:schemeClr val="tx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43" name="pole tekstowe 42"/>
              <p:cNvSpPr txBox="1"/>
              <p:nvPr/>
            </p:nvSpPr>
            <p:spPr>
              <a:xfrm>
                <a:off x="285720" y="4274114"/>
                <a:ext cx="571504" cy="395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b="1" dirty="0">
                    <a:solidFill>
                      <a:schemeClr val="tx1">
                        <a:lumMod val="85000"/>
                      </a:schemeClr>
                    </a:solidFill>
                  </a:rPr>
                  <a:t>2</a:t>
                </a:r>
                <a:r>
                  <a:rPr lang="pl-PL" b="1" dirty="0" smtClean="0">
                    <a:solidFill>
                      <a:schemeClr val="tx1">
                        <a:lumMod val="85000"/>
                      </a:schemeClr>
                    </a:solidFill>
                  </a:rPr>
                  <a:t>0</a:t>
                </a:r>
                <a:r>
                  <a:rPr lang="pl-PL" b="1" baseline="30000" dirty="0" smtClean="0">
                    <a:solidFill>
                      <a:schemeClr val="tx1">
                        <a:lumMod val="85000"/>
                      </a:schemeClr>
                    </a:solidFill>
                  </a:rPr>
                  <a:t>0</a:t>
                </a:r>
                <a:endParaRPr lang="pl-PL" b="1" dirty="0">
                  <a:solidFill>
                    <a:schemeClr val="tx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44" name="pole tekstowe 43"/>
              <p:cNvSpPr txBox="1"/>
              <p:nvPr/>
            </p:nvSpPr>
            <p:spPr>
              <a:xfrm>
                <a:off x="285720" y="5702874"/>
                <a:ext cx="571504" cy="395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b="1" dirty="0" smtClean="0">
                    <a:solidFill>
                      <a:schemeClr val="tx1">
                        <a:lumMod val="85000"/>
                      </a:schemeClr>
                    </a:solidFill>
                  </a:rPr>
                  <a:t>30</a:t>
                </a:r>
                <a:r>
                  <a:rPr lang="pl-PL" b="1" baseline="30000" dirty="0" smtClean="0">
                    <a:solidFill>
                      <a:schemeClr val="tx1">
                        <a:lumMod val="85000"/>
                      </a:schemeClr>
                    </a:solidFill>
                  </a:rPr>
                  <a:t>0</a:t>
                </a:r>
                <a:endParaRPr lang="pl-PL" b="1" dirty="0">
                  <a:solidFill>
                    <a:schemeClr val="tx1">
                      <a:lumMod val="85000"/>
                    </a:schemeClr>
                  </a:solidFill>
                </a:endParaRPr>
              </a:p>
            </p:txBody>
          </p:sp>
        </p:grpSp>
        <p:sp>
          <p:nvSpPr>
            <p:cNvPr id="45" name="pole tekstowe 44"/>
            <p:cNvSpPr txBox="1"/>
            <p:nvPr/>
          </p:nvSpPr>
          <p:spPr>
            <a:xfrm rot="16200000">
              <a:off x="-1656444" y="3228536"/>
              <a:ext cx="37421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err="1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Effective</a:t>
              </a:r>
              <a:r>
                <a:rPr lang="pl-PL" sz="1400" dirty="0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 </a:t>
              </a:r>
              <a:r>
                <a:rPr lang="pl-PL" sz="1400" dirty="0" err="1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friction</a:t>
              </a:r>
              <a:r>
                <a:rPr lang="pl-PL" sz="1400" dirty="0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 </a:t>
              </a:r>
              <a:r>
                <a:rPr lang="pl-PL" sz="1400" dirty="0" err="1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angle</a:t>
              </a:r>
              <a:r>
                <a:rPr lang="pl-PL" sz="1400" dirty="0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 </a:t>
              </a:r>
              <a:r>
                <a:rPr lang="el-GR" sz="1400" dirty="0">
                  <a:solidFill>
                    <a:schemeClr val="tx1">
                      <a:lumMod val="85000"/>
                    </a:schemeClr>
                  </a:solidFill>
                  <a:latin typeface="Bookman Old Style"/>
                </a:rPr>
                <a:t>φ</a:t>
              </a:r>
              <a:endParaRPr lang="pl-PL" sz="1400" dirty="0">
                <a:solidFill>
                  <a:schemeClr val="tx1">
                    <a:lumMod val="85000"/>
                  </a:schemeClr>
                </a:solidFill>
              </a:endParaRPr>
            </a:p>
            <a:p>
              <a:pPr algn="ctr"/>
              <a:endParaRPr lang="pl-PL" sz="1400" dirty="0">
                <a:solidFill>
                  <a:schemeClr val="tx1">
                    <a:lumMod val="85000"/>
                  </a:schemeClr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7" name="Grupa 45"/>
          <p:cNvGrpSpPr/>
          <p:nvPr/>
        </p:nvGrpSpPr>
        <p:grpSpPr>
          <a:xfrm>
            <a:off x="714348" y="756552"/>
            <a:ext cx="8143932" cy="306241"/>
            <a:chOff x="714348" y="520213"/>
            <a:chExt cx="8143932" cy="306241"/>
          </a:xfrm>
        </p:grpSpPr>
        <p:cxnSp>
          <p:nvCxnSpPr>
            <p:cNvPr id="47" name="Łącznik prosty ze strzałką 46"/>
            <p:cNvCxnSpPr/>
            <p:nvPr/>
          </p:nvCxnSpPr>
          <p:spPr>
            <a:xfrm>
              <a:off x="714348" y="824866"/>
              <a:ext cx="8143932" cy="1588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pole tekstowe 47"/>
            <p:cNvSpPr txBox="1"/>
            <p:nvPr/>
          </p:nvSpPr>
          <p:spPr>
            <a:xfrm>
              <a:off x="3197011" y="520213"/>
              <a:ext cx="3214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dirty="0" err="1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Slope</a:t>
              </a:r>
              <a:r>
                <a:rPr lang="pl-PL" sz="1200" dirty="0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 </a:t>
              </a:r>
              <a:r>
                <a:rPr lang="pl-PL" sz="1200" dirty="0" err="1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angle</a:t>
              </a:r>
              <a:r>
                <a:rPr lang="pl-PL" sz="1200" dirty="0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 30 </a:t>
              </a:r>
              <a:r>
                <a:rPr lang="pl-PL" sz="1200" baseline="30000" dirty="0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0</a:t>
              </a:r>
              <a:r>
                <a:rPr lang="pl-PL" sz="1200" dirty="0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 	 </a:t>
              </a:r>
              <a:r>
                <a:rPr lang="pl-PL" sz="1200" dirty="0" err="1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Final</a:t>
              </a:r>
              <a:r>
                <a:rPr lang="pl-PL" sz="1200" dirty="0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 Step</a:t>
              </a:r>
              <a:endParaRPr lang="pl-PL" sz="1200" dirty="0">
                <a:solidFill>
                  <a:schemeClr val="tx1">
                    <a:lumMod val="85000"/>
                  </a:schemeClr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53" name="pole tekstowe 52"/>
          <p:cNvSpPr txBox="1"/>
          <p:nvPr/>
        </p:nvSpPr>
        <p:spPr>
          <a:xfrm>
            <a:off x="8467280" y="691873"/>
            <a:ext cx="616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[</a:t>
            </a:r>
            <a:r>
              <a:rPr lang="pl-PL" sz="1400" dirty="0" err="1" smtClean="0">
                <a:latin typeface="Calibri Light" panose="020F0302020204030204" pitchFamily="34" charset="0"/>
              </a:rPr>
              <a:t>MPa</a:t>
            </a:r>
            <a:r>
              <a:rPr lang="pl-PL" sz="1400" dirty="0" smtClean="0">
                <a:latin typeface="Calibri Light" panose="020F0302020204030204" pitchFamily="34" charset="0"/>
              </a:rPr>
              <a:t>]</a:t>
            </a:r>
            <a:endParaRPr lang="pl-PL" sz="1400" dirty="0"/>
          </a:p>
        </p:txBody>
      </p:sp>
      <p:sp>
        <p:nvSpPr>
          <p:cNvPr id="172" name="Prostokąt zaokrąglony 171"/>
          <p:cNvSpPr/>
          <p:nvPr/>
        </p:nvSpPr>
        <p:spPr>
          <a:xfrm>
            <a:off x="3500430" y="2428868"/>
            <a:ext cx="2714644" cy="1643074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3" name="pole tekstowe 172"/>
          <p:cNvSpPr txBox="1"/>
          <p:nvPr/>
        </p:nvSpPr>
        <p:spPr>
          <a:xfrm>
            <a:off x="3321688" y="2285992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174" name="pole tekstowe 173"/>
          <p:cNvSpPr txBox="1"/>
          <p:nvPr/>
        </p:nvSpPr>
        <p:spPr>
          <a:xfrm>
            <a:off x="3359560" y="2071678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175" name="pole tekstowe 174"/>
          <p:cNvSpPr txBox="1"/>
          <p:nvPr/>
        </p:nvSpPr>
        <p:spPr>
          <a:xfrm>
            <a:off x="3342099" y="1887012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176" name="pole tekstowe 175"/>
          <p:cNvSpPr txBox="1"/>
          <p:nvPr/>
        </p:nvSpPr>
        <p:spPr>
          <a:xfrm>
            <a:off x="3340204" y="1714488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177" name="pole tekstowe 176"/>
          <p:cNvSpPr txBox="1"/>
          <p:nvPr/>
        </p:nvSpPr>
        <p:spPr>
          <a:xfrm>
            <a:off x="3340204" y="1529822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178" name="pole tekstowe 177"/>
          <p:cNvSpPr txBox="1"/>
          <p:nvPr/>
        </p:nvSpPr>
        <p:spPr>
          <a:xfrm>
            <a:off x="3350343" y="1376232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179" name="pole tekstowe 178"/>
          <p:cNvSpPr txBox="1"/>
          <p:nvPr/>
        </p:nvSpPr>
        <p:spPr>
          <a:xfrm>
            <a:off x="3295440" y="1142984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180" name="pole tekstowe 179"/>
          <p:cNvSpPr txBox="1"/>
          <p:nvPr/>
        </p:nvSpPr>
        <p:spPr>
          <a:xfrm>
            <a:off x="6036332" y="2285992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181" name="pole tekstowe 180"/>
          <p:cNvSpPr txBox="1"/>
          <p:nvPr/>
        </p:nvSpPr>
        <p:spPr>
          <a:xfrm>
            <a:off x="6074204" y="2071678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182" name="pole tekstowe 181"/>
          <p:cNvSpPr txBox="1"/>
          <p:nvPr/>
        </p:nvSpPr>
        <p:spPr>
          <a:xfrm>
            <a:off x="6056743" y="1887012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183" name="pole tekstowe 182"/>
          <p:cNvSpPr txBox="1"/>
          <p:nvPr/>
        </p:nvSpPr>
        <p:spPr>
          <a:xfrm>
            <a:off x="6054848" y="1714488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184" name="pole tekstowe 183"/>
          <p:cNvSpPr txBox="1"/>
          <p:nvPr/>
        </p:nvSpPr>
        <p:spPr>
          <a:xfrm>
            <a:off x="6054848" y="1529822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185" name="pole tekstowe 184"/>
          <p:cNvSpPr txBox="1"/>
          <p:nvPr/>
        </p:nvSpPr>
        <p:spPr>
          <a:xfrm>
            <a:off x="6064987" y="1376232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186" name="pole tekstowe 185"/>
          <p:cNvSpPr txBox="1"/>
          <p:nvPr/>
        </p:nvSpPr>
        <p:spPr>
          <a:xfrm>
            <a:off x="6010084" y="1142984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187" name="pole tekstowe 186"/>
          <p:cNvSpPr txBox="1"/>
          <p:nvPr/>
        </p:nvSpPr>
        <p:spPr>
          <a:xfrm>
            <a:off x="8822414" y="2285992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188" name="pole tekstowe 187"/>
          <p:cNvSpPr txBox="1"/>
          <p:nvPr/>
        </p:nvSpPr>
        <p:spPr>
          <a:xfrm>
            <a:off x="8860286" y="2071678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189" name="pole tekstowe 188"/>
          <p:cNvSpPr txBox="1"/>
          <p:nvPr/>
        </p:nvSpPr>
        <p:spPr>
          <a:xfrm>
            <a:off x="8842825" y="1887012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190" name="pole tekstowe 189"/>
          <p:cNvSpPr txBox="1"/>
          <p:nvPr/>
        </p:nvSpPr>
        <p:spPr>
          <a:xfrm>
            <a:off x="8840930" y="1714488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191" name="pole tekstowe 190"/>
          <p:cNvSpPr txBox="1"/>
          <p:nvPr/>
        </p:nvSpPr>
        <p:spPr>
          <a:xfrm>
            <a:off x="8840930" y="1529822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192" name="pole tekstowe 191"/>
          <p:cNvSpPr txBox="1"/>
          <p:nvPr/>
        </p:nvSpPr>
        <p:spPr>
          <a:xfrm>
            <a:off x="8851069" y="1376232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193" name="pole tekstowe 192"/>
          <p:cNvSpPr txBox="1"/>
          <p:nvPr/>
        </p:nvSpPr>
        <p:spPr>
          <a:xfrm>
            <a:off x="8796166" y="1142984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194" name="pole tekstowe 193"/>
          <p:cNvSpPr txBox="1"/>
          <p:nvPr/>
        </p:nvSpPr>
        <p:spPr>
          <a:xfrm>
            <a:off x="8822414" y="3759789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195" name="pole tekstowe 194"/>
          <p:cNvSpPr txBox="1"/>
          <p:nvPr/>
        </p:nvSpPr>
        <p:spPr>
          <a:xfrm>
            <a:off x="8860286" y="354547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196" name="pole tekstowe 195"/>
          <p:cNvSpPr txBox="1"/>
          <p:nvPr/>
        </p:nvSpPr>
        <p:spPr>
          <a:xfrm>
            <a:off x="8842825" y="3360809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197" name="pole tekstowe 196"/>
          <p:cNvSpPr txBox="1"/>
          <p:nvPr/>
        </p:nvSpPr>
        <p:spPr>
          <a:xfrm>
            <a:off x="8840930" y="318828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198" name="pole tekstowe 197"/>
          <p:cNvSpPr txBox="1"/>
          <p:nvPr/>
        </p:nvSpPr>
        <p:spPr>
          <a:xfrm>
            <a:off x="8840930" y="3003619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199" name="pole tekstowe 198"/>
          <p:cNvSpPr txBox="1"/>
          <p:nvPr/>
        </p:nvSpPr>
        <p:spPr>
          <a:xfrm>
            <a:off x="8851069" y="2850029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200" name="pole tekstowe 199"/>
          <p:cNvSpPr txBox="1"/>
          <p:nvPr/>
        </p:nvSpPr>
        <p:spPr>
          <a:xfrm>
            <a:off x="8796166" y="2616781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201" name="pole tekstowe 200"/>
          <p:cNvSpPr txBox="1"/>
          <p:nvPr/>
        </p:nvSpPr>
        <p:spPr>
          <a:xfrm>
            <a:off x="6107770" y="3714752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202" name="pole tekstowe 201"/>
          <p:cNvSpPr txBox="1"/>
          <p:nvPr/>
        </p:nvSpPr>
        <p:spPr>
          <a:xfrm>
            <a:off x="6145642" y="3500438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203" name="pole tekstowe 202"/>
          <p:cNvSpPr txBox="1"/>
          <p:nvPr/>
        </p:nvSpPr>
        <p:spPr>
          <a:xfrm>
            <a:off x="6128181" y="3315772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204" name="pole tekstowe 203"/>
          <p:cNvSpPr txBox="1"/>
          <p:nvPr/>
        </p:nvSpPr>
        <p:spPr>
          <a:xfrm>
            <a:off x="6126286" y="3143248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205" name="pole tekstowe 204"/>
          <p:cNvSpPr txBox="1"/>
          <p:nvPr/>
        </p:nvSpPr>
        <p:spPr>
          <a:xfrm>
            <a:off x="6126286" y="2958582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206" name="pole tekstowe 205"/>
          <p:cNvSpPr txBox="1"/>
          <p:nvPr/>
        </p:nvSpPr>
        <p:spPr>
          <a:xfrm>
            <a:off x="6136425" y="2804992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207" name="pole tekstowe 206"/>
          <p:cNvSpPr txBox="1"/>
          <p:nvPr/>
        </p:nvSpPr>
        <p:spPr>
          <a:xfrm>
            <a:off x="6081522" y="2571744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208" name="pole tekstowe 207"/>
          <p:cNvSpPr txBox="1"/>
          <p:nvPr/>
        </p:nvSpPr>
        <p:spPr>
          <a:xfrm>
            <a:off x="3312364" y="3714752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209" name="pole tekstowe 208"/>
          <p:cNvSpPr txBox="1"/>
          <p:nvPr/>
        </p:nvSpPr>
        <p:spPr>
          <a:xfrm>
            <a:off x="3350236" y="3500438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210" name="pole tekstowe 209"/>
          <p:cNvSpPr txBox="1"/>
          <p:nvPr/>
        </p:nvSpPr>
        <p:spPr>
          <a:xfrm>
            <a:off x="3332775" y="3315772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211" name="pole tekstowe 210"/>
          <p:cNvSpPr txBox="1"/>
          <p:nvPr/>
        </p:nvSpPr>
        <p:spPr>
          <a:xfrm>
            <a:off x="3330880" y="3143248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212" name="pole tekstowe 211"/>
          <p:cNvSpPr txBox="1"/>
          <p:nvPr/>
        </p:nvSpPr>
        <p:spPr>
          <a:xfrm>
            <a:off x="3330880" y="2958582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213" name="pole tekstowe 212"/>
          <p:cNvSpPr txBox="1"/>
          <p:nvPr/>
        </p:nvSpPr>
        <p:spPr>
          <a:xfrm>
            <a:off x="3341019" y="2804992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214" name="pole tekstowe 213"/>
          <p:cNvSpPr txBox="1"/>
          <p:nvPr/>
        </p:nvSpPr>
        <p:spPr>
          <a:xfrm>
            <a:off x="3286116" y="2571744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215" name="pole tekstowe 214"/>
          <p:cNvSpPr txBox="1"/>
          <p:nvPr/>
        </p:nvSpPr>
        <p:spPr>
          <a:xfrm>
            <a:off x="3312364" y="5188549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216" name="pole tekstowe 215"/>
          <p:cNvSpPr txBox="1"/>
          <p:nvPr/>
        </p:nvSpPr>
        <p:spPr>
          <a:xfrm>
            <a:off x="3350236" y="497423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217" name="pole tekstowe 216"/>
          <p:cNvSpPr txBox="1"/>
          <p:nvPr/>
        </p:nvSpPr>
        <p:spPr>
          <a:xfrm>
            <a:off x="3332775" y="4789569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218" name="pole tekstowe 217"/>
          <p:cNvSpPr txBox="1"/>
          <p:nvPr/>
        </p:nvSpPr>
        <p:spPr>
          <a:xfrm>
            <a:off x="3330880" y="461704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219" name="pole tekstowe 218"/>
          <p:cNvSpPr txBox="1"/>
          <p:nvPr/>
        </p:nvSpPr>
        <p:spPr>
          <a:xfrm>
            <a:off x="3330880" y="4432379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220" name="pole tekstowe 219"/>
          <p:cNvSpPr txBox="1"/>
          <p:nvPr/>
        </p:nvSpPr>
        <p:spPr>
          <a:xfrm>
            <a:off x="3341019" y="4278789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221" name="pole tekstowe 220"/>
          <p:cNvSpPr txBox="1"/>
          <p:nvPr/>
        </p:nvSpPr>
        <p:spPr>
          <a:xfrm>
            <a:off x="3286116" y="4045541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222" name="pole tekstowe 221"/>
          <p:cNvSpPr txBox="1"/>
          <p:nvPr/>
        </p:nvSpPr>
        <p:spPr>
          <a:xfrm>
            <a:off x="6036332" y="5143512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223" name="pole tekstowe 222"/>
          <p:cNvSpPr txBox="1"/>
          <p:nvPr/>
        </p:nvSpPr>
        <p:spPr>
          <a:xfrm>
            <a:off x="6074204" y="4929198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224" name="pole tekstowe 223"/>
          <p:cNvSpPr txBox="1"/>
          <p:nvPr/>
        </p:nvSpPr>
        <p:spPr>
          <a:xfrm>
            <a:off x="6056743" y="4744532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225" name="pole tekstowe 224"/>
          <p:cNvSpPr txBox="1"/>
          <p:nvPr/>
        </p:nvSpPr>
        <p:spPr>
          <a:xfrm>
            <a:off x="6054848" y="4572008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226" name="pole tekstowe 225"/>
          <p:cNvSpPr txBox="1"/>
          <p:nvPr/>
        </p:nvSpPr>
        <p:spPr>
          <a:xfrm>
            <a:off x="6054848" y="4387342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227" name="pole tekstowe 226"/>
          <p:cNvSpPr txBox="1"/>
          <p:nvPr/>
        </p:nvSpPr>
        <p:spPr>
          <a:xfrm>
            <a:off x="6064987" y="4233752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228" name="pole tekstowe 227"/>
          <p:cNvSpPr txBox="1"/>
          <p:nvPr/>
        </p:nvSpPr>
        <p:spPr>
          <a:xfrm>
            <a:off x="6010084" y="4000504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229" name="pole tekstowe 228"/>
          <p:cNvSpPr txBox="1"/>
          <p:nvPr/>
        </p:nvSpPr>
        <p:spPr>
          <a:xfrm>
            <a:off x="8813090" y="5143512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230" name="pole tekstowe 229"/>
          <p:cNvSpPr txBox="1"/>
          <p:nvPr/>
        </p:nvSpPr>
        <p:spPr>
          <a:xfrm>
            <a:off x="8850962" y="4929198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231" name="pole tekstowe 230"/>
          <p:cNvSpPr txBox="1"/>
          <p:nvPr/>
        </p:nvSpPr>
        <p:spPr>
          <a:xfrm>
            <a:off x="8833501" y="4744532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232" name="pole tekstowe 231"/>
          <p:cNvSpPr txBox="1"/>
          <p:nvPr/>
        </p:nvSpPr>
        <p:spPr>
          <a:xfrm>
            <a:off x="8831606" y="4572008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233" name="pole tekstowe 232"/>
          <p:cNvSpPr txBox="1"/>
          <p:nvPr/>
        </p:nvSpPr>
        <p:spPr>
          <a:xfrm>
            <a:off x="8831606" y="4387342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234" name="pole tekstowe 233"/>
          <p:cNvSpPr txBox="1"/>
          <p:nvPr/>
        </p:nvSpPr>
        <p:spPr>
          <a:xfrm>
            <a:off x="8841745" y="4233752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235" name="pole tekstowe 234"/>
          <p:cNvSpPr txBox="1"/>
          <p:nvPr/>
        </p:nvSpPr>
        <p:spPr>
          <a:xfrm>
            <a:off x="8786842" y="4000504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236" name="pole tekstowe 235"/>
          <p:cNvSpPr txBox="1"/>
          <p:nvPr/>
        </p:nvSpPr>
        <p:spPr>
          <a:xfrm>
            <a:off x="8822414" y="6617309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237" name="pole tekstowe 236"/>
          <p:cNvSpPr txBox="1"/>
          <p:nvPr/>
        </p:nvSpPr>
        <p:spPr>
          <a:xfrm>
            <a:off x="8860286" y="640299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238" name="pole tekstowe 237"/>
          <p:cNvSpPr txBox="1"/>
          <p:nvPr/>
        </p:nvSpPr>
        <p:spPr>
          <a:xfrm>
            <a:off x="8842825" y="6218329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239" name="pole tekstowe 238"/>
          <p:cNvSpPr txBox="1"/>
          <p:nvPr/>
        </p:nvSpPr>
        <p:spPr>
          <a:xfrm>
            <a:off x="8840930" y="604580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240" name="pole tekstowe 239"/>
          <p:cNvSpPr txBox="1"/>
          <p:nvPr/>
        </p:nvSpPr>
        <p:spPr>
          <a:xfrm>
            <a:off x="8840930" y="5861139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241" name="pole tekstowe 240"/>
          <p:cNvSpPr txBox="1"/>
          <p:nvPr/>
        </p:nvSpPr>
        <p:spPr>
          <a:xfrm>
            <a:off x="8851069" y="5707549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242" name="pole tekstowe 241"/>
          <p:cNvSpPr txBox="1"/>
          <p:nvPr/>
        </p:nvSpPr>
        <p:spPr>
          <a:xfrm>
            <a:off x="8796166" y="5474301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243" name="pole tekstowe 242"/>
          <p:cNvSpPr txBox="1"/>
          <p:nvPr/>
        </p:nvSpPr>
        <p:spPr>
          <a:xfrm>
            <a:off x="6027008" y="6617309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244" name="pole tekstowe 243"/>
          <p:cNvSpPr txBox="1"/>
          <p:nvPr/>
        </p:nvSpPr>
        <p:spPr>
          <a:xfrm>
            <a:off x="6064880" y="640299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245" name="pole tekstowe 244"/>
          <p:cNvSpPr txBox="1"/>
          <p:nvPr/>
        </p:nvSpPr>
        <p:spPr>
          <a:xfrm>
            <a:off x="6047419" y="6218329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246" name="pole tekstowe 245"/>
          <p:cNvSpPr txBox="1"/>
          <p:nvPr/>
        </p:nvSpPr>
        <p:spPr>
          <a:xfrm>
            <a:off x="6045524" y="604580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247" name="pole tekstowe 246"/>
          <p:cNvSpPr txBox="1"/>
          <p:nvPr/>
        </p:nvSpPr>
        <p:spPr>
          <a:xfrm>
            <a:off x="6045524" y="5861139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248" name="pole tekstowe 247"/>
          <p:cNvSpPr txBox="1"/>
          <p:nvPr/>
        </p:nvSpPr>
        <p:spPr>
          <a:xfrm>
            <a:off x="6055663" y="5707549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249" name="pole tekstowe 248"/>
          <p:cNvSpPr txBox="1"/>
          <p:nvPr/>
        </p:nvSpPr>
        <p:spPr>
          <a:xfrm>
            <a:off x="6000760" y="5474301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250" name="pole tekstowe 249"/>
          <p:cNvSpPr txBox="1"/>
          <p:nvPr/>
        </p:nvSpPr>
        <p:spPr>
          <a:xfrm>
            <a:off x="3312364" y="6617309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251" name="pole tekstowe 250"/>
          <p:cNvSpPr txBox="1"/>
          <p:nvPr/>
        </p:nvSpPr>
        <p:spPr>
          <a:xfrm>
            <a:off x="3350236" y="640299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252" name="pole tekstowe 251"/>
          <p:cNvSpPr txBox="1"/>
          <p:nvPr/>
        </p:nvSpPr>
        <p:spPr>
          <a:xfrm>
            <a:off x="3332775" y="6218329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253" name="pole tekstowe 252"/>
          <p:cNvSpPr txBox="1"/>
          <p:nvPr/>
        </p:nvSpPr>
        <p:spPr>
          <a:xfrm>
            <a:off x="3330880" y="604580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254" name="pole tekstowe 253"/>
          <p:cNvSpPr txBox="1"/>
          <p:nvPr/>
        </p:nvSpPr>
        <p:spPr>
          <a:xfrm>
            <a:off x="3330880" y="5861139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255" name="pole tekstowe 254"/>
          <p:cNvSpPr txBox="1"/>
          <p:nvPr/>
        </p:nvSpPr>
        <p:spPr>
          <a:xfrm>
            <a:off x="3341019" y="5707549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256" name="pole tekstowe 255"/>
          <p:cNvSpPr txBox="1"/>
          <p:nvPr/>
        </p:nvSpPr>
        <p:spPr>
          <a:xfrm>
            <a:off x="3286116" y="5474301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grpSp>
        <p:nvGrpSpPr>
          <p:cNvPr id="146" name="Grupa 145"/>
          <p:cNvGrpSpPr/>
          <p:nvPr/>
        </p:nvGrpSpPr>
        <p:grpSpPr>
          <a:xfrm>
            <a:off x="-123352" y="-27384"/>
            <a:ext cx="9511091" cy="581358"/>
            <a:chOff x="-123352" y="-27384"/>
            <a:chExt cx="9511091" cy="581358"/>
          </a:xfrm>
        </p:grpSpPr>
        <p:grpSp>
          <p:nvGrpSpPr>
            <p:cNvPr id="147" name="Grupa 146"/>
            <p:cNvGrpSpPr/>
            <p:nvPr/>
          </p:nvGrpSpPr>
          <p:grpSpPr>
            <a:xfrm>
              <a:off x="-123352" y="-24"/>
              <a:ext cx="4176463" cy="553998"/>
              <a:chOff x="-1612166" y="-142900"/>
              <a:chExt cx="2497992" cy="553998"/>
            </a:xfrm>
          </p:grpSpPr>
          <p:sp>
            <p:nvSpPr>
              <p:cNvPr id="163" name="Prostokąt 162"/>
              <p:cNvSpPr/>
              <p:nvPr/>
            </p:nvSpPr>
            <p:spPr>
              <a:xfrm>
                <a:off x="-1536555" y="-142900"/>
                <a:ext cx="2361072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4" name="pole tekstowe 163"/>
              <p:cNvSpPr txBox="1"/>
              <p:nvPr/>
            </p:nvSpPr>
            <p:spPr>
              <a:xfrm>
                <a:off x="-1612166" y="-142900"/>
                <a:ext cx="249799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Deep-seated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gravitational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slope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deformation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on Earth and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analogs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smtClean="0">
                    <a:solidFill>
                      <a:schemeClr val="bg1"/>
                    </a:solidFill>
                  </a:rPr>
                  <a:t>on Mars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8" name="Grupa 13"/>
            <p:cNvGrpSpPr/>
            <p:nvPr/>
          </p:nvGrpSpPr>
          <p:grpSpPr>
            <a:xfrm>
              <a:off x="3907300" y="0"/>
              <a:ext cx="523432" cy="400110"/>
              <a:chOff x="-714412" y="-142900"/>
              <a:chExt cx="1857356" cy="400110"/>
            </a:xfrm>
          </p:grpSpPr>
          <p:sp>
            <p:nvSpPr>
              <p:cNvPr id="161" name="Prostokąt 160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2" name="pole tekstowe 161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smtClean="0">
                    <a:solidFill>
                      <a:schemeClr val="bg1"/>
                    </a:solidFill>
                  </a:rPr>
                  <a:t>Data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9" name="Grupa 16"/>
            <p:cNvGrpSpPr/>
            <p:nvPr/>
          </p:nvGrpSpPr>
          <p:grpSpPr>
            <a:xfrm>
              <a:off x="4369738" y="-24"/>
              <a:ext cx="1570414" cy="400110"/>
              <a:chOff x="-714412" y="-142900"/>
              <a:chExt cx="1857356" cy="400110"/>
            </a:xfrm>
          </p:grpSpPr>
          <p:sp>
            <p:nvSpPr>
              <p:cNvPr id="159" name="Prostokąt 158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0" name="pole tekstowe 159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Working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Hypothesis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0" name="Grupa 19"/>
            <p:cNvGrpSpPr/>
            <p:nvPr/>
          </p:nvGrpSpPr>
          <p:grpSpPr>
            <a:xfrm>
              <a:off x="5912419" y="-24"/>
              <a:ext cx="1395885" cy="400110"/>
              <a:chOff x="-714412" y="-142900"/>
              <a:chExt cx="1857356" cy="400110"/>
            </a:xfrm>
          </p:grpSpPr>
          <p:sp>
            <p:nvSpPr>
              <p:cNvPr id="157" name="Prostokąt 156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8" name="pole tekstowe 157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Reference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model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1" name="Grupa 22"/>
            <p:cNvGrpSpPr/>
            <p:nvPr/>
          </p:nvGrpSpPr>
          <p:grpSpPr>
            <a:xfrm>
              <a:off x="7258453" y="-24"/>
              <a:ext cx="697923" cy="400110"/>
              <a:chOff x="-714412" y="-142900"/>
              <a:chExt cx="1857356" cy="400110"/>
            </a:xfrm>
          </p:grpSpPr>
          <p:sp>
            <p:nvSpPr>
              <p:cNvPr id="155" name="Prostokąt 154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6" name="pole tekstowe 155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/>
                  <a:t>Results</a:t>
                </a:r>
                <a:endParaRPr lang="pl-PL" sz="1000" dirty="0" smtClean="0"/>
              </a:p>
              <a:p>
                <a:pPr algn="ctr"/>
                <a:endParaRPr lang="pl-PL" sz="1000" dirty="0"/>
              </a:p>
            </p:txBody>
          </p:sp>
        </p:grpSp>
        <p:grpSp>
          <p:nvGrpSpPr>
            <p:cNvPr id="152" name="Grupa 25"/>
            <p:cNvGrpSpPr/>
            <p:nvPr/>
          </p:nvGrpSpPr>
          <p:grpSpPr>
            <a:xfrm>
              <a:off x="7668344" y="-27384"/>
              <a:ext cx="1719395" cy="553998"/>
              <a:chOff x="-1093751" y="-170260"/>
              <a:chExt cx="2560171" cy="553998"/>
            </a:xfrm>
          </p:grpSpPr>
          <p:sp>
            <p:nvSpPr>
              <p:cNvPr id="153" name="Prostokąt 152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4" name="pole tekstowe 153"/>
              <p:cNvSpPr txBox="1"/>
              <p:nvPr/>
            </p:nvSpPr>
            <p:spPr>
              <a:xfrm>
                <a:off x="-1093751" y="-170260"/>
                <a:ext cx="256017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Summary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and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err="1" smtClean="0">
                    <a:solidFill>
                      <a:schemeClr val="bg1"/>
                    </a:solidFill>
                  </a:rPr>
                  <a:t>Perspective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878059" y="1174326"/>
            <a:ext cx="2520000" cy="135732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zaokrąglony 12"/>
          <p:cNvSpPr/>
          <p:nvPr/>
        </p:nvSpPr>
        <p:spPr>
          <a:xfrm>
            <a:off x="3617329" y="1133061"/>
            <a:ext cx="2520000" cy="135732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13"/>
          <p:cNvSpPr/>
          <p:nvPr/>
        </p:nvSpPr>
        <p:spPr>
          <a:xfrm>
            <a:off x="6338280" y="1142984"/>
            <a:ext cx="2520000" cy="135732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zaokrąglony 15"/>
          <p:cNvSpPr/>
          <p:nvPr/>
        </p:nvSpPr>
        <p:spPr>
          <a:xfrm>
            <a:off x="888612" y="2599618"/>
            <a:ext cx="2520000" cy="1357322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zaokrąglony 16"/>
          <p:cNvSpPr/>
          <p:nvPr/>
        </p:nvSpPr>
        <p:spPr>
          <a:xfrm>
            <a:off x="877507" y="4040990"/>
            <a:ext cx="2520000" cy="135732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zaokrąglony 17"/>
          <p:cNvSpPr/>
          <p:nvPr/>
        </p:nvSpPr>
        <p:spPr>
          <a:xfrm>
            <a:off x="890136" y="5499393"/>
            <a:ext cx="2520000" cy="135732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zaokrąglony 18"/>
          <p:cNvSpPr/>
          <p:nvPr/>
        </p:nvSpPr>
        <p:spPr>
          <a:xfrm>
            <a:off x="3632677" y="2580039"/>
            <a:ext cx="2520000" cy="135732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zaokrąglony 19"/>
          <p:cNvSpPr/>
          <p:nvPr/>
        </p:nvSpPr>
        <p:spPr>
          <a:xfrm>
            <a:off x="3632677" y="4010038"/>
            <a:ext cx="2520000" cy="135732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20"/>
          <p:cNvSpPr/>
          <p:nvPr/>
        </p:nvSpPr>
        <p:spPr>
          <a:xfrm>
            <a:off x="3600510" y="5481532"/>
            <a:ext cx="2520000" cy="1357322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zaokrąglony 21"/>
          <p:cNvSpPr/>
          <p:nvPr/>
        </p:nvSpPr>
        <p:spPr>
          <a:xfrm>
            <a:off x="6338280" y="2580039"/>
            <a:ext cx="2520000" cy="135732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zaokrąglony 22"/>
          <p:cNvSpPr/>
          <p:nvPr/>
        </p:nvSpPr>
        <p:spPr>
          <a:xfrm>
            <a:off x="6318757" y="4000504"/>
            <a:ext cx="2520000" cy="1357322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zaokrąglony 23"/>
          <p:cNvSpPr/>
          <p:nvPr/>
        </p:nvSpPr>
        <p:spPr>
          <a:xfrm>
            <a:off x="6318757" y="5490731"/>
            <a:ext cx="2520000" cy="1357322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" name="Grupa 50"/>
          <p:cNvGrpSpPr/>
          <p:nvPr/>
        </p:nvGrpSpPr>
        <p:grpSpPr>
          <a:xfrm>
            <a:off x="71406" y="428604"/>
            <a:ext cx="8929750" cy="705627"/>
            <a:chOff x="71406" y="20871"/>
            <a:chExt cx="8929750" cy="705627"/>
          </a:xfrm>
        </p:grpSpPr>
        <p:cxnSp>
          <p:nvCxnSpPr>
            <p:cNvPr id="4" name="Łącznik prosty ze strzałką 3"/>
            <p:cNvCxnSpPr/>
            <p:nvPr/>
          </p:nvCxnSpPr>
          <p:spPr>
            <a:xfrm>
              <a:off x="71406" y="285728"/>
              <a:ext cx="8929750" cy="1588"/>
            </a:xfrm>
            <a:prstGeom prst="straightConnector1">
              <a:avLst/>
            </a:prstGeom>
            <a:ln w="31750">
              <a:solidFill>
                <a:schemeClr val="tx1">
                  <a:lumMod val="8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ole tekstowe 7"/>
            <p:cNvSpPr txBox="1"/>
            <p:nvPr/>
          </p:nvSpPr>
          <p:spPr>
            <a:xfrm>
              <a:off x="3275856" y="20871"/>
              <a:ext cx="22145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dirty="0" err="1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Cohesion</a:t>
              </a:r>
              <a:r>
                <a:rPr lang="pl-PL" sz="1200" dirty="0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 c</a:t>
              </a:r>
              <a:endParaRPr lang="pl-PL" sz="1400" dirty="0">
                <a:solidFill>
                  <a:schemeClr val="tx1">
                    <a:lumMod val="85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cxnSp>
          <p:nvCxnSpPr>
            <p:cNvPr id="29" name="Łącznik prosty 28"/>
            <p:cNvCxnSpPr/>
            <p:nvPr/>
          </p:nvCxnSpPr>
          <p:spPr>
            <a:xfrm rot="5400000">
              <a:off x="1608117" y="249215"/>
              <a:ext cx="214314" cy="1588"/>
            </a:xfrm>
            <a:prstGeom prst="line">
              <a:avLst/>
            </a:prstGeom>
            <a:ln w="34925"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Łącznik prosty 29"/>
            <p:cNvCxnSpPr/>
            <p:nvPr/>
          </p:nvCxnSpPr>
          <p:spPr>
            <a:xfrm rot="5400000">
              <a:off x="4786314" y="294226"/>
              <a:ext cx="214314" cy="1588"/>
            </a:xfrm>
            <a:prstGeom prst="line">
              <a:avLst/>
            </a:prstGeom>
            <a:ln w="34925"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Łącznik prosty 31"/>
            <p:cNvCxnSpPr/>
            <p:nvPr/>
          </p:nvCxnSpPr>
          <p:spPr>
            <a:xfrm rot="5400000">
              <a:off x="7566611" y="284934"/>
              <a:ext cx="214314" cy="1588"/>
            </a:xfrm>
            <a:prstGeom prst="line">
              <a:avLst/>
            </a:prstGeom>
            <a:ln w="34925"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pole tekstowe 36"/>
            <p:cNvSpPr txBox="1"/>
            <p:nvPr/>
          </p:nvSpPr>
          <p:spPr>
            <a:xfrm>
              <a:off x="1428727" y="357166"/>
              <a:ext cx="712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tx1">
                      <a:lumMod val="85000"/>
                    </a:schemeClr>
                  </a:solidFill>
                </a:rPr>
                <a:t>1.25</a:t>
              </a:r>
              <a:endParaRPr lang="pl-PL" b="1" dirty="0">
                <a:solidFill>
                  <a:schemeClr val="tx1">
                    <a:lumMod val="85000"/>
                  </a:schemeClr>
                </a:solidFill>
              </a:endParaRPr>
            </a:p>
          </p:txBody>
        </p:sp>
        <p:sp>
          <p:nvSpPr>
            <p:cNvPr id="38" name="pole tekstowe 37"/>
            <p:cNvSpPr txBox="1"/>
            <p:nvPr/>
          </p:nvSpPr>
          <p:spPr>
            <a:xfrm>
              <a:off x="4606925" y="324668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tx1">
                      <a:lumMod val="85000"/>
                    </a:schemeClr>
                  </a:solidFill>
                </a:rPr>
                <a:t>3.0</a:t>
              </a:r>
              <a:endParaRPr lang="pl-PL" b="1" dirty="0">
                <a:solidFill>
                  <a:schemeClr val="tx1">
                    <a:lumMod val="85000"/>
                  </a:schemeClr>
                </a:solidFill>
              </a:endParaRPr>
            </a:p>
          </p:txBody>
        </p:sp>
        <p:sp>
          <p:nvSpPr>
            <p:cNvPr id="40" name="pole tekstowe 39"/>
            <p:cNvSpPr txBox="1"/>
            <p:nvPr/>
          </p:nvSpPr>
          <p:spPr>
            <a:xfrm>
              <a:off x="7388810" y="301408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tx1">
                      <a:lumMod val="85000"/>
                    </a:schemeClr>
                  </a:solidFill>
                </a:rPr>
                <a:t>6.0</a:t>
              </a:r>
              <a:endParaRPr lang="pl-PL" b="1" dirty="0">
                <a:solidFill>
                  <a:schemeClr val="tx1">
                    <a:lumMod val="85000"/>
                  </a:schemeClr>
                </a:solidFill>
              </a:endParaRPr>
            </a:p>
          </p:txBody>
        </p:sp>
      </p:grpSp>
      <p:grpSp>
        <p:nvGrpSpPr>
          <p:cNvPr id="5" name="Grupa 49"/>
          <p:cNvGrpSpPr/>
          <p:nvPr/>
        </p:nvGrpSpPr>
        <p:grpSpPr>
          <a:xfrm>
            <a:off x="-46964" y="642918"/>
            <a:ext cx="904188" cy="6072230"/>
            <a:chOff x="-46964" y="142852"/>
            <a:chExt cx="904188" cy="6500858"/>
          </a:xfrm>
        </p:grpSpPr>
        <p:grpSp>
          <p:nvGrpSpPr>
            <p:cNvPr id="6" name="Grupa 48"/>
            <p:cNvGrpSpPr/>
            <p:nvPr/>
          </p:nvGrpSpPr>
          <p:grpSpPr>
            <a:xfrm>
              <a:off x="142843" y="142852"/>
              <a:ext cx="714381" cy="6500858"/>
              <a:chOff x="142843" y="142852"/>
              <a:chExt cx="714381" cy="6500858"/>
            </a:xfrm>
          </p:grpSpPr>
          <p:cxnSp>
            <p:nvCxnSpPr>
              <p:cNvPr id="10" name="Łącznik prosty ze strzałką 9"/>
              <p:cNvCxnSpPr/>
              <p:nvPr/>
            </p:nvCxnSpPr>
            <p:spPr>
              <a:xfrm rot="5400000">
                <a:off x="-2965503" y="3392487"/>
                <a:ext cx="6500858" cy="1588"/>
              </a:xfrm>
              <a:prstGeom prst="straightConnector1">
                <a:avLst/>
              </a:prstGeom>
              <a:ln w="31750">
                <a:solidFill>
                  <a:schemeClr val="tx1">
                    <a:lumMod val="8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Łącznik prosty 32"/>
              <p:cNvCxnSpPr/>
              <p:nvPr/>
            </p:nvCxnSpPr>
            <p:spPr>
              <a:xfrm rot="10800000">
                <a:off x="142844" y="1285860"/>
                <a:ext cx="214314" cy="1588"/>
              </a:xfrm>
              <a:prstGeom prst="line">
                <a:avLst/>
              </a:prstGeom>
              <a:ln w="3492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Łącznik prosty 33"/>
              <p:cNvCxnSpPr/>
              <p:nvPr/>
            </p:nvCxnSpPr>
            <p:spPr>
              <a:xfrm rot="10800000">
                <a:off x="142844" y="2855908"/>
                <a:ext cx="214314" cy="1588"/>
              </a:xfrm>
              <a:prstGeom prst="line">
                <a:avLst/>
              </a:prstGeom>
              <a:ln w="3492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Łącznik prosty 34"/>
              <p:cNvCxnSpPr/>
              <p:nvPr/>
            </p:nvCxnSpPr>
            <p:spPr>
              <a:xfrm rot="10800000">
                <a:off x="142843" y="4427544"/>
                <a:ext cx="214314" cy="1588"/>
              </a:xfrm>
              <a:prstGeom prst="line">
                <a:avLst/>
              </a:prstGeom>
              <a:ln w="3492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35"/>
              <p:cNvCxnSpPr/>
              <p:nvPr/>
            </p:nvCxnSpPr>
            <p:spPr>
              <a:xfrm rot="10800000">
                <a:off x="142844" y="5856304"/>
                <a:ext cx="214314" cy="1588"/>
              </a:xfrm>
              <a:prstGeom prst="line">
                <a:avLst/>
              </a:prstGeom>
              <a:ln w="3492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pole tekstowe 40"/>
              <p:cNvSpPr txBox="1"/>
              <p:nvPr/>
            </p:nvSpPr>
            <p:spPr>
              <a:xfrm>
                <a:off x="285720" y="1130842"/>
                <a:ext cx="5715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b="1" dirty="0" smtClean="0">
                    <a:solidFill>
                      <a:schemeClr val="tx1">
                        <a:lumMod val="85000"/>
                      </a:schemeClr>
                    </a:solidFill>
                  </a:rPr>
                  <a:t>10</a:t>
                </a:r>
                <a:r>
                  <a:rPr lang="pl-PL" b="1" baseline="30000" dirty="0" smtClean="0">
                    <a:solidFill>
                      <a:schemeClr val="tx1">
                        <a:lumMod val="85000"/>
                      </a:schemeClr>
                    </a:solidFill>
                  </a:rPr>
                  <a:t>0</a:t>
                </a:r>
                <a:endParaRPr lang="pl-PL" b="1" dirty="0">
                  <a:solidFill>
                    <a:schemeClr val="tx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42" name="pole tekstowe 41"/>
              <p:cNvSpPr txBox="1"/>
              <p:nvPr/>
            </p:nvSpPr>
            <p:spPr>
              <a:xfrm>
                <a:off x="285720" y="2702478"/>
                <a:ext cx="571504" cy="395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b="1" dirty="0" smtClean="0">
                    <a:solidFill>
                      <a:schemeClr val="tx1">
                        <a:lumMod val="85000"/>
                      </a:schemeClr>
                    </a:solidFill>
                  </a:rPr>
                  <a:t>15</a:t>
                </a:r>
                <a:r>
                  <a:rPr lang="pl-PL" b="1" baseline="30000" dirty="0" smtClean="0">
                    <a:solidFill>
                      <a:schemeClr val="tx1">
                        <a:lumMod val="85000"/>
                      </a:schemeClr>
                    </a:solidFill>
                  </a:rPr>
                  <a:t>0</a:t>
                </a:r>
                <a:endParaRPr lang="pl-PL" b="1" dirty="0">
                  <a:solidFill>
                    <a:schemeClr val="tx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43" name="pole tekstowe 42"/>
              <p:cNvSpPr txBox="1"/>
              <p:nvPr/>
            </p:nvSpPr>
            <p:spPr>
              <a:xfrm>
                <a:off x="285720" y="4274114"/>
                <a:ext cx="571504" cy="395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b="1" dirty="0">
                    <a:solidFill>
                      <a:schemeClr val="tx1">
                        <a:lumMod val="85000"/>
                      </a:schemeClr>
                    </a:solidFill>
                  </a:rPr>
                  <a:t>2</a:t>
                </a:r>
                <a:r>
                  <a:rPr lang="pl-PL" b="1" dirty="0" smtClean="0">
                    <a:solidFill>
                      <a:schemeClr val="tx1">
                        <a:lumMod val="85000"/>
                      </a:schemeClr>
                    </a:solidFill>
                  </a:rPr>
                  <a:t>0</a:t>
                </a:r>
                <a:r>
                  <a:rPr lang="pl-PL" b="1" baseline="30000" dirty="0" smtClean="0">
                    <a:solidFill>
                      <a:schemeClr val="tx1">
                        <a:lumMod val="85000"/>
                      </a:schemeClr>
                    </a:solidFill>
                  </a:rPr>
                  <a:t>0</a:t>
                </a:r>
                <a:endParaRPr lang="pl-PL" b="1" dirty="0">
                  <a:solidFill>
                    <a:schemeClr val="tx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44" name="pole tekstowe 43"/>
              <p:cNvSpPr txBox="1"/>
              <p:nvPr/>
            </p:nvSpPr>
            <p:spPr>
              <a:xfrm>
                <a:off x="285720" y="5702874"/>
                <a:ext cx="571504" cy="395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b="1" dirty="0" smtClean="0">
                    <a:solidFill>
                      <a:schemeClr val="tx1">
                        <a:lumMod val="85000"/>
                      </a:schemeClr>
                    </a:solidFill>
                  </a:rPr>
                  <a:t>30</a:t>
                </a:r>
                <a:r>
                  <a:rPr lang="pl-PL" b="1" baseline="30000" dirty="0" smtClean="0">
                    <a:solidFill>
                      <a:schemeClr val="tx1">
                        <a:lumMod val="85000"/>
                      </a:schemeClr>
                    </a:solidFill>
                  </a:rPr>
                  <a:t>0</a:t>
                </a:r>
                <a:endParaRPr lang="pl-PL" b="1" dirty="0">
                  <a:solidFill>
                    <a:schemeClr val="tx1">
                      <a:lumMod val="85000"/>
                    </a:schemeClr>
                  </a:solidFill>
                </a:endParaRPr>
              </a:p>
            </p:txBody>
          </p:sp>
        </p:grpSp>
        <p:sp>
          <p:nvSpPr>
            <p:cNvPr id="45" name="pole tekstowe 44"/>
            <p:cNvSpPr txBox="1"/>
            <p:nvPr/>
          </p:nvSpPr>
          <p:spPr>
            <a:xfrm rot="16200000">
              <a:off x="-1656444" y="3228536"/>
              <a:ext cx="37421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err="1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Effective</a:t>
              </a:r>
              <a:r>
                <a:rPr lang="pl-PL" sz="1400" dirty="0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 </a:t>
              </a:r>
              <a:r>
                <a:rPr lang="pl-PL" sz="1400" dirty="0" err="1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friction</a:t>
              </a:r>
              <a:r>
                <a:rPr lang="pl-PL" sz="1400" dirty="0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 </a:t>
              </a:r>
              <a:r>
                <a:rPr lang="pl-PL" sz="1400" dirty="0" err="1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angle</a:t>
              </a:r>
              <a:r>
                <a:rPr lang="pl-PL" sz="1400" dirty="0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 </a:t>
              </a:r>
              <a:r>
                <a:rPr lang="el-GR" sz="1400" dirty="0">
                  <a:solidFill>
                    <a:schemeClr val="tx1">
                      <a:lumMod val="85000"/>
                    </a:schemeClr>
                  </a:solidFill>
                  <a:latin typeface="Bookman Old Style"/>
                </a:rPr>
                <a:t>φ</a:t>
              </a:r>
              <a:endParaRPr lang="pl-PL" sz="1400" dirty="0">
                <a:solidFill>
                  <a:schemeClr val="tx1">
                    <a:lumMod val="85000"/>
                  </a:schemeClr>
                </a:solidFill>
              </a:endParaRPr>
            </a:p>
            <a:p>
              <a:pPr algn="ctr"/>
              <a:endParaRPr lang="pl-PL" sz="1400" dirty="0">
                <a:solidFill>
                  <a:schemeClr val="tx1">
                    <a:lumMod val="85000"/>
                  </a:schemeClr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7" name="Grupa 45"/>
          <p:cNvGrpSpPr/>
          <p:nvPr/>
        </p:nvGrpSpPr>
        <p:grpSpPr>
          <a:xfrm>
            <a:off x="714348" y="764122"/>
            <a:ext cx="8143932" cy="298671"/>
            <a:chOff x="714348" y="527783"/>
            <a:chExt cx="8143932" cy="298671"/>
          </a:xfrm>
        </p:grpSpPr>
        <p:cxnSp>
          <p:nvCxnSpPr>
            <p:cNvPr id="47" name="Łącznik prosty ze strzałką 46"/>
            <p:cNvCxnSpPr/>
            <p:nvPr/>
          </p:nvCxnSpPr>
          <p:spPr>
            <a:xfrm>
              <a:off x="714348" y="824866"/>
              <a:ext cx="8143932" cy="1588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pole tekstowe 47"/>
            <p:cNvSpPr txBox="1"/>
            <p:nvPr/>
          </p:nvSpPr>
          <p:spPr>
            <a:xfrm>
              <a:off x="3193237" y="527783"/>
              <a:ext cx="3214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dirty="0" err="1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Slope</a:t>
              </a:r>
              <a:r>
                <a:rPr lang="pl-PL" sz="1200" dirty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 </a:t>
              </a:r>
              <a:r>
                <a:rPr lang="pl-PL" sz="1200" dirty="0" err="1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angle</a:t>
              </a:r>
              <a:r>
                <a:rPr lang="pl-PL" sz="1200" dirty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 30 </a:t>
              </a:r>
              <a:r>
                <a:rPr lang="pl-PL" sz="1200" baseline="30000" dirty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0</a:t>
              </a:r>
              <a:r>
                <a:rPr lang="pl-PL" sz="1200" dirty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 </a:t>
              </a:r>
              <a:r>
                <a:rPr lang="pl-PL" sz="1200" dirty="0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	</a:t>
              </a:r>
              <a:r>
                <a:rPr lang="pl-PL" sz="1200" dirty="0" err="1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Final</a:t>
              </a:r>
              <a:r>
                <a:rPr lang="pl-PL" sz="1200" dirty="0" smtClean="0">
                  <a:solidFill>
                    <a:schemeClr val="tx1">
                      <a:lumMod val="85000"/>
                    </a:schemeClr>
                  </a:solidFill>
                  <a:latin typeface="Calibri Light" panose="020F0302020204030204" pitchFamily="34" charset="0"/>
                </a:rPr>
                <a:t> Step</a:t>
              </a:r>
              <a:endParaRPr lang="pl-PL" sz="1200" dirty="0">
                <a:solidFill>
                  <a:schemeClr val="tx1">
                    <a:lumMod val="85000"/>
                  </a:schemeClr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53" name="pole tekstowe 52"/>
          <p:cNvSpPr txBox="1"/>
          <p:nvPr/>
        </p:nvSpPr>
        <p:spPr>
          <a:xfrm>
            <a:off x="8467280" y="691873"/>
            <a:ext cx="616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[</a:t>
            </a:r>
            <a:r>
              <a:rPr lang="pl-PL" sz="1400" dirty="0" err="1" smtClean="0">
                <a:latin typeface="Calibri Light" panose="020F0302020204030204" pitchFamily="34" charset="0"/>
              </a:rPr>
              <a:t>MPa</a:t>
            </a:r>
            <a:r>
              <a:rPr lang="pl-PL" sz="1400" dirty="0" smtClean="0">
                <a:latin typeface="Calibri Light" panose="020F0302020204030204" pitchFamily="34" charset="0"/>
              </a:rPr>
              <a:t>]</a:t>
            </a:r>
            <a:endParaRPr lang="pl-PL" sz="1400" dirty="0"/>
          </a:p>
        </p:txBody>
      </p:sp>
      <p:sp>
        <p:nvSpPr>
          <p:cNvPr id="78" name="Prostokąt 77"/>
          <p:cNvSpPr/>
          <p:nvPr/>
        </p:nvSpPr>
        <p:spPr>
          <a:xfrm>
            <a:off x="3385524" y="2703342"/>
            <a:ext cx="85204" cy="32637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00" b="1" dirty="0">
              <a:solidFill>
                <a:schemeClr val="tx1"/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3385524" y="5967083"/>
            <a:ext cx="45719" cy="84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7" name="pole tekstowe 116"/>
          <p:cNvSpPr txBox="1"/>
          <p:nvPr/>
        </p:nvSpPr>
        <p:spPr>
          <a:xfrm>
            <a:off x="6072198" y="2214554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118" name="pole tekstowe 117"/>
          <p:cNvSpPr txBox="1"/>
          <p:nvPr/>
        </p:nvSpPr>
        <p:spPr>
          <a:xfrm>
            <a:off x="6110070" y="2000240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119" name="pole tekstowe 118"/>
          <p:cNvSpPr txBox="1"/>
          <p:nvPr/>
        </p:nvSpPr>
        <p:spPr>
          <a:xfrm>
            <a:off x="6092609" y="1815574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120" name="pole tekstowe 119"/>
          <p:cNvSpPr txBox="1"/>
          <p:nvPr/>
        </p:nvSpPr>
        <p:spPr>
          <a:xfrm>
            <a:off x="6090714" y="1643050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121" name="pole tekstowe 120"/>
          <p:cNvSpPr txBox="1"/>
          <p:nvPr/>
        </p:nvSpPr>
        <p:spPr>
          <a:xfrm>
            <a:off x="6090714" y="1458384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122" name="pole tekstowe 121"/>
          <p:cNvSpPr txBox="1"/>
          <p:nvPr/>
        </p:nvSpPr>
        <p:spPr>
          <a:xfrm>
            <a:off x="6100853" y="1304794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123" name="pole tekstowe 122"/>
          <p:cNvSpPr txBox="1"/>
          <p:nvPr/>
        </p:nvSpPr>
        <p:spPr>
          <a:xfrm>
            <a:off x="6045950" y="1071546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138" name="pole tekstowe 137"/>
          <p:cNvSpPr txBox="1"/>
          <p:nvPr/>
        </p:nvSpPr>
        <p:spPr>
          <a:xfrm>
            <a:off x="6058641" y="6507423"/>
            <a:ext cx="32573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" b="1" dirty="0" smtClean="0"/>
              <a:t>0,0006</a:t>
            </a:r>
            <a:endParaRPr lang="pl-PL" sz="400" b="1" dirty="0"/>
          </a:p>
        </p:txBody>
      </p:sp>
      <p:sp>
        <p:nvSpPr>
          <p:cNvPr id="139" name="pole tekstowe 138"/>
          <p:cNvSpPr txBox="1"/>
          <p:nvPr/>
        </p:nvSpPr>
        <p:spPr>
          <a:xfrm>
            <a:off x="6054698" y="6348364"/>
            <a:ext cx="27443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" b="1" dirty="0" smtClean="0"/>
              <a:t>0,02</a:t>
            </a:r>
            <a:endParaRPr lang="pl-PL" sz="400" b="1" dirty="0"/>
          </a:p>
        </p:txBody>
      </p:sp>
      <p:sp>
        <p:nvSpPr>
          <p:cNvPr id="140" name="pole tekstowe 139"/>
          <p:cNvSpPr txBox="1"/>
          <p:nvPr/>
        </p:nvSpPr>
        <p:spPr>
          <a:xfrm>
            <a:off x="6054698" y="6133666"/>
            <a:ext cx="27443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" b="1" dirty="0" smtClean="0"/>
              <a:t>0,04</a:t>
            </a:r>
            <a:endParaRPr lang="pl-PL" sz="400" b="1" dirty="0"/>
          </a:p>
        </p:txBody>
      </p:sp>
      <p:sp>
        <p:nvSpPr>
          <p:cNvPr id="141" name="pole tekstowe 140"/>
          <p:cNvSpPr txBox="1"/>
          <p:nvPr/>
        </p:nvSpPr>
        <p:spPr>
          <a:xfrm>
            <a:off x="6052803" y="5980480"/>
            <a:ext cx="27443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" b="1" dirty="0" smtClean="0"/>
              <a:t>0,06</a:t>
            </a:r>
            <a:endParaRPr lang="pl-PL" sz="400" b="1" dirty="0"/>
          </a:p>
        </p:txBody>
      </p:sp>
      <p:sp>
        <p:nvSpPr>
          <p:cNvPr id="142" name="pole tekstowe 141"/>
          <p:cNvSpPr txBox="1"/>
          <p:nvPr/>
        </p:nvSpPr>
        <p:spPr>
          <a:xfrm>
            <a:off x="6052803" y="5821964"/>
            <a:ext cx="27443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" b="1" dirty="0" smtClean="0"/>
              <a:t>0,08</a:t>
            </a:r>
            <a:endParaRPr lang="pl-PL" sz="400" b="1" dirty="0"/>
          </a:p>
        </p:txBody>
      </p:sp>
      <p:sp>
        <p:nvSpPr>
          <p:cNvPr id="143" name="pole tekstowe 142"/>
          <p:cNvSpPr txBox="1"/>
          <p:nvPr/>
        </p:nvSpPr>
        <p:spPr>
          <a:xfrm>
            <a:off x="6062942" y="5692111"/>
            <a:ext cx="24878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" b="1" dirty="0" smtClean="0"/>
              <a:t>0,1</a:t>
            </a:r>
            <a:endParaRPr lang="pl-PL" sz="400" b="1" dirty="0"/>
          </a:p>
        </p:txBody>
      </p:sp>
      <p:sp>
        <p:nvSpPr>
          <p:cNvPr id="144" name="pole tekstowe 143"/>
          <p:cNvSpPr txBox="1"/>
          <p:nvPr/>
        </p:nvSpPr>
        <p:spPr>
          <a:xfrm>
            <a:off x="6046257" y="5584069"/>
            <a:ext cx="31451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" b="1" dirty="0" smtClean="0"/>
              <a:t>[</a:t>
            </a:r>
            <a:r>
              <a:rPr lang="pl-PL" sz="400" b="1" dirty="0" err="1" smtClean="0"/>
              <a:t>MPa</a:t>
            </a:r>
            <a:r>
              <a:rPr lang="pl-PL" sz="400" b="1" dirty="0" smtClean="0"/>
              <a:t>]</a:t>
            </a:r>
            <a:endParaRPr lang="pl-PL" sz="400" b="1" dirty="0"/>
          </a:p>
        </p:txBody>
      </p:sp>
      <p:sp>
        <p:nvSpPr>
          <p:cNvPr id="166" name="pole tekstowe 165"/>
          <p:cNvSpPr txBox="1"/>
          <p:nvPr/>
        </p:nvSpPr>
        <p:spPr>
          <a:xfrm>
            <a:off x="8832856" y="6512594"/>
            <a:ext cx="32573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" b="1" dirty="0" smtClean="0"/>
              <a:t>0,0006</a:t>
            </a:r>
            <a:endParaRPr lang="pl-PL" sz="400" b="1" dirty="0"/>
          </a:p>
        </p:txBody>
      </p:sp>
      <p:sp>
        <p:nvSpPr>
          <p:cNvPr id="167" name="pole tekstowe 166"/>
          <p:cNvSpPr txBox="1"/>
          <p:nvPr/>
        </p:nvSpPr>
        <p:spPr>
          <a:xfrm>
            <a:off x="8828913" y="6353535"/>
            <a:ext cx="27443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" b="1" dirty="0" smtClean="0"/>
              <a:t>0,02</a:t>
            </a:r>
            <a:endParaRPr lang="pl-PL" sz="400" b="1" dirty="0"/>
          </a:p>
        </p:txBody>
      </p:sp>
      <p:sp>
        <p:nvSpPr>
          <p:cNvPr id="168" name="pole tekstowe 167"/>
          <p:cNvSpPr txBox="1"/>
          <p:nvPr/>
        </p:nvSpPr>
        <p:spPr>
          <a:xfrm>
            <a:off x="8828913" y="6138837"/>
            <a:ext cx="27443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" b="1" dirty="0" smtClean="0"/>
              <a:t>0,04</a:t>
            </a:r>
            <a:endParaRPr lang="pl-PL" sz="400" b="1" dirty="0"/>
          </a:p>
        </p:txBody>
      </p:sp>
      <p:sp>
        <p:nvSpPr>
          <p:cNvPr id="169" name="pole tekstowe 168"/>
          <p:cNvSpPr txBox="1"/>
          <p:nvPr/>
        </p:nvSpPr>
        <p:spPr>
          <a:xfrm>
            <a:off x="8827018" y="5985651"/>
            <a:ext cx="27443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" b="1" dirty="0" smtClean="0"/>
              <a:t>0,06</a:t>
            </a:r>
            <a:endParaRPr lang="pl-PL" sz="400" b="1" dirty="0"/>
          </a:p>
        </p:txBody>
      </p:sp>
      <p:sp>
        <p:nvSpPr>
          <p:cNvPr id="170" name="pole tekstowe 169"/>
          <p:cNvSpPr txBox="1"/>
          <p:nvPr/>
        </p:nvSpPr>
        <p:spPr>
          <a:xfrm>
            <a:off x="8827018" y="5827135"/>
            <a:ext cx="27443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" b="1" dirty="0" smtClean="0"/>
              <a:t>0,08</a:t>
            </a:r>
            <a:endParaRPr lang="pl-PL" sz="400" b="1" dirty="0"/>
          </a:p>
        </p:txBody>
      </p:sp>
      <p:sp>
        <p:nvSpPr>
          <p:cNvPr id="171" name="pole tekstowe 170"/>
          <p:cNvSpPr txBox="1"/>
          <p:nvPr/>
        </p:nvSpPr>
        <p:spPr>
          <a:xfrm>
            <a:off x="8837157" y="5697282"/>
            <a:ext cx="24878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" b="1" dirty="0" smtClean="0"/>
              <a:t>0,1</a:t>
            </a:r>
            <a:endParaRPr lang="pl-PL" sz="400" b="1" dirty="0"/>
          </a:p>
        </p:txBody>
      </p:sp>
      <p:sp>
        <p:nvSpPr>
          <p:cNvPr id="172" name="pole tekstowe 171"/>
          <p:cNvSpPr txBox="1"/>
          <p:nvPr/>
        </p:nvSpPr>
        <p:spPr>
          <a:xfrm>
            <a:off x="8820472" y="5589240"/>
            <a:ext cx="31451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" b="1" dirty="0" smtClean="0"/>
              <a:t>[</a:t>
            </a:r>
            <a:r>
              <a:rPr lang="pl-PL" sz="400" b="1" dirty="0" err="1" smtClean="0"/>
              <a:t>MPa</a:t>
            </a:r>
            <a:r>
              <a:rPr lang="pl-PL" sz="400" b="1" dirty="0" smtClean="0"/>
              <a:t>]</a:t>
            </a:r>
            <a:endParaRPr lang="pl-PL" sz="400" b="1" dirty="0"/>
          </a:p>
        </p:txBody>
      </p:sp>
      <p:sp>
        <p:nvSpPr>
          <p:cNvPr id="173" name="Prostokąt zaokrąglony 172"/>
          <p:cNvSpPr/>
          <p:nvPr/>
        </p:nvSpPr>
        <p:spPr>
          <a:xfrm>
            <a:off x="3500430" y="2428868"/>
            <a:ext cx="2714644" cy="1643074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5" name="pole tekstowe 184"/>
          <p:cNvSpPr txBox="1"/>
          <p:nvPr/>
        </p:nvSpPr>
        <p:spPr>
          <a:xfrm>
            <a:off x="8822414" y="2259591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186" name="pole tekstowe 185"/>
          <p:cNvSpPr txBox="1"/>
          <p:nvPr/>
        </p:nvSpPr>
        <p:spPr>
          <a:xfrm>
            <a:off x="8860286" y="2045277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187" name="pole tekstowe 186"/>
          <p:cNvSpPr txBox="1"/>
          <p:nvPr/>
        </p:nvSpPr>
        <p:spPr>
          <a:xfrm>
            <a:off x="8842825" y="1860611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188" name="pole tekstowe 187"/>
          <p:cNvSpPr txBox="1"/>
          <p:nvPr/>
        </p:nvSpPr>
        <p:spPr>
          <a:xfrm>
            <a:off x="8840930" y="1688087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189" name="pole tekstowe 188"/>
          <p:cNvSpPr txBox="1"/>
          <p:nvPr/>
        </p:nvSpPr>
        <p:spPr>
          <a:xfrm>
            <a:off x="8840930" y="1503421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190" name="pole tekstowe 189"/>
          <p:cNvSpPr txBox="1"/>
          <p:nvPr/>
        </p:nvSpPr>
        <p:spPr>
          <a:xfrm>
            <a:off x="8851069" y="1349831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191" name="pole tekstowe 190"/>
          <p:cNvSpPr txBox="1"/>
          <p:nvPr/>
        </p:nvSpPr>
        <p:spPr>
          <a:xfrm>
            <a:off x="8796166" y="1116583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192" name="pole tekstowe 191"/>
          <p:cNvSpPr txBox="1"/>
          <p:nvPr/>
        </p:nvSpPr>
        <p:spPr>
          <a:xfrm>
            <a:off x="8813090" y="3759789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193" name="pole tekstowe 192"/>
          <p:cNvSpPr txBox="1"/>
          <p:nvPr/>
        </p:nvSpPr>
        <p:spPr>
          <a:xfrm>
            <a:off x="8850962" y="354547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194" name="pole tekstowe 193"/>
          <p:cNvSpPr txBox="1"/>
          <p:nvPr/>
        </p:nvSpPr>
        <p:spPr>
          <a:xfrm>
            <a:off x="8833501" y="3360809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195" name="pole tekstowe 194"/>
          <p:cNvSpPr txBox="1"/>
          <p:nvPr/>
        </p:nvSpPr>
        <p:spPr>
          <a:xfrm>
            <a:off x="8831606" y="318828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196" name="pole tekstowe 195"/>
          <p:cNvSpPr txBox="1"/>
          <p:nvPr/>
        </p:nvSpPr>
        <p:spPr>
          <a:xfrm>
            <a:off x="8831606" y="3003619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197" name="pole tekstowe 196"/>
          <p:cNvSpPr txBox="1"/>
          <p:nvPr/>
        </p:nvSpPr>
        <p:spPr>
          <a:xfrm>
            <a:off x="8841745" y="2850029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198" name="pole tekstowe 197"/>
          <p:cNvSpPr txBox="1"/>
          <p:nvPr/>
        </p:nvSpPr>
        <p:spPr>
          <a:xfrm>
            <a:off x="8786842" y="2616781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199" name="pole tekstowe 198"/>
          <p:cNvSpPr txBox="1"/>
          <p:nvPr/>
        </p:nvSpPr>
        <p:spPr>
          <a:xfrm>
            <a:off x="8822414" y="5143512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200" name="pole tekstowe 199"/>
          <p:cNvSpPr txBox="1"/>
          <p:nvPr/>
        </p:nvSpPr>
        <p:spPr>
          <a:xfrm>
            <a:off x="8860286" y="4929198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201" name="pole tekstowe 200"/>
          <p:cNvSpPr txBox="1"/>
          <p:nvPr/>
        </p:nvSpPr>
        <p:spPr>
          <a:xfrm>
            <a:off x="8842825" y="4744532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202" name="pole tekstowe 201"/>
          <p:cNvSpPr txBox="1"/>
          <p:nvPr/>
        </p:nvSpPr>
        <p:spPr>
          <a:xfrm>
            <a:off x="8840930" y="4572008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203" name="pole tekstowe 202"/>
          <p:cNvSpPr txBox="1"/>
          <p:nvPr/>
        </p:nvSpPr>
        <p:spPr>
          <a:xfrm>
            <a:off x="8840930" y="4387342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204" name="pole tekstowe 203"/>
          <p:cNvSpPr txBox="1"/>
          <p:nvPr/>
        </p:nvSpPr>
        <p:spPr>
          <a:xfrm>
            <a:off x="8851069" y="4233752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205" name="pole tekstowe 204"/>
          <p:cNvSpPr txBox="1"/>
          <p:nvPr/>
        </p:nvSpPr>
        <p:spPr>
          <a:xfrm>
            <a:off x="8796166" y="4000504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206" name="pole tekstowe 205"/>
          <p:cNvSpPr txBox="1"/>
          <p:nvPr/>
        </p:nvSpPr>
        <p:spPr>
          <a:xfrm>
            <a:off x="6098446" y="3759789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207" name="pole tekstowe 206"/>
          <p:cNvSpPr txBox="1"/>
          <p:nvPr/>
        </p:nvSpPr>
        <p:spPr>
          <a:xfrm>
            <a:off x="6136318" y="354547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208" name="pole tekstowe 207"/>
          <p:cNvSpPr txBox="1"/>
          <p:nvPr/>
        </p:nvSpPr>
        <p:spPr>
          <a:xfrm>
            <a:off x="6118857" y="3360809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209" name="pole tekstowe 208"/>
          <p:cNvSpPr txBox="1"/>
          <p:nvPr/>
        </p:nvSpPr>
        <p:spPr>
          <a:xfrm>
            <a:off x="6116962" y="318828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210" name="pole tekstowe 209"/>
          <p:cNvSpPr txBox="1"/>
          <p:nvPr/>
        </p:nvSpPr>
        <p:spPr>
          <a:xfrm>
            <a:off x="6116962" y="3003619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211" name="pole tekstowe 210"/>
          <p:cNvSpPr txBox="1"/>
          <p:nvPr/>
        </p:nvSpPr>
        <p:spPr>
          <a:xfrm>
            <a:off x="6127101" y="2850029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212" name="pole tekstowe 211"/>
          <p:cNvSpPr txBox="1"/>
          <p:nvPr/>
        </p:nvSpPr>
        <p:spPr>
          <a:xfrm>
            <a:off x="6072198" y="2616781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213" name="pole tekstowe 212"/>
          <p:cNvSpPr txBox="1"/>
          <p:nvPr/>
        </p:nvSpPr>
        <p:spPr>
          <a:xfrm>
            <a:off x="6027008" y="5196016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214" name="pole tekstowe 213"/>
          <p:cNvSpPr txBox="1"/>
          <p:nvPr/>
        </p:nvSpPr>
        <p:spPr>
          <a:xfrm>
            <a:off x="6064880" y="4981702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215" name="pole tekstowe 214"/>
          <p:cNvSpPr txBox="1"/>
          <p:nvPr/>
        </p:nvSpPr>
        <p:spPr>
          <a:xfrm>
            <a:off x="6047419" y="4797036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216" name="pole tekstowe 215"/>
          <p:cNvSpPr txBox="1"/>
          <p:nvPr/>
        </p:nvSpPr>
        <p:spPr>
          <a:xfrm>
            <a:off x="6045524" y="4624512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217" name="pole tekstowe 216"/>
          <p:cNvSpPr txBox="1"/>
          <p:nvPr/>
        </p:nvSpPr>
        <p:spPr>
          <a:xfrm>
            <a:off x="6045524" y="4439846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218" name="pole tekstowe 217"/>
          <p:cNvSpPr txBox="1"/>
          <p:nvPr/>
        </p:nvSpPr>
        <p:spPr>
          <a:xfrm>
            <a:off x="6055663" y="4286256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219" name="pole tekstowe 218"/>
          <p:cNvSpPr txBox="1"/>
          <p:nvPr/>
        </p:nvSpPr>
        <p:spPr>
          <a:xfrm>
            <a:off x="6045950" y="4030152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220" name="pole tekstowe 219"/>
          <p:cNvSpPr txBox="1"/>
          <p:nvPr/>
        </p:nvSpPr>
        <p:spPr>
          <a:xfrm>
            <a:off x="3312364" y="3786190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221" name="pole tekstowe 220"/>
          <p:cNvSpPr txBox="1"/>
          <p:nvPr/>
        </p:nvSpPr>
        <p:spPr>
          <a:xfrm>
            <a:off x="3350236" y="3571876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222" name="pole tekstowe 221"/>
          <p:cNvSpPr txBox="1"/>
          <p:nvPr/>
        </p:nvSpPr>
        <p:spPr>
          <a:xfrm>
            <a:off x="3332775" y="3387210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223" name="pole tekstowe 222"/>
          <p:cNvSpPr txBox="1"/>
          <p:nvPr/>
        </p:nvSpPr>
        <p:spPr>
          <a:xfrm>
            <a:off x="3330880" y="3214686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224" name="pole tekstowe 223"/>
          <p:cNvSpPr txBox="1"/>
          <p:nvPr/>
        </p:nvSpPr>
        <p:spPr>
          <a:xfrm>
            <a:off x="3330880" y="3030020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225" name="pole tekstowe 224"/>
          <p:cNvSpPr txBox="1"/>
          <p:nvPr/>
        </p:nvSpPr>
        <p:spPr>
          <a:xfrm>
            <a:off x="3341019" y="2876430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226" name="pole tekstowe 225"/>
          <p:cNvSpPr txBox="1"/>
          <p:nvPr/>
        </p:nvSpPr>
        <p:spPr>
          <a:xfrm>
            <a:off x="3286116" y="2643182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227" name="pole tekstowe 226"/>
          <p:cNvSpPr txBox="1"/>
          <p:nvPr/>
        </p:nvSpPr>
        <p:spPr>
          <a:xfrm>
            <a:off x="3321688" y="5188549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228" name="pole tekstowe 227"/>
          <p:cNvSpPr txBox="1"/>
          <p:nvPr/>
        </p:nvSpPr>
        <p:spPr>
          <a:xfrm>
            <a:off x="3359560" y="497423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229" name="pole tekstowe 228"/>
          <p:cNvSpPr txBox="1"/>
          <p:nvPr/>
        </p:nvSpPr>
        <p:spPr>
          <a:xfrm>
            <a:off x="3342099" y="4789569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230" name="pole tekstowe 229"/>
          <p:cNvSpPr txBox="1"/>
          <p:nvPr/>
        </p:nvSpPr>
        <p:spPr>
          <a:xfrm>
            <a:off x="3340204" y="461704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231" name="pole tekstowe 230"/>
          <p:cNvSpPr txBox="1"/>
          <p:nvPr/>
        </p:nvSpPr>
        <p:spPr>
          <a:xfrm>
            <a:off x="3340204" y="4432379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232" name="pole tekstowe 231"/>
          <p:cNvSpPr txBox="1"/>
          <p:nvPr/>
        </p:nvSpPr>
        <p:spPr>
          <a:xfrm>
            <a:off x="3350343" y="4278789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233" name="pole tekstowe 232"/>
          <p:cNvSpPr txBox="1"/>
          <p:nvPr/>
        </p:nvSpPr>
        <p:spPr>
          <a:xfrm>
            <a:off x="3295440" y="4045541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sp>
        <p:nvSpPr>
          <p:cNvPr id="234" name="pole tekstowe 233"/>
          <p:cNvSpPr txBox="1"/>
          <p:nvPr/>
        </p:nvSpPr>
        <p:spPr>
          <a:xfrm>
            <a:off x="3312364" y="6617309"/>
            <a:ext cx="3930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 b="1" dirty="0" smtClean="0"/>
              <a:t>6,0x10</a:t>
            </a:r>
            <a:r>
              <a:rPr lang="pl-PL" sz="500" b="1" baseline="30000" dirty="0" smtClean="0"/>
              <a:t>-4</a:t>
            </a:r>
            <a:endParaRPr lang="pl-PL" sz="500" b="1" dirty="0"/>
          </a:p>
        </p:txBody>
      </p:sp>
      <p:sp>
        <p:nvSpPr>
          <p:cNvPr id="235" name="pole tekstowe 234"/>
          <p:cNvSpPr txBox="1"/>
          <p:nvPr/>
        </p:nvSpPr>
        <p:spPr>
          <a:xfrm>
            <a:off x="3350236" y="640299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0,02</a:t>
            </a:r>
            <a:endParaRPr lang="pl-PL" sz="400" b="1" dirty="0"/>
          </a:p>
        </p:txBody>
      </p:sp>
      <p:sp>
        <p:nvSpPr>
          <p:cNvPr id="236" name="pole tekstowe 235"/>
          <p:cNvSpPr txBox="1"/>
          <p:nvPr/>
        </p:nvSpPr>
        <p:spPr>
          <a:xfrm>
            <a:off x="3332775" y="6218329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0,04</a:t>
            </a:r>
            <a:endParaRPr lang="pl-PL" sz="400" b="1" dirty="0"/>
          </a:p>
        </p:txBody>
      </p:sp>
      <p:sp>
        <p:nvSpPr>
          <p:cNvPr id="237" name="pole tekstowe 236"/>
          <p:cNvSpPr txBox="1"/>
          <p:nvPr/>
        </p:nvSpPr>
        <p:spPr>
          <a:xfrm>
            <a:off x="3330880" y="604580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0,06</a:t>
            </a:r>
            <a:endParaRPr lang="pl-PL" sz="400" b="1" dirty="0"/>
          </a:p>
        </p:txBody>
      </p:sp>
      <p:sp>
        <p:nvSpPr>
          <p:cNvPr id="238" name="pole tekstowe 237"/>
          <p:cNvSpPr txBox="1"/>
          <p:nvPr/>
        </p:nvSpPr>
        <p:spPr>
          <a:xfrm>
            <a:off x="3330880" y="5861139"/>
            <a:ext cx="338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 smtClean="0"/>
              <a:t>0,08</a:t>
            </a:r>
            <a:endParaRPr lang="pl-PL" sz="400" b="1" dirty="0"/>
          </a:p>
        </p:txBody>
      </p:sp>
      <p:sp>
        <p:nvSpPr>
          <p:cNvPr id="239" name="pole tekstowe 238"/>
          <p:cNvSpPr txBox="1"/>
          <p:nvPr/>
        </p:nvSpPr>
        <p:spPr>
          <a:xfrm>
            <a:off x="3341019" y="5707549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0,1</a:t>
            </a:r>
            <a:endParaRPr lang="pl-PL" sz="400" b="1" dirty="0"/>
          </a:p>
        </p:txBody>
      </p:sp>
      <p:sp>
        <p:nvSpPr>
          <p:cNvPr id="240" name="pole tekstowe 239"/>
          <p:cNvSpPr txBox="1"/>
          <p:nvPr/>
        </p:nvSpPr>
        <p:spPr>
          <a:xfrm>
            <a:off x="3286116" y="5474301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b="1" dirty="0" smtClean="0"/>
              <a:t>[</a:t>
            </a:r>
            <a:r>
              <a:rPr lang="pl-PL" sz="600" b="1" dirty="0" err="1" smtClean="0"/>
              <a:t>MPa</a:t>
            </a:r>
            <a:r>
              <a:rPr lang="pl-PL" sz="600" b="1" dirty="0" smtClean="0"/>
              <a:t>]</a:t>
            </a:r>
            <a:endParaRPr lang="pl-PL" sz="600" b="1" dirty="0"/>
          </a:p>
        </p:txBody>
      </p:sp>
      <p:grpSp>
        <p:nvGrpSpPr>
          <p:cNvPr id="145" name="Grupa 144"/>
          <p:cNvGrpSpPr/>
          <p:nvPr/>
        </p:nvGrpSpPr>
        <p:grpSpPr>
          <a:xfrm>
            <a:off x="-123352" y="-27384"/>
            <a:ext cx="9511091" cy="581358"/>
            <a:chOff x="-123352" y="-27384"/>
            <a:chExt cx="9511091" cy="581358"/>
          </a:xfrm>
        </p:grpSpPr>
        <p:grpSp>
          <p:nvGrpSpPr>
            <p:cNvPr id="146" name="Grupa 145"/>
            <p:cNvGrpSpPr/>
            <p:nvPr/>
          </p:nvGrpSpPr>
          <p:grpSpPr>
            <a:xfrm>
              <a:off x="-123352" y="-24"/>
              <a:ext cx="4176463" cy="553998"/>
              <a:chOff x="-1612166" y="-142900"/>
              <a:chExt cx="2497992" cy="553998"/>
            </a:xfrm>
          </p:grpSpPr>
          <p:sp>
            <p:nvSpPr>
              <p:cNvPr id="162" name="Prostokąt 161"/>
              <p:cNvSpPr/>
              <p:nvPr/>
            </p:nvSpPr>
            <p:spPr>
              <a:xfrm>
                <a:off x="-1536555" y="-142900"/>
                <a:ext cx="2361072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3" name="pole tekstowe 162"/>
              <p:cNvSpPr txBox="1"/>
              <p:nvPr/>
            </p:nvSpPr>
            <p:spPr>
              <a:xfrm>
                <a:off x="-1612166" y="-142900"/>
                <a:ext cx="249799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Deep-seated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gravitational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slope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deformation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on Earth and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analogs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smtClean="0">
                    <a:solidFill>
                      <a:schemeClr val="bg1"/>
                    </a:solidFill>
                  </a:rPr>
                  <a:t>on Mars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7" name="Grupa 13"/>
            <p:cNvGrpSpPr/>
            <p:nvPr/>
          </p:nvGrpSpPr>
          <p:grpSpPr>
            <a:xfrm>
              <a:off x="3907300" y="0"/>
              <a:ext cx="523432" cy="400110"/>
              <a:chOff x="-714412" y="-142900"/>
              <a:chExt cx="1857356" cy="400110"/>
            </a:xfrm>
          </p:grpSpPr>
          <p:sp>
            <p:nvSpPr>
              <p:cNvPr id="160" name="Prostokąt 159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1" name="pole tekstowe 160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smtClean="0">
                    <a:solidFill>
                      <a:schemeClr val="bg1"/>
                    </a:solidFill>
                  </a:rPr>
                  <a:t>Data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8" name="Grupa 16"/>
            <p:cNvGrpSpPr/>
            <p:nvPr/>
          </p:nvGrpSpPr>
          <p:grpSpPr>
            <a:xfrm>
              <a:off x="4369738" y="-24"/>
              <a:ext cx="1570414" cy="400110"/>
              <a:chOff x="-714412" y="-142900"/>
              <a:chExt cx="1857356" cy="400110"/>
            </a:xfrm>
          </p:grpSpPr>
          <p:sp>
            <p:nvSpPr>
              <p:cNvPr id="158" name="Prostokąt 157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9" name="pole tekstowe 158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Working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Hypothesis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9" name="Grupa 19"/>
            <p:cNvGrpSpPr/>
            <p:nvPr/>
          </p:nvGrpSpPr>
          <p:grpSpPr>
            <a:xfrm>
              <a:off x="5912419" y="-24"/>
              <a:ext cx="1395885" cy="400110"/>
              <a:chOff x="-714412" y="-142900"/>
              <a:chExt cx="1857356" cy="400110"/>
            </a:xfrm>
          </p:grpSpPr>
          <p:sp>
            <p:nvSpPr>
              <p:cNvPr id="156" name="Prostokąt 155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7" name="pole tekstowe 156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Reference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model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0" name="Grupa 22"/>
            <p:cNvGrpSpPr/>
            <p:nvPr/>
          </p:nvGrpSpPr>
          <p:grpSpPr>
            <a:xfrm>
              <a:off x="7258453" y="-24"/>
              <a:ext cx="697923" cy="400110"/>
              <a:chOff x="-714412" y="-142900"/>
              <a:chExt cx="1857356" cy="400110"/>
            </a:xfrm>
          </p:grpSpPr>
          <p:sp>
            <p:nvSpPr>
              <p:cNvPr id="154" name="Prostokąt 153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5" name="pole tekstowe 154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/>
                  <a:t>Results</a:t>
                </a:r>
                <a:endParaRPr lang="pl-PL" sz="1000" dirty="0" smtClean="0"/>
              </a:p>
              <a:p>
                <a:pPr algn="ctr"/>
                <a:endParaRPr lang="pl-PL" sz="1000" dirty="0"/>
              </a:p>
            </p:txBody>
          </p:sp>
        </p:grpSp>
        <p:grpSp>
          <p:nvGrpSpPr>
            <p:cNvPr id="151" name="Grupa 25"/>
            <p:cNvGrpSpPr/>
            <p:nvPr/>
          </p:nvGrpSpPr>
          <p:grpSpPr>
            <a:xfrm>
              <a:off x="7668344" y="-27384"/>
              <a:ext cx="1719395" cy="553998"/>
              <a:chOff x="-1093751" y="-170260"/>
              <a:chExt cx="2560171" cy="553998"/>
            </a:xfrm>
          </p:grpSpPr>
          <p:sp>
            <p:nvSpPr>
              <p:cNvPr id="152" name="Prostokąt 151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3" name="pole tekstowe 152"/>
              <p:cNvSpPr txBox="1"/>
              <p:nvPr/>
            </p:nvSpPr>
            <p:spPr>
              <a:xfrm>
                <a:off x="-1093751" y="-170260"/>
                <a:ext cx="256017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Summary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and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err="1" smtClean="0">
                    <a:solidFill>
                      <a:schemeClr val="bg1"/>
                    </a:solidFill>
                  </a:rPr>
                  <a:t>Perspective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1850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zaokrąglony 28"/>
          <p:cNvSpPr/>
          <p:nvPr/>
        </p:nvSpPr>
        <p:spPr>
          <a:xfrm>
            <a:off x="500034" y="500042"/>
            <a:ext cx="7929618" cy="4369118"/>
          </a:xfrm>
          <a:prstGeom prst="roundRect">
            <a:avLst/>
          </a:prstGeom>
          <a:solidFill>
            <a:schemeClr val="tx1">
              <a:lumMod val="8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 29"/>
          <p:cNvSpPr/>
          <p:nvPr/>
        </p:nvSpPr>
        <p:spPr>
          <a:xfrm>
            <a:off x="571472" y="5013176"/>
            <a:ext cx="7929618" cy="1785950"/>
          </a:xfrm>
          <a:prstGeom prst="roundRect">
            <a:avLst/>
          </a:prstGeom>
          <a:solidFill>
            <a:schemeClr val="tx1">
              <a:lumMod val="8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pole tekstowe 26"/>
          <p:cNvSpPr txBox="1"/>
          <p:nvPr/>
        </p:nvSpPr>
        <p:spPr>
          <a:xfrm>
            <a:off x="642910" y="500042"/>
            <a:ext cx="7715304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b="1" dirty="0" err="1" smtClean="0"/>
              <a:t>Summary</a:t>
            </a:r>
            <a:r>
              <a:rPr lang="pl-PL" b="1" dirty="0" smtClean="0"/>
              <a:t>: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000" dirty="0" smtClean="0"/>
              <a:t>M</a:t>
            </a:r>
            <a:r>
              <a:rPr lang="en-US" sz="2000" dirty="0" err="1" smtClean="0"/>
              <a:t>od</a:t>
            </a:r>
            <a:r>
              <a:rPr lang="pl-PL" sz="2000" dirty="0" err="1" smtClean="0"/>
              <a:t>elling</a:t>
            </a:r>
            <a:r>
              <a:rPr lang="pl-PL" sz="2000" dirty="0" smtClean="0"/>
              <a:t> </a:t>
            </a:r>
            <a:r>
              <a:rPr lang="pl-PL" sz="2000" dirty="0" err="1" smtClean="0"/>
              <a:t>showed</a:t>
            </a:r>
            <a:r>
              <a:rPr lang="pl-PL" sz="2000" dirty="0" smtClean="0"/>
              <a:t> </a:t>
            </a:r>
            <a:r>
              <a:rPr lang="pl-PL" sz="2000" dirty="0" err="1" smtClean="0"/>
              <a:t>evolution</a:t>
            </a:r>
            <a:r>
              <a:rPr lang="pl-PL" sz="2000" dirty="0" smtClean="0"/>
              <a:t> of </a:t>
            </a:r>
            <a:r>
              <a:rPr lang="pl-PL" sz="2000" dirty="0" err="1" smtClean="0"/>
              <a:t>instability</a:t>
            </a:r>
            <a:r>
              <a:rPr lang="pl-PL" sz="2000" dirty="0" smtClean="0"/>
              <a:t> with time </a:t>
            </a:r>
            <a:r>
              <a:rPr lang="pl-PL" sz="2000" dirty="0" err="1" smtClean="0"/>
              <a:t>depending</a:t>
            </a:r>
            <a:r>
              <a:rPr lang="pl-PL" sz="2000" dirty="0" smtClean="0"/>
              <a:t> on </a:t>
            </a:r>
            <a:r>
              <a:rPr lang="pl-PL" sz="2000" dirty="0" err="1" smtClean="0"/>
              <a:t>different</a:t>
            </a:r>
            <a:r>
              <a:rPr lang="pl-PL" sz="2000" dirty="0" smtClean="0"/>
              <a:t> set-</a:t>
            </a:r>
            <a:r>
              <a:rPr lang="pl-PL" sz="2000" dirty="0" err="1" smtClean="0"/>
              <a:t>ups</a:t>
            </a:r>
            <a:r>
              <a:rPr lang="pl-PL" sz="2000" dirty="0" smtClean="0"/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000" dirty="0"/>
              <a:t>Accumulation of plastic strain in the top part of the model (first case) probably leads to ridge top-splitting</a:t>
            </a:r>
            <a:r>
              <a:rPr lang="en-US" sz="2000" dirty="0" smtClean="0"/>
              <a:t>.</a:t>
            </a:r>
            <a:endParaRPr lang="pl-PL" sz="2000" dirty="0" smtClean="0"/>
          </a:p>
          <a:p>
            <a:pPr algn="just">
              <a:buFont typeface="Wingdings" pitchFamily="2" charset="2"/>
              <a:buChar char="Ø"/>
            </a:pPr>
            <a:r>
              <a:rPr lang="pl-PL" sz="2000" dirty="0" smtClean="0"/>
              <a:t> The b</a:t>
            </a:r>
            <a:r>
              <a:rPr lang="en-US" sz="2000" dirty="0" err="1" smtClean="0"/>
              <a:t>ulge</a:t>
            </a:r>
            <a:r>
              <a:rPr lang="pl-PL" sz="2000" dirty="0" smtClean="0"/>
              <a:t>d</a:t>
            </a:r>
            <a:r>
              <a:rPr lang="en-US" sz="2000" dirty="0" smtClean="0"/>
              <a:t> </a:t>
            </a:r>
            <a:r>
              <a:rPr lang="en-US" sz="2000" dirty="0"/>
              <a:t>morphology produced in first case is not observed on Mars </a:t>
            </a:r>
            <a:r>
              <a:rPr lang="pl-PL" sz="2000" dirty="0" smtClean="0"/>
              <a:t>hi</a:t>
            </a:r>
            <a:r>
              <a:rPr lang="en-US" sz="2000" dirty="0" err="1" smtClean="0"/>
              <a:t>llslope</a:t>
            </a:r>
            <a:r>
              <a:rPr lang="en-US" sz="2000" dirty="0" smtClean="0"/>
              <a:t> </a:t>
            </a:r>
            <a:r>
              <a:rPr lang="en-US" sz="2000" dirty="0"/>
              <a:t>at present time</a:t>
            </a:r>
            <a:r>
              <a:rPr lang="en-US" sz="2000" dirty="0" smtClean="0"/>
              <a:t>.</a:t>
            </a:r>
            <a:endParaRPr lang="pl-PL" sz="2000" dirty="0" smtClean="0"/>
          </a:p>
          <a:p>
            <a:pPr algn="just">
              <a:buFont typeface="Wingdings" pitchFamily="2" charset="2"/>
              <a:buChar char="Ø"/>
            </a:pPr>
            <a:r>
              <a:rPr lang="pl-PL" sz="2000" dirty="0" smtClean="0"/>
              <a:t>The </a:t>
            </a:r>
            <a:r>
              <a:rPr lang="pl-PL" sz="2000" dirty="0"/>
              <a:t>m</a:t>
            </a:r>
            <a:r>
              <a:rPr lang="en-US" sz="2000" dirty="0" err="1" smtClean="0"/>
              <a:t>ost</a:t>
            </a:r>
            <a:r>
              <a:rPr lang="en-US" sz="2000" dirty="0" smtClean="0"/>
              <a:t> </a:t>
            </a:r>
            <a:r>
              <a:rPr lang="en-US" sz="2000" dirty="0"/>
              <a:t>important parameter </a:t>
            </a:r>
            <a:r>
              <a:rPr lang="pl-PL" sz="2000" dirty="0" err="1" smtClean="0"/>
              <a:t>influencing</a:t>
            </a:r>
            <a:r>
              <a:rPr lang="en-US" sz="2000" dirty="0" smtClean="0"/>
              <a:t> </a:t>
            </a:r>
            <a:r>
              <a:rPr lang="en-US" sz="2000" dirty="0"/>
              <a:t>slope stability are: cohesion, angle of internal friction and slope angle.</a:t>
            </a:r>
            <a:endParaRPr lang="pl-PL" sz="2000" dirty="0" smtClean="0"/>
          </a:p>
          <a:p>
            <a:pPr algn="just">
              <a:buFont typeface="Wingdings" pitchFamily="2" charset="2"/>
              <a:buChar char="Ø"/>
            </a:pPr>
            <a:r>
              <a:rPr lang="en-US" sz="2000" dirty="0" smtClean="0"/>
              <a:t>Presences of </a:t>
            </a:r>
            <a:r>
              <a:rPr lang="pl-PL" sz="2000" dirty="0" smtClean="0"/>
              <a:t>g</a:t>
            </a:r>
            <a:r>
              <a:rPr lang="en-US" sz="2000" dirty="0" err="1" smtClean="0"/>
              <a:t>eological</a:t>
            </a:r>
            <a:r>
              <a:rPr lang="en-US" sz="2000" dirty="0" smtClean="0"/>
              <a:t> discontinuities</a:t>
            </a:r>
            <a:r>
              <a:rPr lang="pl-PL" sz="2000" dirty="0" smtClean="0"/>
              <a:t> (</a:t>
            </a:r>
            <a:r>
              <a:rPr lang="pl-PL" sz="2000" dirty="0" err="1" smtClean="0"/>
              <a:t>second</a:t>
            </a:r>
            <a:r>
              <a:rPr lang="pl-PL" sz="2000" dirty="0" smtClean="0"/>
              <a:t> </a:t>
            </a:r>
            <a:r>
              <a:rPr lang="pl-PL" sz="2000" dirty="0" err="1" smtClean="0"/>
              <a:t>case</a:t>
            </a:r>
            <a:r>
              <a:rPr lang="pl-PL" sz="2000" dirty="0" smtClean="0"/>
              <a:t>) </a:t>
            </a:r>
            <a:r>
              <a:rPr lang="en-US" sz="2000" dirty="0" smtClean="0"/>
              <a:t>decreased rock strength and complicate the situation therefore it’s harder to predict how instability will develop.</a:t>
            </a:r>
            <a:r>
              <a:rPr lang="pl-PL" sz="2000" dirty="0" smtClean="0"/>
              <a:t> </a:t>
            </a:r>
            <a:r>
              <a:rPr lang="en-US" sz="2000" dirty="0"/>
              <a:t>Prediction of how instability will develop requires  therefore accurate observational constraints.</a:t>
            </a:r>
            <a:endParaRPr lang="pl-PL" sz="1400" dirty="0" smtClean="0"/>
          </a:p>
        </p:txBody>
      </p:sp>
      <p:sp>
        <p:nvSpPr>
          <p:cNvPr id="28" name="pole tekstowe 27"/>
          <p:cNvSpPr txBox="1"/>
          <p:nvPr/>
        </p:nvSpPr>
        <p:spPr>
          <a:xfrm>
            <a:off x="714348" y="5140930"/>
            <a:ext cx="76438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Perspective</a:t>
            </a:r>
            <a:r>
              <a:rPr lang="pl-PL" b="1" dirty="0" smtClean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Test a different symmetry of the model</a:t>
            </a:r>
            <a:r>
              <a:rPr lang="en-US" sz="2000" dirty="0" smtClean="0"/>
              <a:t>:</a:t>
            </a:r>
            <a:endParaRPr lang="pl-PL" sz="2000" dirty="0" smtClean="0"/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pl-PL" sz="2000" dirty="0" err="1"/>
              <a:t>Asymmetric</a:t>
            </a:r>
            <a:r>
              <a:rPr lang="pl-PL" sz="2000" dirty="0"/>
              <a:t> </a:t>
            </a:r>
            <a:r>
              <a:rPr lang="pl-PL" sz="2000" dirty="0" err="1"/>
              <a:t>wallslope</a:t>
            </a:r>
            <a:r>
              <a:rPr lang="pl-PL" sz="2000" dirty="0"/>
              <a:t> </a:t>
            </a:r>
            <a:endParaRPr lang="pl-PL" sz="2000" dirty="0" smtClean="0"/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pl-PL" sz="2000" dirty="0" err="1"/>
              <a:t>Downslope</a:t>
            </a:r>
            <a:r>
              <a:rPr lang="pl-PL" sz="2000" dirty="0"/>
              <a:t> </a:t>
            </a:r>
            <a:r>
              <a:rPr lang="pl-PL" sz="2000" dirty="0" err="1"/>
              <a:t>incision</a:t>
            </a:r>
            <a:r>
              <a:rPr lang="pl-PL" sz="2000" dirty="0"/>
              <a:t> </a:t>
            </a:r>
            <a:r>
              <a:rPr lang="pl-PL" sz="2000" dirty="0" smtClean="0"/>
              <a:t>	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Apply this method to the Earth conditions</a:t>
            </a:r>
            <a:r>
              <a:rPr lang="pl-PL" sz="2000" dirty="0" smtClean="0"/>
              <a:t>.</a:t>
            </a:r>
            <a:endParaRPr lang="pl-PL" sz="2000" dirty="0"/>
          </a:p>
        </p:txBody>
      </p:sp>
      <p:grpSp>
        <p:nvGrpSpPr>
          <p:cNvPr id="31" name="Grupa 30"/>
          <p:cNvGrpSpPr/>
          <p:nvPr/>
        </p:nvGrpSpPr>
        <p:grpSpPr>
          <a:xfrm>
            <a:off x="-123352" y="-27384"/>
            <a:ext cx="9511091" cy="581358"/>
            <a:chOff x="-123352" y="-27384"/>
            <a:chExt cx="9511091" cy="581358"/>
          </a:xfrm>
        </p:grpSpPr>
        <p:grpSp>
          <p:nvGrpSpPr>
            <p:cNvPr id="32" name="Grupa 31"/>
            <p:cNvGrpSpPr/>
            <p:nvPr/>
          </p:nvGrpSpPr>
          <p:grpSpPr>
            <a:xfrm>
              <a:off x="-123352" y="-24"/>
              <a:ext cx="4176463" cy="553998"/>
              <a:chOff x="-1612166" y="-142900"/>
              <a:chExt cx="2497992" cy="553998"/>
            </a:xfrm>
          </p:grpSpPr>
          <p:sp>
            <p:nvSpPr>
              <p:cNvPr id="48" name="Prostokąt 47"/>
              <p:cNvSpPr/>
              <p:nvPr/>
            </p:nvSpPr>
            <p:spPr>
              <a:xfrm>
                <a:off x="-1536555" y="-142900"/>
                <a:ext cx="2361072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9" name="pole tekstowe 48"/>
              <p:cNvSpPr txBox="1"/>
              <p:nvPr/>
            </p:nvSpPr>
            <p:spPr>
              <a:xfrm>
                <a:off x="-1612166" y="-142900"/>
                <a:ext cx="249799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Deep-seated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gravitational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slope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deformation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on Earth and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analogs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smtClean="0">
                    <a:solidFill>
                      <a:schemeClr val="bg1"/>
                    </a:solidFill>
                  </a:rPr>
                  <a:t>on Mars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upa 13"/>
            <p:cNvGrpSpPr/>
            <p:nvPr/>
          </p:nvGrpSpPr>
          <p:grpSpPr>
            <a:xfrm>
              <a:off x="3907300" y="0"/>
              <a:ext cx="523432" cy="400110"/>
              <a:chOff x="-714412" y="-142900"/>
              <a:chExt cx="1857356" cy="400110"/>
            </a:xfrm>
          </p:grpSpPr>
          <p:sp>
            <p:nvSpPr>
              <p:cNvPr id="46" name="Prostokąt 45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7" name="pole tekstowe 46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smtClean="0">
                    <a:solidFill>
                      <a:schemeClr val="bg1"/>
                    </a:solidFill>
                  </a:rPr>
                  <a:t>Data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Grupa 16"/>
            <p:cNvGrpSpPr/>
            <p:nvPr/>
          </p:nvGrpSpPr>
          <p:grpSpPr>
            <a:xfrm>
              <a:off x="4369738" y="-24"/>
              <a:ext cx="1570414" cy="400110"/>
              <a:chOff x="-714412" y="-142900"/>
              <a:chExt cx="1857356" cy="400110"/>
            </a:xfrm>
          </p:grpSpPr>
          <p:sp>
            <p:nvSpPr>
              <p:cNvPr id="44" name="Prostokąt 43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5" name="pole tekstowe 44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Working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Hypothesis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" name="Grupa 19"/>
            <p:cNvGrpSpPr/>
            <p:nvPr/>
          </p:nvGrpSpPr>
          <p:grpSpPr>
            <a:xfrm>
              <a:off x="5912419" y="-24"/>
              <a:ext cx="1395885" cy="400110"/>
              <a:chOff x="-714412" y="-142900"/>
              <a:chExt cx="1857356" cy="400110"/>
            </a:xfrm>
          </p:grpSpPr>
          <p:sp>
            <p:nvSpPr>
              <p:cNvPr id="42" name="Prostokąt 41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3" name="pole tekstowe 42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Reference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model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6" name="Grupa 22"/>
            <p:cNvGrpSpPr/>
            <p:nvPr/>
          </p:nvGrpSpPr>
          <p:grpSpPr>
            <a:xfrm>
              <a:off x="7258453" y="-24"/>
              <a:ext cx="697923" cy="400110"/>
              <a:chOff x="-714412" y="-142900"/>
              <a:chExt cx="1857356" cy="400110"/>
            </a:xfrm>
          </p:grpSpPr>
          <p:sp>
            <p:nvSpPr>
              <p:cNvPr id="40" name="Prostokąt 39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ole tekstowe 40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Results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7" name="Grupa 25"/>
            <p:cNvGrpSpPr/>
            <p:nvPr/>
          </p:nvGrpSpPr>
          <p:grpSpPr>
            <a:xfrm>
              <a:off x="7668344" y="-27384"/>
              <a:ext cx="1719395" cy="553998"/>
              <a:chOff x="-1093751" y="-170260"/>
              <a:chExt cx="2560171" cy="553998"/>
            </a:xfrm>
          </p:grpSpPr>
          <p:sp>
            <p:nvSpPr>
              <p:cNvPr id="38" name="Prostokąt 37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ole tekstowe 38"/>
              <p:cNvSpPr txBox="1"/>
              <p:nvPr/>
            </p:nvSpPr>
            <p:spPr>
              <a:xfrm>
                <a:off x="-1093751" y="-170260"/>
                <a:ext cx="256017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/>
                  <a:t>Summary</a:t>
                </a:r>
                <a:r>
                  <a:rPr lang="pl-PL" sz="1000" dirty="0" smtClean="0"/>
                  <a:t> and </a:t>
                </a:r>
                <a:br>
                  <a:rPr lang="pl-PL" sz="1000" dirty="0" smtClean="0"/>
                </a:br>
                <a:r>
                  <a:rPr lang="pl-PL" sz="1000" dirty="0" err="1" smtClean="0"/>
                  <a:t>Perspective</a:t>
                </a:r>
                <a:endParaRPr lang="pl-PL" sz="1000" dirty="0" smtClean="0"/>
              </a:p>
              <a:p>
                <a:pPr algn="ctr"/>
                <a:endParaRPr lang="pl-PL" sz="10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285720" y="214290"/>
            <a:ext cx="8643998" cy="6500858"/>
          </a:xfrm>
          <a:prstGeom prst="roundRect">
            <a:avLst/>
          </a:prstGeom>
          <a:solidFill>
            <a:schemeClr val="tx1">
              <a:lumMod val="8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1000100" y="500042"/>
            <a:ext cx="7143800" cy="5747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 err="1" smtClean="0"/>
              <a:t>Outline</a:t>
            </a:r>
            <a:endParaRPr lang="pl-PL" sz="3000" dirty="0" smtClean="0"/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pl-PL" sz="2500" dirty="0" err="1" smtClean="0">
                <a:latin typeface="+mj-lt"/>
              </a:rPr>
              <a:t>What</a:t>
            </a:r>
            <a:r>
              <a:rPr lang="pl-PL" sz="2500" dirty="0" smtClean="0">
                <a:latin typeface="+mj-lt"/>
              </a:rPr>
              <a:t> I </a:t>
            </a:r>
            <a:r>
              <a:rPr lang="pl-PL" sz="2500" dirty="0" err="1" smtClean="0">
                <a:latin typeface="+mj-lt"/>
              </a:rPr>
              <a:t>am</a:t>
            </a:r>
            <a:r>
              <a:rPr lang="pl-PL" sz="2500" dirty="0" smtClean="0">
                <a:latin typeface="+mj-lt"/>
              </a:rPr>
              <a:t> </a:t>
            </a:r>
            <a:r>
              <a:rPr lang="pl-PL" sz="2500" dirty="0" err="1" smtClean="0">
                <a:latin typeface="+mj-lt"/>
              </a:rPr>
              <a:t>looking</a:t>
            </a:r>
            <a:r>
              <a:rPr lang="pl-PL" sz="2500" dirty="0" smtClean="0">
                <a:latin typeface="+mj-lt"/>
              </a:rPr>
              <a:t> for?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2500" dirty="0" smtClean="0">
                <a:latin typeface="+mj-lt"/>
              </a:rPr>
              <a:t>Deep – seated gravitational slope deformation on Earth and analogs on Mars</a:t>
            </a:r>
            <a:endParaRPr lang="pl-PL" sz="2500" dirty="0" smtClean="0">
              <a:latin typeface="+mj-lt"/>
            </a:endParaRP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pl-PL" sz="2500" dirty="0" smtClean="0">
                <a:latin typeface="+mj-lt"/>
              </a:rPr>
              <a:t>Data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pl-PL" sz="2500" dirty="0" err="1" smtClean="0">
                <a:latin typeface="+mj-lt"/>
              </a:rPr>
              <a:t>Working</a:t>
            </a:r>
            <a:r>
              <a:rPr lang="pl-PL" sz="2500" dirty="0" smtClean="0">
                <a:latin typeface="+mj-lt"/>
              </a:rPr>
              <a:t> </a:t>
            </a:r>
            <a:r>
              <a:rPr lang="pl-PL" sz="2500" dirty="0" err="1" smtClean="0">
                <a:latin typeface="+mj-lt"/>
              </a:rPr>
              <a:t>Hypothesis</a:t>
            </a:r>
            <a:endParaRPr lang="pl-PL" sz="2500" dirty="0" smtClean="0">
              <a:latin typeface="+mj-lt"/>
            </a:endParaRP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pl-PL" sz="2500" dirty="0" err="1" smtClean="0">
                <a:latin typeface="+mj-lt"/>
              </a:rPr>
              <a:t>Reference</a:t>
            </a:r>
            <a:r>
              <a:rPr lang="pl-PL" sz="2500" dirty="0" smtClean="0">
                <a:latin typeface="+mj-lt"/>
              </a:rPr>
              <a:t> model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pl-PL" sz="2500" dirty="0" err="1" smtClean="0">
                <a:latin typeface="+mj-lt"/>
              </a:rPr>
              <a:t>Results</a:t>
            </a:r>
            <a:endParaRPr lang="pl-PL" sz="2500" dirty="0" smtClean="0">
              <a:latin typeface="+mj-lt"/>
            </a:endParaRP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pl-PL" sz="2500" dirty="0" err="1" smtClean="0">
                <a:latin typeface="+mj-lt"/>
              </a:rPr>
              <a:t>Summary</a:t>
            </a:r>
            <a:r>
              <a:rPr lang="pl-PL" sz="2500" dirty="0" smtClean="0">
                <a:latin typeface="+mj-lt"/>
              </a:rPr>
              <a:t> and </a:t>
            </a:r>
            <a:r>
              <a:rPr lang="pl-PL" sz="2500" dirty="0" err="1" smtClean="0">
                <a:latin typeface="+mj-lt"/>
              </a:rPr>
              <a:t>Perspective</a:t>
            </a:r>
            <a:endParaRPr lang="pl-PL" sz="2500" dirty="0" smtClean="0"/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endParaRPr lang="pl-PL" sz="25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-32" y="714356"/>
            <a:ext cx="9144000" cy="585791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214282" y="71414"/>
            <a:ext cx="8643998" cy="507831"/>
          </a:xfrm>
          <a:prstGeom prst="rect">
            <a:avLst/>
          </a:prstGeom>
          <a:solidFill>
            <a:schemeClr val="tx1">
              <a:lumMod val="65000"/>
              <a:alpha val="93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 algn="ctr">
              <a:lnSpc>
                <a:spcPct val="150000"/>
              </a:lnSpc>
            </a:pPr>
            <a:r>
              <a:rPr lang="pl-PL" dirty="0" err="1" smtClean="0">
                <a:solidFill>
                  <a:schemeClr val="bg1"/>
                </a:solidFill>
              </a:rPr>
              <a:t>What</a:t>
            </a:r>
            <a:r>
              <a:rPr lang="pl-PL" dirty="0" smtClean="0">
                <a:solidFill>
                  <a:schemeClr val="bg1"/>
                </a:solidFill>
              </a:rPr>
              <a:t> I </a:t>
            </a:r>
            <a:r>
              <a:rPr lang="pl-PL" dirty="0" err="1" smtClean="0">
                <a:solidFill>
                  <a:schemeClr val="bg1"/>
                </a:solidFill>
              </a:rPr>
              <a:t>am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looking</a:t>
            </a:r>
            <a:r>
              <a:rPr lang="pl-PL" dirty="0" smtClean="0">
                <a:solidFill>
                  <a:schemeClr val="bg1"/>
                </a:solidFill>
              </a:rPr>
              <a:t> for?</a:t>
            </a:r>
          </a:p>
        </p:txBody>
      </p:sp>
      <p:sp>
        <p:nvSpPr>
          <p:cNvPr id="5" name="Błyskawica 4"/>
          <p:cNvSpPr/>
          <p:nvPr/>
        </p:nvSpPr>
        <p:spPr>
          <a:xfrm>
            <a:off x="3428992" y="1428736"/>
            <a:ext cx="500066" cy="428628"/>
          </a:xfrm>
          <a:prstGeom prst="lightningBol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Błyskawica 5"/>
          <p:cNvSpPr/>
          <p:nvPr/>
        </p:nvSpPr>
        <p:spPr>
          <a:xfrm>
            <a:off x="4572000" y="1142984"/>
            <a:ext cx="500066" cy="428628"/>
          </a:xfrm>
          <a:prstGeom prst="lightningBol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scene3d>
            <a:camera prst="orthographicFront">
              <a:rot lat="0" lon="0" rev="18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Błyskawica 6"/>
          <p:cNvSpPr/>
          <p:nvPr/>
        </p:nvSpPr>
        <p:spPr>
          <a:xfrm>
            <a:off x="3643306" y="4214818"/>
            <a:ext cx="500066" cy="428628"/>
          </a:xfrm>
          <a:prstGeom prst="lightningBol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Błyskawica 7"/>
          <p:cNvSpPr/>
          <p:nvPr/>
        </p:nvSpPr>
        <p:spPr>
          <a:xfrm>
            <a:off x="4214810" y="4000504"/>
            <a:ext cx="500066" cy="428628"/>
          </a:xfrm>
          <a:prstGeom prst="lightningBol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Błyskawica 8"/>
          <p:cNvSpPr/>
          <p:nvPr/>
        </p:nvSpPr>
        <p:spPr>
          <a:xfrm>
            <a:off x="4572000" y="3714752"/>
            <a:ext cx="500066" cy="428628"/>
          </a:xfrm>
          <a:prstGeom prst="lightningBol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6" name="Grupa 15"/>
          <p:cNvGrpSpPr/>
          <p:nvPr/>
        </p:nvGrpSpPr>
        <p:grpSpPr>
          <a:xfrm>
            <a:off x="5500694" y="1214422"/>
            <a:ext cx="1643074" cy="369332"/>
            <a:chOff x="5500694" y="1214422"/>
            <a:chExt cx="1643074" cy="369332"/>
          </a:xfrm>
        </p:grpSpPr>
        <p:sp>
          <p:nvSpPr>
            <p:cNvPr id="10" name="Prostokąt zaokrąglony 9"/>
            <p:cNvSpPr/>
            <p:nvPr/>
          </p:nvSpPr>
          <p:spPr>
            <a:xfrm>
              <a:off x="5500694" y="1285860"/>
              <a:ext cx="1643074" cy="285752"/>
            </a:xfrm>
            <a:prstGeom prst="roundRect">
              <a:avLst/>
            </a:prstGeom>
            <a:solidFill>
              <a:schemeClr val="tx1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5500694" y="1214422"/>
              <a:ext cx="16430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err="1" smtClean="0">
                  <a:solidFill>
                    <a:schemeClr val="bg1"/>
                  </a:solidFill>
                </a:rPr>
                <a:t>Crestal</a:t>
              </a:r>
              <a:r>
                <a:rPr lang="pl-PL" dirty="0" smtClean="0">
                  <a:solidFill>
                    <a:schemeClr val="bg1"/>
                  </a:solidFill>
                </a:rPr>
                <a:t> graben</a:t>
              </a:r>
              <a:endParaRPr lang="pl-P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upa 14"/>
          <p:cNvGrpSpPr/>
          <p:nvPr/>
        </p:nvGrpSpPr>
        <p:grpSpPr>
          <a:xfrm>
            <a:off x="5500694" y="3714752"/>
            <a:ext cx="2071702" cy="369332"/>
            <a:chOff x="5500694" y="3714752"/>
            <a:chExt cx="2071702" cy="369332"/>
          </a:xfrm>
        </p:grpSpPr>
        <p:sp>
          <p:nvSpPr>
            <p:cNvPr id="12" name="Prostokąt zaokrąglony 11"/>
            <p:cNvSpPr/>
            <p:nvPr/>
          </p:nvSpPr>
          <p:spPr>
            <a:xfrm>
              <a:off x="5500694" y="3786190"/>
              <a:ext cx="2071702" cy="285752"/>
            </a:xfrm>
            <a:prstGeom prst="roundRect">
              <a:avLst/>
            </a:prstGeom>
            <a:solidFill>
              <a:schemeClr val="tx1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5500694" y="3714752"/>
              <a:ext cx="2000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err="1" smtClean="0">
                  <a:solidFill>
                    <a:schemeClr val="bg1"/>
                  </a:solidFill>
                </a:rPr>
                <a:t>Uphill-facing</a:t>
              </a:r>
              <a:r>
                <a:rPr lang="pl-PL" dirty="0" smtClean="0">
                  <a:solidFill>
                    <a:schemeClr val="bg1"/>
                  </a:solidFill>
                </a:rPr>
                <a:t> </a:t>
              </a:r>
              <a:r>
                <a:rPr lang="pl-PL" dirty="0" err="1" smtClean="0">
                  <a:solidFill>
                    <a:schemeClr val="bg1"/>
                  </a:solidFill>
                </a:rPr>
                <a:t>scarps</a:t>
              </a:r>
              <a:endParaRPr lang="pl-PL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1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-123352" y="-27384"/>
            <a:ext cx="9511091" cy="581358"/>
            <a:chOff x="-123352" y="-27384"/>
            <a:chExt cx="9511091" cy="581358"/>
          </a:xfrm>
        </p:grpSpPr>
        <p:grpSp>
          <p:nvGrpSpPr>
            <p:cNvPr id="11" name="Grupa 10"/>
            <p:cNvGrpSpPr/>
            <p:nvPr/>
          </p:nvGrpSpPr>
          <p:grpSpPr>
            <a:xfrm>
              <a:off x="-123352" y="-24"/>
              <a:ext cx="4176463" cy="553998"/>
              <a:chOff x="-1612166" y="-142900"/>
              <a:chExt cx="2497992" cy="553998"/>
            </a:xfrm>
          </p:grpSpPr>
          <p:sp>
            <p:nvSpPr>
              <p:cNvPr id="27" name="Prostokąt 26"/>
              <p:cNvSpPr/>
              <p:nvPr/>
            </p:nvSpPr>
            <p:spPr>
              <a:xfrm>
                <a:off x="-1536555" y="-142900"/>
                <a:ext cx="2361072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ole tekstowe 27"/>
              <p:cNvSpPr txBox="1"/>
              <p:nvPr/>
            </p:nvSpPr>
            <p:spPr>
              <a:xfrm>
                <a:off x="-1612166" y="-142900"/>
                <a:ext cx="249799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/>
                  <a:t>Deep-seated</a:t>
                </a:r>
                <a:r>
                  <a:rPr lang="pl-PL" sz="1000" dirty="0" smtClean="0"/>
                  <a:t> </a:t>
                </a:r>
                <a:r>
                  <a:rPr lang="pl-PL" sz="1000" dirty="0" err="1" smtClean="0"/>
                  <a:t>gravitational</a:t>
                </a:r>
                <a:r>
                  <a:rPr lang="pl-PL" sz="1000" dirty="0" smtClean="0"/>
                  <a:t> </a:t>
                </a:r>
                <a:r>
                  <a:rPr lang="pl-PL" sz="1000" dirty="0" err="1" smtClean="0"/>
                  <a:t>slope</a:t>
                </a:r>
                <a:r>
                  <a:rPr lang="pl-PL" sz="1000" dirty="0" smtClean="0"/>
                  <a:t> </a:t>
                </a:r>
                <a:r>
                  <a:rPr lang="pl-PL" sz="1000" dirty="0" err="1" smtClean="0"/>
                  <a:t>deformation</a:t>
                </a:r>
                <a:r>
                  <a:rPr lang="pl-PL" sz="1000" dirty="0" smtClean="0"/>
                  <a:t> on Earth and </a:t>
                </a:r>
                <a:r>
                  <a:rPr lang="pl-PL" sz="1000" dirty="0" err="1" smtClean="0"/>
                  <a:t>analogs</a:t>
                </a:r>
                <a:r>
                  <a:rPr lang="pl-PL" sz="1000" dirty="0" smtClean="0"/>
                  <a:t> </a:t>
                </a:r>
                <a:br>
                  <a:rPr lang="pl-PL" sz="1000" dirty="0" smtClean="0"/>
                </a:br>
                <a:r>
                  <a:rPr lang="pl-PL" sz="1000" dirty="0" smtClean="0"/>
                  <a:t>on Mars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upa 13"/>
            <p:cNvGrpSpPr/>
            <p:nvPr/>
          </p:nvGrpSpPr>
          <p:grpSpPr>
            <a:xfrm>
              <a:off x="3907300" y="0"/>
              <a:ext cx="523432" cy="400110"/>
              <a:chOff x="-714412" y="-142900"/>
              <a:chExt cx="1857356" cy="400110"/>
            </a:xfrm>
          </p:grpSpPr>
          <p:sp>
            <p:nvSpPr>
              <p:cNvPr id="25" name="Prostokąt 24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6" name="pole tekstowe 25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smtClean="0">
                    <a:solidFill>
                      <a:schemeClr val="bg1"/>
                    </a:solidFill>
                  </a:rPr>
                  <a:t>Data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Grupa 16"/>
            <p:cNvGrpSpPr/>
            <p:nvPr/>
          </p:nvGrpSpPr>
          <p:grpSpPr>
            <a:xfrm>
              <a:off x="4369738" y="-24"/>
              <a:ext cx="1570414" cy="400110"/>
              <a:chOff x="-714412" y="-142900"/>
              <a:chExt cx="1857356" cy="400110"/>
            </a:xfrm>
          </p:grpSpPr>
          <p:sp>
            <p:nvSpPr>
              <p:cNvPr id="23" name="Prostokąt 22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ole tekstowe 23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Working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Hypothesis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Grupa 19"/>
            <p:cNvGrpSpPr/>
            <p:nvPr/>
          </p:nvGrpSpPr>
          <p:grpSpPr>
            <a:xfrm>
              <a:off x="5912419" y="-24"/>
              <a:ext cx="1395885" cy="400110"/>
              <a:chOff x="-714412" y="-142900"/>
              <a:chExt cx="1857356" cy="400110"/>
            </a:xfrm>
          </p:grpSpPr>
          <p:sp>
            <p:nvSpPr>
              <p:cNvPr id="21" name="Prostokąt 20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2" name="pole tekstowe 21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Reference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model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Grupa 22"/>
            <p:cNvGrpSpPr/>
            <p:nvPr/>
          </p:nvGrpSpPr>
          <p:grpSpPr>
            <a:xfrm>
              <a:off x="7258453" y="-24"/>
              <a:ext cx="697923" cy="400110"/>
              <a:chOff x="-714412" y="-142900"/>
              <a:chExt cx="1857356" cy="400110"/>
            </a:xfrm>
          </p:grpSpPr>
          <p:sp>
            <p:nvSpPr>
              <p:cNvPr id="19" name="Prostokąt 18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" name="pole tekstowe 19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Results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Grupa 25"/>
            <p:cNvGrpSpPr/>
            <p:nvPr/>
          </p:nvGrpSpPr>
          <p:grpSpPr>
            <a:xfrm>
              <a:off x="7668344" y="-27384"/>
              <a:ext cx="1719395" cy="553998"/>
              <a:chOff x="-1093751" y="-170260"/>
              <a:chExt cx="2560171" cy="553998"/>
            </a:xfrm>
          </p:grpSpPr>
          <p:sp>
            <p:nvSpPr>
              <p:cNvPr id="17" name="Prostokąt 16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pole tekstowe 17"/>
              <p:cNvSpPr txBox="1"/>
              <p:nvPr/>
            </p:nvSpPr>
            <p:spPr>
              <a:xfrm>
                <a:off x="-1093751" y="-170260"/>
                <a:ext cx="256017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Summary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and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err="1" smtClean="0">
                    <a:solidFill>
                      <a:schemeClr val="bg1"/>
                    </a:solidFill>
                  </a:rPr>
                  <a:t>Perspective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3834730"/>
            <a:ext cx="1799326" cy="209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857628"/>
            <a:ext cx="1800000" cy="207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8292" y="3834130"/>
            <a:ext cx="2031433" cy="209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232" y="3643314"/>
            <a:ext cx="2546396" cy="123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0232" y="4956984"/>
            <a:ext cx="2545200" cy="1133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pole tekstowe 37"/>
          <p:cNvSpPr txBox="1"/>
          <p:nvPr/>
        </p:nvSpPr>
        <p:spPr>
          <a:xfrm>
            <a:off x="214282" y="3059668"/>
            <a:ext cx="8643998" cy="369332"/>
          </a:xfrm>
          <a:prstGeom prst="rect">
            <a:avLst/>
          </a:prstGeom>
          <a:solidFill>
            <a:schemeClr val="tx1">
              <a:lumMod val="7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>
                <a:solidFill>
                  <a:schemeClr val="bg1"/>
                </a:solidFill>
              </a:rPr>
              <a:t>Diagnostic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features</a:t>
            </a:r>
            <a:r>
              <a:rPr lang="pl-PL" dirty="0" smtClean="0">
                <a:solidFill>
                  <a:schemeClr val="bg1"/>
                </a:solidFill>
              </a:rPr>
              <a:t> of </a:t>
            </a:r>
            <a:r>
              <a:rPr lang="pl-PL" dirty="0" err="1" smtClean="0">
                <a:solidFill>
                  <a:schemeClr val="bg1"/>
                </a:solidFill>
              </a:rPr>
              <a:t>deep-seated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gravitational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slope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deformation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9" name="pole tekstowe 38"/>
          <p:cNvSpPr txBox="1"/>
          <p:nvPr/>
        </p:nvSpPr>
        <p:spPr>
          <a:xfrm>
            <a:off x="142844" y="6357958"/>
            <a:ext cx="885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latin typeface="Calibri Light" panose="020F0302020204030204" pitchFamily="34" charset="0"/>
              </a:rPr>
              <a:t>Agilardi</a:t>
            </a:r>
            <a:r>
              <a:rPr lang="pl-PL" sz="1200" dirty="0" smtClean="0">
                <a:latin typeface="Calibri Light" panose="020F0302020204030204" pitchFamily="34" charset="0"/>
              </a:rPr>
              <a:t> F., </a:t>
            </a:r>
            <a:r>
              <a:rPr lang="pl-PL" sz="1200" dirty="0" err="1" smtClean="0">
                <a:latin typeface="Calibri Light" panose="020F0302020204030204" pitchFamily="34" charset="0"/>
              </a:rPr>
              <a:t>Crosta</a:t>
            </a:r>
            <a:r>
              <a:rPr lang="pl-PL" sz="1200" dirty="0" smtClean="0">
                <a:latin typeface="Calibri Light" panose="020F0302020204030204" pitchFamily="34" charset="0"/>
              </a:rPr>
              <a:t> G., </a:t>
            </a:r>
            <a:r>
              <a:rPr lang="pl-PL" sz="1200" dirty="0" err="1" smtClean="0">
                <a:latin typeface="Calibri Light" panose="020F0302020204030204" pitchFamily="34" charset="0"/>
              </a:rPr>
              <a:t>Zanchia</a:t>
            </a:r>
            <a:r>
              <a:rPr lang="pl-PL" sz="1200" dirty="0" smtClean="0">
                <a:latin typeface="Calibri Light" panose="020F0302020204030204" pitchFamily="34" charset="0"/>
              </a:rPr>
              <a:t> A., 2001. </a:t>
            </a:r>
            <a:r>
              <a:rPr lang="pl-PL" sz="1200" dirty="0" err="1" smtClean="0">
                <a:latin typeface="Calibri Light" panose="020F0302020204030204" pitchFamily="34" charset="0"/>
              </a:rPr>
              <a:t>Structural</a:t>
            </a:r>
            <a:r>
              <a:rPr lang="pl-PL" sz="1200" dirty="0" smtClean="0">
                <a:latin typeface="Calibri Light" panose="020F0302020204030204" pitchFamily="34" charset="0"/>
              </a:rPr>
              <a:t> </a:t>
            </a:r>
            <a:r>
              <a:rPr lang="pl-PL" sz="1200" dirty="0" err="1" smtClean="0">
                <a:latin typeface="Calibri Light" panose="020F0302020204030204" pitchFamily="34" charset="0"/>
              </a:rPr>
              <a:t>constrains</a:t>
            </a:r>
            <a:r>
              <a:rPr lang="pl-PL" sz="1200" dirty="0" smtClean="0">
                <a:latin typeface="Calibri Light" panose="020F0302020204030204" pitchFamily="34" charset="0"/>
              </a:rPr>
              <a:t> on </a:t>
            </a:r>
            <a:r>
              <a:rPr lang="pl-PL" sz="1200" dirty="0" err="1" smtClean="0">
                <a:latin typeface="Calibri Light" panose="020F0302020204030204" pitchFamily="34" charset="0"/>
              </a:rPr>
              <a:t>deep-seated</a:t>
            </a:r>
            <a:r>
              <a:rPr lang="pl-PL" sz="1200" dirty="0" smtClean="0">
                <a:latin typeface="Calibri Light" panose="020F0302020204030204" pitchFamily="34" charset="0"/>
              </a:rPr>
              <a:t> </a:t>
            </a:r>
            <a:r>
              <a:rPr lang="pl-PL" sz="1200" dirty="0" err="1" smtClean="0">
                <a:latin typeface="Calibri Light" panose="020F0302020204030204" pitchFamily="34" charset="0"/>
              </a:rPr>
              <a:t>slope</a:t>
            </a:r>
            <a:r>
              <a:rPr lang="pl-PL" sz="1200" dirty="0" smtClean="0">
                <a:latin typeface="Calibri Light" panose="020F0302020204030204" pitchFamily="34" charset="0"/>
              </a:rPr>
              <a:t> </a:t>
            </a:r>
            <a:r>
              <a:rPr lang="pl-PL" sz="1200" dirty="0" err="1" smtClean="0">
                <a:latin typeface="Calibri Light" panose="020F0302020204030204" pitchFamily="34" charset="0"/>
              </a:rPr>
              <a:t>deformation</a:t>
            </a:r>
            <a:r>
              <a:rPr lang="pl-PL" sz="1200" dirty="0" smtClean="0">
                <a:latin typeface="Calibri Light" panose="020F0302020204030204" pitchFamily="34" charset="0"/>
              </a:rPr>
              <a:t> </a:t>
            </a:r>
            <a:r>
              <a:rPr lang="pl-PL" sz="1200" dirty="0" err="1" smtClean="0">
                <a:latin typeface="Calibri Light" panose="020F0302020204030204" pitchFamily="34" charset="0"/>
              </a:rPr>
              <a:t>kinematics</a:t>
            </a:r>
            <a:r>
              <a:rPr lang="pl-PL" sz="1200" dirty="0" smtClean="0">
                <a:latin typeface="Calibri Light" panose="020F0302020204030204" pitchFamily="34" charset="0"/>
              </a:rPr>
              <a:t>. Engineering </a:t>
            </a:r>
            <a:r>
              <a:rPr lang="pl-PL" sz="1200" dirty="0" err="1" smtClean="0">
                <a:latin typeface="Calibri Light" panose="020F0302020204030204" pitchFamily="34" charset="0"/>
              </a:rPr>
              <a:t>Geology</a:t>
            </a:r>
            <a:r>
              <a:rPr lang="pl-PL" sz="1200" dirty="0" smtClean="0">
                <a:latin typeface="Calibri Light" panose="020F0302020204030204" pitchFamily="34" charset="0"/>
              </a:rPr>
              <a:t> 59, 82-102.</a:t>
            </a:r>
          </a:p>
          <a:p>
            <a:endParaRPr lang="pl-PL" sz="1200" dirty="0">
              <a:latin typeface="Calibri Light" panose="020F0302020204030204" pitchFamily="34" charset="0"/>
            </a:endParaRPr>
          </a:p>
        </p:txBody>
      </p:sp>
      <p:sp>
        <p:nvSpPr>
          <p:cNvPr id="40" name="pole tekstowe 39"/>
          <p:cNvSpPr txBox="1"/>
          <p:nvPr/>
        </p:nvSpPr>
        <p:spPr>
          <a:xfrm>
            <a:off x="214282" y="500042"/>
            <a:ext cx="8643998" cy="369332"/>
          </a:xfrm>
          <a:prstGeom prst="rect">
            <a:avLst/>
          </a:prstGeom>
          <a:solidFill>
            <a:schemeClr val="tx1">
              <a:lumMod val="7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>
                <a:solidFill>
                  <a:schemeClr val="bg1"/>
                </a:solidFill>
              </a:rPr>
              <a:t>Definition</a:t>
            </a:r>
            <a:r>
              <a:rPr lang="pl-PL" dirty="0" smtClean="0">
                <a:solidFill>
                  <a:schemeClr val="bg1"/>
                </a:solidFill>
              </a:rPr>
              <a:t> of </a:t>
            </a:r>
            <a:r>
              <a:rPr lang="pl-PL" dirty="0" err="1" smtClean="0">
                <a:solidFill>
                  <a:schemeClr val="bg1"/>
                </a:solidFill>
              </a:rPr>
              <a:t>deep-seated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gravitational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slope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deformation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1" name="pole tekstowe 40"/>
          <p:cNvSpPr txBox="1"/>
          <p:nvPr/>
        </p:nvSpPr>
        <p:spPr>
          <a:xfrm>
            <a:off x="214282" y="928670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Defined in different ways</a:t>
            </a:r>
            <a:r>
              <a:rPr lang="pl-PL" dirty="0" smtClean="0"/>
              <a:t> </a:t>
            </a:r>
            <a:r>
              <a:rPr lang="pl-PL" dirty="0" smtClean="0">
                <a:sym typeface="Wingdings" pitchFamily="2" charset="2"/>
              </a:rPr>
              <a:t></a:t>
            </a:r>
            <a:r>
              <a:rPr lang="en-US" dirty="0" smtClean="0"/>
              <a:t> slope movements occurring in high relief energy </a:t>
            </a:r>
            <a:r>
              <a:rPr lang="en-US" dirty="0" err="1" smtClean="0"/>
              <a:t>hillslope</a:t>
            </a:r>
            <a:r>
              <a:rPr lang="en-US" dirty="0" smtClean="0"/>
              <a:t>, with size comparable to the whole slope and small displacement.</a:t>
            </a:r>
            <a:endParaRPr lang="pl-PL" dirty="0"/>
          </a:p>
        </p:txBody>
      </p:sp>
      <p:sp>
        <p:nvSpPr>
          <p:cNvPr id="42" name="pole tekstowe 41"/>
          <p:cNvSpPr txBox="1"/>
          <p:nvPr/>
        </p:nvSpPr>
        <p:spPr>
          <a:xfrm>
            <a:off x="214282" y="1559470"/>
            <a:ext cx="8643998" cy="369332"/>
          </a:xfrm>
          <a:prstGeom prst="rect">
            <a:avLst/>
          </a:prstGeom>
          <a:solidFill>
            <a:schemeClr val="tx1">
              <a:lumMod val="7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>
                <a:solidFill>
                  <a:schemeClr val="bg1"/>
                </a:solidFill>
              </a:rPr>
              <a:t>Origin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3" name="pole tekstowe 42"/>
          <p:cNvSpPr txBox="1"/>
          <p:nvPr/>
        </p:nvSpPr>
        <p:spPr>
          <a:xfrm>
            <a:off x="214282" y="1996851"/>
            <a:ext cx="5143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l-PL" dirty="0" smtClean="0"/>
              <a:t> </a:t>
            </a:r>
            <a:r>
              <a:rPr lang="pl-PL" dirty="0" err="1" smtClean="0"/>
              <a:t>Active</a:t>
            </a:r>
            <a:r>
              <a:rPr lang="pl-PL" dirty="0" smtClean="0"/>
              <a:t> </a:t>
            </a:r>
            <a:r>
              <a:rPr lang="pl-PL" dirty="0" err="1" smtClean="0"/>
              <a:t>faults</a:t>
            </a:r>
            <a:r>
              <a:rPr lang="pl-PL" dirty="0" smtClean="0"/>
              <a:t>? (</a:t>
            </a:r>
            <a:r>
              <a:rPr lang="pl-PL" dirty="0" err="1" smtClean="0"/>
              <a:t>Forcelle</a:t>
            </a:r>
            <a:r>
              <a:rPr lang="pl-PL" dirty="0" smtClean="0"/>
              <a:t> and </a:t>
            </a:r>
            <a:r>
              <a:rPr lang="pl-PL" dirty="0" err="1" smtClean="0"/>
              <a:t>Orombelli</a:t>
            </a:r>
            <a:r>
              <a:rPr lang="pl-PL" dirty="0" smtClean="0"/>
              <a:t>, 1984)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</a:t>
            </a:r>
            <a:r>
              <a:rPr lang="pl-PL" dirty="0" err="1" smtClean="0"/>
              <a:t>Glaciation</a:t>
            </a:r>
            <a:r>
              <a:rPr lang="pl-PL" dirty="0" smtClean="0"/>
              <a:t> ?(</a:t>
            </a:r>
            <a:r>
              <a:rPr lang="pl-PL" dirty="0" err="1" smtClean="0"/>
              <a:t>Nemcok</a:t>
            </a:r>
            <a:r>
              <a:rPr lang="pl-PL" dirty="0" smtClean="0"/>
              <a:t> and Pasek, 1969)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</a:t>
            </a:r>
            <a:r>
              <a:rPr lang="pl-PL" dirty="0" err="1" smtClean="0"/>
              <a:t>Geology</a:t>
            </a:r>
            <a:r>
              <a:rPr lang="pl-PL" dirty="0" smtClean="0"/>
              <a:t> ?(</a:t>
            </a:r>
            <a:r>
              <a:rPr lang="pl-PL" dirty="0" err="1" smtClean="0"/>
              <a:t>Agilard</a:t>
            </a:r>
            <a:r>
              <a:rPr lang="pl-PL" dirty="0" smtClean="0"/>
              <a:t> and </a:t>
            </a:r>
            <a:r>
              <a:rPr lang="pl-PL" dirty="0" err="1" smtClean="0"/>
              <a:t>Crosta</a:t>
            </a:r>
            <a:r>
              <a:rPr lang="pl-PL" dirty="0" smtClean="0"/>
              <a:t> and </a:t>
            </a:r>
            <a:r>
              <a:rPr lang="pl-PL" dirty="0" err="1" smtClean="0"/>
              <a:t>Zanchia</a:t>
            </a:r>
            <a:r>
              <a:rPr lang="pl-PL" dirty="0" smtClean="0"/>
              <a:t>, 2001)</a:t>
            </a:r>
            <a:endParaRPr lang="pl-PL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 animBg="1"/>
      <p:bldP spid="41" grpId="0"/>
      <p:bldP spid="42" grpId="0" animBg="1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/>
          <p:cNvCxnSpPr/>
          <p:nvPr/>
        </p:nvCxnSpPr>
        <p:spPr>
          <a:xfrm>
            <a:off x="214282" y="784206"/>
            <a:ext cx="8643998" cy="1588"/>
          </a:xfrm>
          <a:prstGeom prst="line">
            <a:avLst/>
          </a:prstGeom>
          <a:ln w="38100">
            <a:solidFill>
              <a:schemeClr val="bg1">
                <a:lumMod val="50000"/>
                <a:lumOff val="5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 rot="5400000">
            <a:off x="1786700" y="3143236"/>
            <a:ext cx="5571394" cy="794"/>
          </a:xfrm>
          <a:prstGeom prst="line">
            <a:avLst/>
          </a:prstGeom>
          <a:ln w="38100">
            <a:solidFill>
              <a:schemeClr val="bg1">
                <a:lumMod val="50000"/>
                <a:lumOff val="5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/>
          <p:cNvSpPr txBox="1"/>
          <p:nvPr/>
        </p:nvSpPr>
        <p:spPr>
          <a:xfrm>
            <a:off x="1000100" y="357166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 smtClean="0"/>
              <a:t>Earth</a:t>
            </a:r>
            <a:endParaRPr lang="pl-PL" sz="2000" b="1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5857884" y="357166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Mars</a:t>
            </a:r>
            <a:endParaRPr lang="pl-PL" sz="2000" b="1" dirty="0"/>
          </a:p>
        </p:txBody>
      </p:sp>
      <p:sp>
        <p:nvSpPr>
          <p:cNvPr id="24" name="Prostokąt 23"/>
          <p:cNvSpPr/>
          <p:nvPr/>
        </p:nvSpPr>
        <p:spPr>
          <a:xfrm>
            <a:off x="357158" y="3643314"/>
            <a:ext cx="3929090" cy="25717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 27"/>
          <p:cNvSpPr/>
          <p:nvPr/>
        </p:nvSpPr>
        <p:spPr>
          <a:xfrm>
            <a:off x="357158" y="928670"/>
            <a:ext cx="3929090" cy="257176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Trójkąt prostokątny 28"/>
          <p:cNvSpPr/>
          <p:nvPr/>
        </p:nvSpPr>
        <p:spPr>
          <a:xfrm rot="10320000">
            <a:off x="1985666" y="1789855"/>
            <a:ext cx="71438" cy="214314"/>
          </a:xfrm>
          <a:prstGeom prst="rtTriangle">
            <a:avLst/>
          </a:pr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Trójkąt prostokątny 29"/>
          <p:cNvSpPr/>
          <p:nvPr/>
        </p:nvSpPr>
        <p:spPr>
          <a:xfrm rot="11580000" flipH="1">
            <a:off x="2476924" y="1778973"/>
            <a:ext cx="71432" cy="216000"/>
          </a:xfrm>
          <a:prstGeom prst="rtTriangle">
            <a:avLst/>
          </a:pr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30"/>
          <p:cNvSpPr/>
          <p:nvPr/>
        </p:nvSpPr>
        <p:spPr>
          <a:xfrm>
            <a:off x="4857752" y="928670"/>
            <a:ext cx="3929090" cy="257176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Trójkąt prostokątny 31"/>
          <p:cNvSpPr/>
          <p:nvPr/>
        </p:nvSpPr>
        <p:spPr>
          <a:xfrm rot="10320000">
            <a:off x="6372516" y="1942255"/>
            <a:ext cx="71438" cy="214314"/>
          </a:xfrm>
          <a:prstGeom prst="rtTriangle">
            <a:avLst/>
          </a:pr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Trójkąt prostokątny 32"/>
          <p:cNvSpPr/>
          <p:nvPr/>
        </p:nvSpPr>
        <p:spPr>
          <a:xfrm rot="11580000" flipH="1">
            <a:off x="6763204" y="1931373"/>
            <a:ext cx="71432" cy="216000"/>
          </a:xfrm>
          <a:prstGeom prst="rtTriangle">
            <a:avLst/>
          </a:pr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/>
          <p:cNvSpPr/>
          <p:nvPr/>
        </p:nvSpPr>
        <p:spPr>
          <a:xfrm>
            <a:off x="4857752" y="3643314"/>
            <a:ext cx="3929090" cy="257176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ole tekstowe 34"/>
          <p:cNvSpPr txBox="1"/>
          <p:nvPr/>
        </p:nvSpPr>
        <p:spPr>
          <a:xfrm>
            <a:off x="357158" y="6286520"/>
            <a:ext cx="8572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Fig. 1 Comparison of deep-sea</a:t>
            </a:r>
            <a:r>
              <a:rPr lang="fr-FR" sz="1000" dirty="0" smtClean="0"/>
              <a:t>t</a:t>
            </a:r>
            <a:r>
              <a:rPr lang="pl-PL" sz="1000" dirty="0" smtClean="0"/>
              <a:t>ed gravitational slope deformation on Earth and Mars. a, Tatra Mountains near Kondracka Kopa, Poland. b, </a:t>
            </a:r>
            <a:r>
              <a:rPr lang="pl-PL" sz="1000" dirty="0" err="1" smtClean="0"/>
              <a:t>crest</a:t>
            </a:r>
            <a:r>
              <a:rPr lang="pl-PL" sz="1000" dirty="0" smtClean="0"/>
              <a:t> of </a:t>
            </a:r>
            <a:r>
              <a:rPr lang="pl-PL" sz="1000" dirty="0" err="1" smtClean="0"/>
              <a:t>Geryon</a:t>
            </a:r>
            <a:r>
              <a:rPr lang="pl-PL" sz="1000" dirty="0" smtClean="0"/>
              <a:t> </a:t>
            </a:r>
            <a:r>
              <a:rPr lang="pl-PL" sz="1000" dirty="0" err="1" smtClean="0"/>
              <a:t>Montes</a:t>
            </a:r>
            <a:r>
              <a:rPr lang="pl-PL" sz="1000" dirty="0" smtClean="0"/>
              <a:t>, </a:t>
            </a:r>
            <a:r>
              <a:rPr lang="pl-PL" sz="1000" dirty="0" err="1" smtClean="0"/>
              <a:t>Valles</a:t>
            </a:r>
            <a:r>
              <a:rPr lang="pl-PL" sz="1000" dirty="0" smtClean="0"/>
              <a:t> </a:t>
            </a:r>
            <a:r>
              <a:rPr lang="pl-PL" sz="1000" dirty="0" err="1" smtClean="0"/>
              <a:t>Marineris</a:t>
            </a:r>
            <a:r>
              <a:rPr lang="pl-PL" sz="1000" dirty="0" smtClean="0"/>
              <a:t>, Mars. c, </a:t>
            </a:r>
            <a:r>
              <a:rPr lang="pl-PL" sz="1000" dirty="0" err="1" smtClean="0"/>
              <a:t>View</a:t>
            </a:r>
            <a:r>
              <a:rPr lang="pl-PL" sz="1000" dirty="0" smtClean="0"/>
              <a:t> of </a:t>
            </a:r>
            <a:r>
              <a:rPr lang="pl-PL" sz="1000" dirty="0" err="1" smtClean="0"/>
              <a:t>Chabenec</a:t>
            </a:r>
            <a:r>
              <a:rPr lang="pl-PL" sz="1000" dirty="0" smtClean="0"/>
              <a:t> </a:t>
            </a:r>
            <a:r>
              <a:rPr lang="pl-PL" sz="1000" dirty="0" err="1" smtClean="0"/>
              <a:t>ridge</a:t>
            </a:r>
            <a:r>
              <a:rPr lang="pl-PL" sz="1000" dirty="0" smtClean="0"/>
              <a:t>, Tatra Mountains, </a:t>
            </a:r>
            <a:r>
              <a:rPr lang="pl-PL" sz="1000" dirty="0" err="1" smtClean="0"/>
              <a:t>Slovakia</a:t>
            </a:r>
            <a:r>
              <a:rPr lang="pl-PL" sz="1000" dirty="0" smtClean="0"/>
              <a:t>. d, </a:t>
            </a:r>
            <a:r>
              <a:rPr lang="pl-PL" sz="1000" dirty="0" err="1" smtClean="0"/>
              <a:t>View</a:t>
            </a:r>
            <a:r>
              <a:rPr lang="pl-PL" sz="1000" dirty="0" smtClean="0"/>
              <a:t> of </a:t>
            </a:r>
            <a:r>
              <a:rPr lang="pl-PL" sz="1000" dirty="0" err="1" smtClean="0"/>
              <a:t>crest</a:t>
            </a:r>
            <a:r>
              <a:rPr lang="pl-PL" sz="1000" dirty="0" smtClean="0"/>
              <a:t> </a:t>
            </a:r>
            <a:r>
              <a:rPr lang="pl-PL" sz="1000" dirty="0" err="1" smtClean="0"/>
              <a:t>in</a:t>
            </a:r>
            <a:r>
              <a:rPr lang="pl-PL" sz="1000" dirty="0" smtClean="0"/>
              <a:t> Melas </a:t>
            </a:r>
            <a:r>
              <a:rPr lang="pl-PL" sz="1000" dirty="0" err="1" smtClean="0"/>
              <a:t>Labes</a:t>
            </a:r>
            <a:r>
              <a:rPr lang="pl-PL" sz="1000" dirty="0" smtClean="0"/>
              <a:t>, Valle </a:t>
            </a:r>
            <a:r>
              <a:rPr lang="pl-PL" sz="1000" dirty="0" err="1" smtClean="0"/>
              <a:t>Marineris</a:t>
            </a:r>
            <a:r>
              <a:rPr lang="pl-PL" sz="1000" dirty="0" smtClean="0"/>
              <a:t> Mars  </a:t>
            </a:r>
            <a:r>
              <a:rPr lang="pl-PL" sz="1000" dirty="0" err="1" smtClean="0"/>
              <a:t>(al</a:t>
            </a:r>
            <a:r>
              <a:rPr lang="pl-PL" sz="1000" dirty="0" smtClean="0"/>
              <a:t>l </a:t>
            </a:r>
            <a:r>
              <a:rPr lang="pl-PL" sz="1000" dirty="0" err="1" smtClean="0"/>
              <a:t>figures</a:t>
            </a:r>
            <a:r>
              <a:rPr lang="pl-PL" sz="1000" dirty="0" smtClean="0"/>
              <a:t> </a:t>
            </a:r>
            <a:r>
              <a:rPr lang="pl-PL" sz="1000" dirty="0" err="1" smtClean="0"/>
              <a:t>satellite</a:t>
            </a:r>
            <a:r>
              <a:rPr lang="pl-PL" sz="1000" dirty="0" smtClean="0"/>
              <a:t> </a:t>
            </a:r>
            <a:r>
              <a:rPr lang="pl-PL" sz="1000" dirty="0" err="1" smtClean="0"/>
              <a:t>image</a:t>
            </a:r>
            <a:r>
              <a:rPr lang="pl-PL" sz="1000" dirty="0" smtClean="0"/>
              <a:t> </a:t>
            </a:r>
            <a:r>
              <a:rPr lang="pl-PL" sz="1000" dirty="0" err="1" smtClean="0"/>
              <a:t>made</a:t>
            </a:r>
            <a:r>
              <a:rPr lang="pl-PL" sz="1000" dirty="0" smtClean="0"/>
              <a:t> </a:t>
            </a:r>
            <a:r>
              <a:rPr lang="pl-PL" sz="1000" dirty="0" err="1" smtClean="0"/>
              <a:t>avaible</a:t>
            </a:r>
            <a:r>
              <a:rPr lang="pl-PL" sz="1000" dirty="0" smtClean="0"/>
              <a:t> by </a:t>
            </a:r>
            <a:r>
              <a:rPr lang="pl-PL" sz="1000" dirty="0" err="1" smtClean="0"/>
              <a:t>google</a:t>
            </a:r>
            <a:r>
              <a:rPr lang="pl-PL" sz="1000" dirty="0" smtClean="0"/>
              <a:t> </a:t>
            </a:r>
            <a:r>
              <a:rPr lang="pl-PL" sz="1000" dirty="0" err="1" smtClean="0"/>
              <a:t>earth</a:t>
            </a:r>
            <a:r>
              <a:rPr lang="pl-PL" sz="1000" dirty="0" smtClean="0"/>
              <a:t>) </a:t>
            </a:r>
          </a:p>
        </p:txBody>
      </p:sp>
      <p:sp>
        <p:nvSpPr>
          <p:cNvPr id="36" name="Trójkąt prostokątny 35"/>
          <p:cNvSpPr/>
          <p:nvPr/>
        </p:nvSpPr>
        <p:spPr>
          <a:xfrm rot="11580000" flipH="1">
            <a:off x="3262742" y="4350741"/>
            <a:ext cx="71432" cy="216000"/>
          </a:xfrm>
          <a:prstGeom prst="rtTriangle">
            <a:avLst/>
          </a:pr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Trójkąt prostokątny 36"/>
          <p:cNvSpPr/>
          <p:nvPr/>
        </p:nvSpPr>
        <p:spPr>
          <a:xfrm rot="11580000" flipH="1">
            <a:off x="3095181" y="4362961"/>
            <a:ext cx="71432" cy="216000"/>
          </a:xfrm>
          <a:prstGeom prst="rtTriangle">
            <a:avLst/>
          </a:pr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Trójkąt prostokątny 37"/>
          <p:cNvSpPr/>
          <p:nvPr/>
        </p:nvSpPr>
        <p:spPr>
          <a:xfrm rot="11580000" flipH="1">
            <a:off x="2952306" y="4362961"/>
            <a:ext cx="71432" cy="216000"/>
          </a:xfrm>
          <a:prstGeom prst="rtTriangle">
            <a:avLst/>
          </a:pr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Trójkąt prostokątny 38"/>
          <p:cNvSpPr/>
          <p:nvPr/>
        </p:nvSpPr>
        <p:spPr>
          <a:xfrm rot="10320000">
            <a:off x="1228979" y="5290317"/>
            <a:ext cx="71438" cy="214314"/>
          </a:xfrm>
          <a:prstGeom prst="rtTriangle">
            <a:avLst/>
          </a:pr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Trójkąt prostokątny 39"/>
          <p:cNvSpPr/>
          <p:nvPr/>
        </p:nvSpPr>
        <p:spPr>
          <a:xfrm rot="10320000">
            <a:off x="1300419" y="5218879"/>
            <a:ext cx="71438" cy="214314"/>
          </a:xfrm>
          <a:prstGeom prst="rtTriangle">
            <a:avLst/>
          </a:pr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Trójkąt prostokątny 40"/>
          <p:cNvSpPr/>
          <p:nvPr/>
        </p:nvSpPr>
        <p:spPr>
          <a:xfrm rot="10320000">
            <a:off x="6515392" y="5371279"/>
            <a:ext cx="71438" cy="214314"/>
          </a:xfrm>
          <a:prstGeom prst="rtTriangle">
            <a:avLst/>
          </a:pr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Trójkąt prostokątny 41"/>
          <p:cNvSpPr/>
          <p:nvPr/>
        </p:nvSpPr>
        <p:spPr>
          <a:xfrm rot="10320000">
            <a:off x="6843450" y="5523679"/>
            <a:ext cx="71438" cy="214314"/>
          </a:xfrm>
          <a:prstGeom prst="rtTriangle">
            <a:avLst/>
          </a:pr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Trójkąt prostokątny 42"/>
          <p:cNvSpPr/>
          <p:nvPr/>
        </p:nvSpPr>
        <p:spPr>
          <a:xfrm rot="11580000" flipH="1">
            <a:off x="7263270" y="3850675"/>
            <a:ext cx="71432" cy="216000"/>
          </a:xfrm>
          <a:prstGeom prst="rtTriangle">
            <a:avLst/>
          </a:pr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8" name="Grupa 47"/>
          <p:cNvGrpSpPr/>
          <p:nvPr/>
        </p:nvGrpSpPr>
        <p:grpSpPr>
          <a:xfrm>
            <a:off x="3500430" y="2000240"/>
            <a:ext cx="2071702" cy="369332"/>
            <a:chOff x="3500430" y="2000240"/>
            <a:chExt cx="2071702" cy="369332"/>
          </a:xfrm>
        </p:grpSpPr>
        <p:sp>
          <p:nvSpPr>
            <p:cNvPr id="44" name="Prostokąt zaokrąglony 43"/>
            <p:cNvSpPr/>
            <p:nvPr/>
          </p:nvSpPr>
          <p:spPr>
            <a:xfrm>
              <a:off x="3500430" y="2000240"/>
              <a:ext cx="2071702" cy="357190"/>
            </a:xfrm>
            <a:prstGeom prst="roundRect">
              <a:avLst/>
            </a:prstGeom>
            <a:solidFill>
              <a:schemeClr val="bg1">
                <a:lumMod val="75000"/>
                <a:lumOff val="2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5" name="pole tekstowe 44"/>
            <p:cNvSpPr txBox="1"/>
            <p:nvPr/>
          </p:nvSpPr>
          <p:spPr>
            <a:xfrm>
              <a:off x="3643306" y="2000240"/>
              <a:ext cx="1857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err="1" smtClean="0"/>
                <a:t>Crestal</a:t>
              </a:r>
              <a:r>
                <a:rPr lang="pl-PL" b="1" dirty="0" smtClean="0"/>
                <a:t> graben</a:t>
              </a:r>
              <a:endParaRPr lang="pl-PL" b="1" dirty="0"/>
            </a:p>
          </p:txBody>
        </p:sp>
      </p:grpSp>
      <p:grpSp>
        <p:nvGrpSpPr>
          <p:cNvPr id="49" name="Grupa 48"/>
          <p:cNvGrpSpPr/>
          <p:nvPr/>
        </p:nvGrpSpPr>
        <p:grpSpPr>
          <a:xfrm>
            <a:off x="3428992" y="4500570"/>
            <a:ext cx="2286016" cy="369332"/>
            <a:chOff x="3428992" y="4500570"/>
            <a:chExt cx="2286016" cy="369332"/>
          </a:xfrm>
        </p:grpSpPr>
        <p:sp>
          <p:nvSpPr>
            <p:cNvPr id="46" name="Prostokąt zaokrąglony 45"/>
            <p:cNvSpPr/>
            <p:nvPr/>
          </p:nvSpPr>
          <p:spPr>
            <a:xfrm>
              <a:off x="3500430" y="4500570"/>
              <a:ext cx="2071702" cy="357190"/>
            </a:xfrm>
            <a:prstGeom prst="roundRect">
              <a:avLst/>
            </a:prstGeom>
            <a:solidFill>
              <a:schemeClr val="bg1">
                <a:lumMod val="75000"/>
                <a:lumOff val="2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pole tekstowe 46"/>
            <p:cNvSpPr txBox="1"/>
            <p:nvPr/>
          </p:nvSpPr>
          <p:spPr>
            <a:xfrm>
              <a:off x="3428992" y="4500570"/>
              <a:ext cx="2286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err="1" smtClean="0"/>
                <a:t>Uphill-facing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scarps</a:t>
              </a:r>
              <a:endParaRPr lang="pl-PL" b="1" dirty="0"/>
            </a:p>
          </p:txBody>
        </p:sp>
      </p:grpSp>
      <p:sp>
        <p:nvSpPr>
          <p:cNvPr id="59" name="pole tekstowe 58"/>
          <p:cNvSpPr txBox="1"/>
          <p:nvPr/>
        </p:nvSpPr>
        <p:spPr>
          <a:xfrm>
            <a:off x="3857620" y="100010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</a:t>
            </a:r>
            <a:endParaRPr lang="pl-PL" dirty="0"/>
          </a:p>
        </p:txBody>
      </p:sp>
      <p:sp>
        <p:nvSpPr>
          <p:cNvPr id="60" name="pole tekstowe 59"/>
          <p:cNvSpPr txBox="1"/>
          <p:nvPr/>
        </p:nvSpPr>
        <p:spPr>
          <a:xfrm>
            <a:off x="4000496" y="364331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</a:t>
            </a:r>
            <a:endParaRPr lang="pl-PL" dirty="0"/>
          </a:p>
        </p:txBody>
      </p:sp>
      <p:sp>
        <p:nvSpPr>
          <p:cNvPr id="61" name="pole tekstowe 60"/>
          <p:cNvSpPr txBox="1"/>
          <p:nvPr/>
        </p:nvSpPr>
        <p:spPr>
          <a:xfrm>
            <a:off x="8429652" y="3571876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</a:t>
            </a:r>
            <a:endParaRPr lang="pl-PL" dirty="0"/>
          </a:p>
        </p:txBody>
      </p:sp>
      <p:sp>
        <p:nvSpPr>
          <p:cNvPr id="62" name="pole tekstowe 61"/>
          <p:cNvSpPr txBox="1"/>
          <p:nvPr/>
        </p:nvSpPr>
        <p:spPr>
          <a:xfrm>
            <a:off x="8429652" y="92867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</a:t>
            </a:r>
            <a:endParaRPr lang="pl-PL" dirty="0"/>
          </a:p>
        </p:txBody>
      </p:sp>
      <p:sp>
        <p:nvSpPr>
          <p:cNvPr id="63" name="Prostokąt 62"/>
          <p:cNvSpPr/>
          <p:nvPr/>
        </p:nvSpPr>
        <p:spPr>
          <a:xfrm>
            <a:off x="571504" y="928670"/>
            <a:ext cx="8001024" cy="521497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4" name="Prostokąt 63"/>
          <p:cNvSpPr/>
          <p:nvPr/>
        </p:nvSpPr>
        <p:spPr>
          <a:xfrm>
            <a:off x="571504" y="928670"/>
            <a:ext cx="8001024" cy="5214974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6" name="Strzałka w dół 65"/>
          <p:cNvSpPr/>
          <p:nvPr/>
        </p:nvSpPr>
        <p:spPr>
          <a:xfrm rot="-2520000">
            <a:off x="3768361" y="1421490"/>
            <a:ext cx="142876" cy="428628"/>
          </a:xfrm>
          <a:prstGeom prst="downArrow">
            <a:avLst/>
          </a:prstGeom>
          <a:solidFill>
            <a:schemeClr val="bg1">
              <a:lumMod val="85000"/>
              <a:lumOff val="1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7" name="Strzałka w dół 66"/>
          <p:cNvSpPr/>
          <p:nvPr/>
        </p:nvSpPr>
        <p:spPr>
          <a:xfrm rot="1980000">
            <a:off x="7290288" y="939826"/>
            <a:ext cx="142876" cy="428628"/>
          </a:xfrm>
          <a:prstGeom prst="downArrow">
            <a:avLst/>
          </a:prstGeom>
          <a:solidFill>
            <a:schemeClr val="bg1">
              <a:lumMod val="85000"/>
              <a:lumOff val="1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8" name="Strzałka w dół 67"/>
          <p:cNvSpPr/>
          <p:nvPr/>
        </p:nvSpPr>
        <p:spPr>
          <a:xfrm rot="1980000">
            <a:off x="5177264" y="2361763"/>
            <a:ext cx="142876" cy="428628"/>
          </a:xfrm>
          <a:prstGeom prst="downArrow">
            <a:avLst/>
          </a:prstGeom>
          <a:solidFill>
            <a:schemeClr val="bg1">
              <a:lumMod val="85000"/>
              <a:lumOff val="1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9" name="Prostokąt 68"/>
          <p:cNvSpPr/>
          <p:nvPr/>
        </p:nvSpPr>
        <p:spPr>
          <a:xfrm>
            <a:off x="571472" y="928670"/>
            <a:ext cx="8001024" cy="521497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81" name="Grupa 80"/>
          <p:cNvGrpSpPr/>
          <p:nvPr/>
        </p:nvGrpSpPr>
        <p:grpSpPr>
          <a:xfrm>
            <a:off x="-144000" y="-34599"/>
            <a:ext cx="9511091" cy="581358"/>
            <a:chOff x="-123352" y="-27384"/>
            <a:chExt cx="9511091" cy="581358"/>
          </a:xfrm>
        </p:grpSpPr>
        <p:grpSp>
          <p:nvGrpSpPr>
            <p:cNvPr id="82" name="Grupa 81"/>
            <p:cNvGrpSpPr/>
            <p:nvPr/>
          </p:nvGrpSpPr>
          <p:grpSpPr>
            <a:xfrm>
              <a:off x="-123352" y="-24"/>
              <a:ext cx="4176463" cy="553998"/>
              <a:chOff x="-1612166" y="-142900"/>
              <a:chExt cx="2497992" cy="553998"/>
            </a:xfrm>
          </p:grpSpPr>
          <p:sp>
            <p:nvSpPr>
              <p:cNvPr id="100" name="Prostokąt 99"/>
              <p:cNvSpPr/>
              <p:nvPr/>
            </p:nvSpPr>
            <p:spPr>
              <a:xfrm>
                <a:off x="-1536555" y="-142900"/>
                <a:ext cx="2361072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1" name="pole tekstowe 100"/>
              <p:cNvSpPr txBox="1"/>
              <p:nvPr/>
            </p:nvSpPr>
            <p:spPr>
              <a:xfrm>
                <a:off x="-1612166" y="-142900"/>
                <a:ext cx="249799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/>
                  <a:t>Deep-seated</a:t>
                </a:r>
                <a:r>
                  <a:rPr lang="pl-PL" sz="1000" dirty="0" smtClean="0"/>
                  <a:t> </a:t>
                </a:r>
                <a:r>
                  <a:rPr lang="pl-PL" sz="1000" dirty="0" err="1" smtClean="0"/>
                  <a:t>gravitational</a:t>
                </a:r>
                <a:r>
                  <a:rPr lang="pl-PL" sz="1000" dirty="0" smtClean="0"/>
                  <a:t> </a:t>
                </a:r>
                <a:r>
                  <a:rPr lang="pl-PL" sz="1000" dirty="0" err="1" smtClean="0"/>
                  <a:t>slope</a:t>
                </a:r>
                <a:r>
                  <a:rPr lang="pl-PL" sz="1000" dirty="0" smtClean="0"/>
                  <a:t> </a:t>
                </a:r>
                <a:r>
                  <a:rPr lang="pl-PL" sz="1000" dirty="0" err="1" smtClean="0"/>
                  <a:t>deformation</a:t>
                </a:r>
                <a:r>
                  <a:rPr lang="pl-PL" sz="1000" dirty="0" smtClean="0"/>
                  <a:t> on Earth and </a:t>
                </a:r>
                <a:r>
                  <a:rPr lang="pl-PL" sz="1000" dirty="0" err="1" smtClean="0"/>
                  <a:t>analogs</a:t>
                </a:r>
                <a:r>
                  <a:rPr lang="pl-PL" sz="1000" dirty="0" smtClean="0"/>
                  <a:t> </a:t>
                </a:r>
                <a:br>
                  <a:rPr lang="pl-PL" sz="1000" dirty="0" smtClean="0"/>
                </a:br>
                <a:r>
                  <a:rPr lang="pl-PL" sz="1000" dirty="0" smtClean="0"/>
                  <a:t>on Mars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5" name="Grupa 13"/>
            <p:cNvGrpSpPr/>
            <p:nvPr/>
          </p:nvGrpSpPr>
          <p:grpSpPr>
            <a:xfrm>
              <a:off x="3907300" y="0"/>
              <a:ext cx="523432" cy="400110"/>
              <a:chOff x="-714412" y="-142900"/>
              <a:chExt cx="1857356" cy="400110"/>
            </a:xfrm>
          </p:grpSpPr>
          <p:sp>
            <p:nvSpPr>
              <p:cNvPr id="98" name="Prostokąt 97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9" name="pole tekstowe 98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smtClean="0">
                    <a:solidFill>
                      <a:schemeClr val="bg1"/>
                    </a:solidFill>
                  </a:rPr>
                  <a:t>Data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6" name="Grupa 16"/>
            <p:cNvGrpSpPr/>
            <p:nvPr/>
          </p:nvGrpSpPr>
          <p:grpSpPr>
            <a:xfrm>
              <a:off x="4369738" y="-24"/>
              <a:ext cx="1570414" cy="400110"/>
              <a:chOff x="-714412" y="-142900"/>
              <a:chExt cx="1857356" cy="400110"/>
            </a:xfrm>
          </p:grpSpPr>
          <p:sp>
            <p:nvSpPr>
              <p:cNvPr id="96" name="Prostokąt 95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ole tekstowe 96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Working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Hypothesis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7" name="Grupa 19"/>
            <p:cNvGrpSpPr/>
            <p:nvPr/>
          </p:nvGrpSpPr>
          <p:grpSpPr>
            <a:xfrm>
              <a:off x="5912419" y="-24"/>
              <a:ext cx="1395885" cy="400110"/>
              <a:chOff x="-714412" y="-142900"/>
              <a:chExt cx="1857356" cy="400110"/>
            </a:xfrm>
          </p:grpSpPr>
          <p:sp>
            <p:nvSpPr>
              <p:cNvPr id="94" name="Prostokąt 93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ole tekstowe 94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Reference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model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8" name="Grupa 22"/>
            <p:cNvGrpSpPr/>
            <p:nvPr/>
          </p:nvGrpSpPr>
          <p:grpSpPr>
            <a:xfrm>
              <a:off x="7258453" y="-24"/>
              <a:ext cx="697923" cy="400110"/>
              <a:chOff x="-714412" y="-142900"/>
              <a:chExt cx="1857356" cy="400110"/>
            </a:xfrm>
          </p:grpSpPr>
          <p:sp>
            <p:nvSpPr>
              <p:cNvPr id="92" name="Prostokąt 91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ole tekstowe 92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Results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9" name="Grupa 25"/>
            <p:cNvGrpSpPr/>
            <p:nvPr/>
          </p:nvGrpSpPr>
          <p:grpSpPr>
            <a:xfrm>
              <a:off x="7668344" y="-27384"/>
              <a:ext cx="1719395" cy="553998"/>
              <a:chOff x="-1093751" y="-170260"/>
              <a:chExt cx="2560171" cy="553998"/>
            </a:xfrm>
          </p:grpSpPr>
          <p:sp>
            <p:nvSpPr>
              <p:cNvPr id="90" name="Prostokąt 89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ole tekstowe 90"/>
              <p:cNvSpPr txBox="1"/>
              <p:nvPr/>
            </p:nvSpPr>
            <p:spPr>
              <a:xfrm>
                <a:off x="-1093751" y="-170260"/>
                <a:ext cx="256017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Summary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and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err="1" smtClean="0">
                    <a:solidFill>
                      <a:schemeClr val="bg1"/>
                    </a:solidFill>
                  </a:rPr>
                  <a:t>Perspective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59" grpId="0"/>
      <p:bldP spid="60" grpId="0"/>
      <p:bldP spid="61" grpId="0"/>
      <p:bldP spid="62" grpId="0"/>
      <p:bldP spid="63" grpId="0" animBg="1"/>
      <p:bldP spid="64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/>
          <p:cNvCxnSpPr/>
          <p:nvPr/>
        </p:nvCxnSpPr>
        <p:spPr>
          <a:xfrm>
            <a:off x="214282" y="784206"/>
            <a:ext cx="8643998" cy="1588"/>
          </a:xfrm>
          <a:prstGeom prst="line">
            <a:avLst/>
          </a:prstGeom>
          <a:ln w="38100">
            <a:solidFill>
              <a:schemeClr val="tx1"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 rot="5400000">
            <a:off x="1786700" y="3286112"/>
            <a:ext cx="5571394" cy="794"/>
          </a:xfrm>
          <a:prstGeom prst="line">
            <a:avLst/>
          </a:prstGeom>
          <a:ln w="60325">
            <a:solidFill>
              <a:schemeClr val="tx1"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/>
          <p:cNvSpPr txBox="1"/>
          <p:nvPr/>
        </p:nvSpPr>
        <p:spPr>
          <a:xfrm>
            <a:off x="1000100" y="357166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 smtClean="0"/>
              <a:t>Earth</a:t>
            </a:r>
            <a:endParaRPr lang="pl-PL" sz="2000" b="1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5857884" y="357166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Mars</a:t>
            </a:r>
            <a:endParaRPr lang="pl-PL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571744"/>
            <a:ext cx="7858180" cy="200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857232"/>
            <a:ext cx="8286808" cy="16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4643446"/>
            <a:ext cx="629601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pole tekstowe 34"/>
          <p:cNvSpPr txBox="1"/>
          <p:nvPr/>
        </p:nvSpPr>
        <p:spPr>
          <a:xfrm>
            <a:off x="357158" y="6143644"/>
            <a:ext cx="8572560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l-PL" sz="1000" dirty="0" smtClean="0"/>
              <a:t>Fig. 2 a, </a:t>
            </a:r>
            <a:r>
              <a:rPr lang="pl-PL" sz="1000" dirty="0" err="1" smtClean="0"/>
              <a:t>View</a:t>
            </a:r>
            <a:r>
              <a:rPr lang="pl-PL" sz="1000" dirty="0" smtClean="0"/>
              <a:t> of </a:t>
            </a:r>
            <a:r>
              <a:rPr lang="pl-PL" sz="1000" dirty="0" err="1" smtClean="0"/>
              <a:t>crestal</a:t>
            </a:r>
            <a:r>
              <a:rPr lang="pl-PL" sz="1000" dirty="0" smtClean="0"/>
              <a:t> graben </a:t>
            </a:r>
            <a:r>
              <a:rPr lang="pl-PL" sz="1000" dirty="0" err="1" smtClean="0"/>
              <a:t>at</a:t>
            </a:r>
            <a:r>
              <a:rPr lang="pl-PL" sz="1000" dirty="0" smtClean="0"/>
              <a:t> </a:t>
            </a:r>
            <a:r>
              <a:rPr lang="pl-PL" sz="1000" dirty="0" err="1" smtClean="0"/>
              <a:t>Bodeneck</a:t>
            </a:r>
            <a:r>
              <a:rPr lang="pl-PL" sz="1000" dirty="0" smtClean="0"/>
              <a:t>, </a:t>
            </a:r>
            <a:r>
              <a:rPr lang="pl-PL" sz="1000" dirty="0" err="1" smtClean="0"/>
              <a:t>Austrian</a:t>
            </a:r>
            <a:r>
              <a:rPr lang="pl-PL" sz="1000" dirty="0" smtClean="0"/>
              <a:t> </a:t>
            </a:r>
            <a:r>
              <a:rPr lang="pl-PL" sz="1000" dirty="0" err="1" smtClean="0"/>
              <a:t>Alps</a:t>
            </a:r>
            <a:r>
              <a:rPr lang="pl-PL" sz="1000" dirty="0" smtClean="0"/>
              <a:t>. b, </a:t>
            </a:r>
            <a:r>
              <a:rPr lang="pl-PL" sz="1000" dirty="0" err="1" smtClean="0"/>
              <a:t>view</a:t>
            </a:r>
            <a:r>
              <a:rPr lang="pl-PL" sz="1000" dirty="0" smtClean="0"/>
              <a:t> of </a:t>
            </a:r>
            <a:r>
              <a:rPr lang="pl-PL" sz="1000" dirty="0" err="1" smtClean="0"/>
              <a:t>crestal</a:t>
            </a:r>
            <a:r>
              <a:rPr lang="pl-PL" sz="1000" dirty="0" smtClean="0"/>
              <a:t> graben </a:t>
            </a:r>
            <a:r>
              <a:rPr lang="pl-PL" sz="1000" dirty="0" err="1" smtClean="0"/>
              <a:t>at</a:t>
            </a:r>
            <a:r>
              <a:rPr lang="pl-PL" sz="1000" dirty="0" smtClean="0"/>
              <a:t> </a:t>
            </a:r>
            <a:r>
              <a:rPr lang="pl-PL" sz="1000" dirty="0" err="1" smtClean="0"/>
              <a:t>Geryon</a:t>
            </a:r>
            <a:r>
              <a:rPr lang="pl-PL" sz="1000" dirty="0" smtClean="0"/>
              <a:t> </a:t>
            </a:r>
            <a:r>
              <a:rPr lang="pl-PL" sz="1000" dirty="0" err="1" smtClean="0"/>
              <a:t>Montes</a:t>
            </a:r>
            <a:r>
              <a:rPr lang="pl-PL" sz="1000" dirty="0" smtClean="0"/>
              <a:t>, Mars. c, </a:t>
            </a:r>
            <a:r>
              <a:rPr lang="pl-PL" sz="1000" dirty="0" err="1" smtClean="0"/>
              <a:t>Uphill-facing</a:t>
            </a:r>
            <a:r>
              <a:rPr lang="pl-PL" sz="1000" dirty="0" smtClean="0"/>
              <a:t> </a:t>
            </a:r>
            <a:r>
              <a:rPr lang="pl-PL" sz="1000" dirty="0" err="1" smtClean="0"/>
              <a:t>fault</a:t>
            </a:r>
            <a:r>
              <a:rPr lang="pl-PL" sz="1000" dirty="0" smtClean="0"/>
              <a:t> </a:t>
            </a:r>
            <a:r>
              <a:rPr lang="pl-PL" sz="1000" dirty="0" err="1" smtClean="0"/>
              <a:t>scarps</a:t>
            </a:r>
            <a:r>
              <a:rPr lang="pl-PL" sz="1000" dirty="0" smtClean="0"/>
              <a:t> </a:t>
            </a:r>
            <a:r>
              <a:rPr lang="pl-PL" sz="1000" dirty="0" err="1" smtClean="0"/>
              <a:t>in</a:t>
            </a:r>
            <a:r>
              <a:rPr lang="pl-PL" sz="1000" dirty="0" smtClean="0"/>
              <a:t> </a:t>
            </a:r>
            <a:r>
              <a:rPr lang="pl-PL" sz="1000" dirty="0" err="1" smtClean="0"/>
              <a:t>Tyrol,Austria</a:t>
            </a:r>
            <a:r>
              <a:rPr lang="pl-PL" sz="1000" dirty="0" smtClean="0"/>
              <a:t>. d, </a:t>
            </a:r>
            <a:r>
              <a:rPr lang="pl-PL" sz="1000" dirty="0" err="1" smtClean="0"/>
              <a:t>Uphill-facing</a:t>
            </a:r>
            <a:r>
              <a:rPr lang="pl-PL" sz="1000" dirty="0" smtClean="0"/>
              <a:t> </a:t>
            </a:r>
            <a:r>
              <a:rPr lang="pl-PL" sz="1000" dirty="0" err="1" smtClean="0"/>
              <a:t>fault</a:t>
            </a:r>
            <a:r>
              <a:rPr lang="pl-PL" sz="1000" dirty="0" smtClean="0"/>
              <a:t> </a:t>
            </a:r>
            <a:r>
              <a:rPr lang="pl-PL" sz="1000" dirty="0" err="1" smtClean="0"/>
              <a:t>scarps</a:t>
            </a:r>
            <a:r>
              <a:rPr lang="pl-PL" sz="1000" dirty="0" smtClean="0"/>
              <a:t> </a:t>
            </a:r>
            <a:r>
              <a:rPr lang="pl-PL" sz="1000" dirty="0" err="1" smtClean="0"/>
              <a:t>in</a:t>
            </a:r>
            <a:r>
              <a:rPr lang="pl-PL" sz="1000" dirty="0" smtClean="0"/>
              <a:t> Melas – </a:t>
            </a:r>
            <a:r>
              <a:rPr lang="pl-PL" sz="1000" dirty="0" err="1" smtClean="0"/>
              <a:t>Candor</a:t>
            </a:r>
            <a:r>
              <a:rPr lang="pl-PL" sz="1000" dirty="0" smtClean="0"/>
              <a:t> </a:t>
            </a:r>
            <a:r>
              <a:rPr lang="pl-PL" sz="1000" dirty="0" err="1" smtClean="0"/>
              <a:t>Chasma</a:t>
            </a:r>
            <a:r>
              <a:rPr lang="pl-PL" sz="1000" dirty="0" smtClean="0"/>
              <a:t>. e, same as c, </a:t>
            </a:r>
            <a:r>
              <a:rPr lang="pl-PL" sz="1000" dirty="0" err="1" smtClean="0"/>
              <a:t>prependicular</a:t>
            </a:r>
            <a:r>
              <a:rPr lang="pl-PL" sz="1000" dirty="0" smtClean="0"/>
              <a:t> </a:t>
            </a:r>
            <a:r>
              <a:rPr lang="pl-PL" sz="1000" dirty="0" err="1" smtClean="0"/>
              <a:t>view</a:t>
            </a:r>
            <a:r>
              <a:rPr lang="pl-PL" sz="1000" dirty="0" smtClean="0"/>
              <a:t>. F, </a:t>
            </a:r>
            <a:r>
              <a:rPr lang="pl-PL" sz="1000" dirty="0" err="1" smtClean="0"/>
              <a:t>Uphill-facing</a:t>
            </a:r>
            <a:r>
              <a:rPr lang="pl-PL" sz="1000" dirty="0" smtClean="0"/>
              <a:t> </a:t>
            </a:r>
            <a:r>
              <a:rPr lang="pl-PL" sz="1000" dirty="0" err="1" smtClean="0"/>
              <a:t>fault</a:t>
            </a:r>
            <a:r>
              <a:rPr lang="pl-PL" sz="1000" dirty="0" smtClean="0"/>
              <a:t> </a:t>
            </a:r>
            <a:r>
              <a:rPr lang="pl-PL" sz="1000" dirty="0" err="1" smtClean="0"/>
              <a:t>scarps</a:t>
            </a:r>
            <a:r>
              <a:rPr lang="pl-PL" sz="1000" dirty="0" smtClean="0"/>
              <a:t> </a:t>
            </a:r>
            <a:r>
              <a:rPr lang="pl-PL" sz="1000" dirty="0" err="1" smtClean="0"/>
              <a:t>in</a:t>
            </a:r>
            <a:r>
              <a:rPr lang="pl-PL" sz="1000" dirty="0" smtClean="0"/>
              <a:t> </a:t>
            </a:r>
            <a:r>
              <a:rPr lang="pl-PL" sz="1000" dirty="0" err="1" smtClean="0"/>
              <a:t>Candor</a:t>
            </a:r>
            <a:r>
              <a:rPr lang="pl-PL" sz="1000" dirty="0" smtClean="0"/>
              <a:t> – </a:t>
            </a:r>
            <a:r>
              <a:rPr lang="pl-PL" sz="1000" dirty="0" err="1" smtClean="0"/>
              <a:t>Ophir</a:t>
            </a:r>
            <a:r>
              <a:rPr lang="pl-PL" sz="1000" smtClean="0"/>
              <a:t>. </a:t>
            </a:r>
            <a:r>
              <a:rPr lang="pl-PL" sz="900" smtClean="0"/>
              <a:t>Mege</a:t>
            </a:r>
            <a:r>
              <a:rPr lang="pl-PL" sz="900" dirty="0" smtClean="0"/>
              <a:t> D., </a:t>
            </a:r>
            <a:r>
              <a:rPr lang="pl-PL" sz="900" dirty="0" err="1" smtClean="0"/>
              <a:t>Bourgeois</a:t>
            </a:r>
            <a:r>
              <a:rPr lang="pl-PL" sz="900" dirty="0" smtClean="0"/>
              <a:t> O., 2011. </a:t>
            </a:r>
            <a:r>
              <a:rPr lang="pl-PL" sz="900" dirty="0" err="1" smtClean="0"/>
              <a:t>Equtorial</a:t>
            </a:r>
            <a:r>
              <a:rPr lang="pl-PL" sz="900" dirty="0" smtClean="0"/>
              <a:t> </a:t>
            </a:r>
            <a:r>
              <a:rPr lang="pl-PL" sz="900" dirty="0" err="1" smtClean="0"/>
              <a:t>glaciation</a:t>
            </a:r>
            <a:r>
              <a:rPr lang="pl-PL" sz="900" dirty="0" smtClean="0"/>
              <a:t> on Mars </a:t>
            </a:r>
            <a:r>
              <a:rPr lang="pl-PL" sz="900" dirty="0" err="1" smtClean="0"/>
              <a:t>revealed</a:t>
            </a:r>
            <a:r>
              <a:rPr lang="pl-PL" sz="900" dirty="0" smtClean="0"/>
              <a:t> by </a:t>
            </a:r>
            <a:r>
              <a:rPr lang="pl-PL" sz="900" dirty="0" err="1" smtClean="0"/>
              <a:t>gravitational</a:t>
            </a:r>
            <a:r>
              <a:rPr lang="pl-PL" sz="900" dirty="0" smtClean="0"/>
              <a:t> </a:t>
            </a:r>
            <a:r>
              <a:rPr lang="pl-PL" sz="900" dirty="0" err="1" smtClean="0"/>
              <a:t>collapse</a:t>
            </a:r>
            <a:r>
              <a:rPr lang="pl-PL" sz="900" dirty="0" smtClean="0"/>
              <a:t> of </a:t>
            </a:r>
            <a:r>
              <a:rPr lang="pl-PL" sz="900" dirty="0" err="1" smtClean="0"/>
              <a:t>Valles</a:t>
            </a:r>
            <a:r>
              <a:rPr lang="pl-PL" sz="900" dirty="0" smtClean="0"/>
              <a:t> </a:t>
            </a:r>
            <a:r>
              <a:rPr lang="pl-PL" sz="900" dirty="0" err="1" smtClean="0"/>
              <a:t>Marineris</a:t>
            </a:r>
            <a:r>
              <a:rPr lang="pl-PL" sz="900" dirty="0" smtClean="0"/>
              <a:t> </a:t>
            </a:r>
            <a:r>
              <a:rPr lang="pl-PL" sz="900" dirty="0" err="1" smtClean="0"/>
              <a:t>wallslopes</a:t>
            </a:r>
            <a:r>
              <a:rPr lang="pl-PL" sz="900" dirty="0" smtClean="0"/>
              <a:t>. </a:t>
            </a:r>
            <a:r>
              <a:rPr lang="pl-PL" sz="900" dirty="0" err="1" smtClean="0"/>
              <a:t>Earth</a:t>
            </a:r>
            <a:r>
              <a:rPr lang="pl-PL" sz="900" dirty="0" smtClean="0"/>
              <a:t> and </a:t>
            </a:r>
            <a:r>
              <a:rPr lang="pl-PL" sz="900" dirty="0" err="1" smtClean="0"/>
              <a:t>Planetary</a:t>
            </a:r>
            <a:r>
              <a:rPr lang="pl-PL" sz="900" dirty="0" smtClean="0"/>
              <a:t> Science </a:t>
            </a:r>
            <a:r>
              <a:rPr lang="pl-PL" sz="900" dirty="0" err="1" smtClean="0"/>
              <a:t>Letters</a:t>
            </a:r>
            <a:r>
              <a:rPr lang="pl-PL" sz="900" dirty="0" smtClean="0"/>
              <a:t> 310. 182-191</a:t>
            </a:r>
          </a:p>
        </p:txBody>
      </p:sp>
      <p:grpSp>
        <p:nvGrpSpPr>
          <p:cNvPr id="37" name="Grupa 36"/>
          <p:cNvGrpSpPr/>
          <p:nvPr/>
        </p:nvGrpSpPr>
        <p:grpSpPr>
          <a:xfrm>
            <a:off x="-123352" y="-27384"/>
            <a:ext cx="9511091" cy="581358"/>
            <a:chOff x="-123352" y="-27384"/>
            <a:chExt cx="9511091" cy="581358"/>
          </a:xfrm>
        </p:grpSpPr>
        <p:grpSp>
          <p:nvGrpSpPr>
            <p:cNvPr id="38" name="Grupa 37"/>
            <p:cNvGrpSpPr/>
            <p:nvPr/>
          </p:nvGrpSpPr>
          <p:grpSpPr>
            <a:xfrm>
              <a:off x="-123352" y="-24"/>
              <a:ext cx="4176463" cy="553998"/>
              <a:chOff x="-1612166" y="-142900"/>
              <a:chExt cx="2497992" cy="553998"/>
            </a:xfrm>
          </p:grpSpPr>
          <p:sp>
            <p:nvSpPr>
              <p:cNvPr id="56" name="Prostokąt 55"/>
              <p:cNvSpPr/>
              <p:nvPr/>
            </p:nvSpPr>
            <p:spPr>
              <a:xfrm>
                <a:off x="-1536555" y="-142900"/>
                <a:ext cx="2361072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7" name="pole tekstowe 56"/>
              <p:cNvSpPr txBox="1"/>
              <p:nvPr/>
            </p:nvSpPr>
            <p:spPr>
              <a:xfrm>
                <a:off x="-1612166" y="-142900"/>
                <a:ext cx="249799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/>
                  <a:t>Deep-seated</a:t>
                </a:r>
                <a:r>
                  <a:rPr lang="pl-PL" sz="1000" dirty="0" smtClean="0"/>
                  <a:t> </a:t>
                </a:r>
                <a:r>
                  <a:rPr lang="pl-PL" sz="1000" dirty="0" err="1" smtClean="0"/>
                  <a:t>gravitational</a:t>
                </a:r>
                <a:r>
                  <a:rPr lang="pl-PL" sz="1000" dirty="0" smtClean="0"/>
                  <a:t> </a:t>
                </a:r>
                <a:r>
                  <a:rPr lang="pl-PL" sz="1000" dirty="0" err="1" smtClean="0"/>
                  <a:t>slope</a:t>
                </a:r>
                <a:r>
                  <a:rPr lang="pl-PL" sz="1000" dirty="0" smtClean="0"/>
                  <a:t> </a:t>
                </a:r>
                <a:r>
                  <a:rPr lang="pl-PL" sz="1000" dirty="0" err="1" smtClean="0"/>
                  <a:t>deformation</a:t>
                </a:r>
                <a:r>
                  <a:rPr lang="pl-PL" sz="1000" dirty="0" smtClean="0"/>
                  <a:t> on Earth and </a:t>
                </a:r>
                <a:r>
                  <a:rPr lang="pl-PL" sz="1000" dirty="0" err="1" smtClean="0"/>
                  <a:t>analogs</a:t>
                </a:r>
                <a:r>
                  <a:rPr lang="pl-PL" sz="1000" dirty="0" smtClean="0"/>
                  <a:t> </a:t>
                </a:r>
                <a:br>
                  <a:rPr lang="pl-PL" sz="1000" dirty="0" smtClean="0"/>
                </a:br>
                <a:r>
                  <a:rPr lang="pl-PL" sz="1000" dirty="0" smtClean="0"/>
                  <a:t>on Mars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1" name="Grupa 13"/>
            <p:cNvGrpSpPr/>
            <p:nvPr/>
          </p:nvGrpSpPr>
          <p:grpSpPr>
            <a:xfrm>
              <a:off x="3907300" y="0"/>
              <a:ext cx="523432" cy="400110"/>
              <a:chOff x="-714412" y="-142900"/>
              <a:chExt cx="1857356" cy="400110"/>
            </a:xfrm>
          </p:grpSpPr>
          <p:sp>
            <p:nvSpPr>
              <p:cNvPr id="54" name="Prostokąt 53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5" name="pole tekstowe 54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smtClean="0">
                    <a:solidFill>
                      <a:schemeClr val="bg1"/>
                    </a:solidFill>
                  </a:rPr>
                  <a:t>Data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Grupa 16"/>
            <p:cNvGrpSpPr/>
            <p:nvPr/>
          </p:nvGrpSpPr>
          <p:grpSpPr>
            <a:xfrm>
              <a:off x="4369738" y="-24"/>
              <a:ext cx="1570414" cy="400110"/>
              <a:chOff x="-714412" y="-142900"/>
              <a:chExt cx="1857356" cy="400110"/>
            </a:xfrm>
          </p:grpSpPr>
          <p:sp>
            <p:nvSpPr>
              <p:cNvPr id="52" name="Prostokąt 51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3" name="pole tekstowe 52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Working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Hypothesis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3" name="Grupa 19"/>
            <p:cNvGrpSpPr/>
            <p:nvPr/>
          </p:nvGrpSpPr>
          <p:grpSpPr>
            <a:xfrm>
              <a:off x="5912419" y="-24"/>
              <a:ext cx="1395885" cy="400110"/>
              <a:chOff x="-714412" y="-142900"/>
              <a:chExt cx="1857356" cy="400110"/>
            </a:xfrm>
          </p:grpSpPr>
          <p:sp>
            <p:nvSpPr>
              <p:cNvPr id="50" name="Prostokąt 49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1" name="pole tekstowe 50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Reference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model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4" name="Grupa 22"/>
            <p:cNvGrpSpPr/>
            <p:nvPr/>
          </p:nvGrpSpPr>
          <p:grpSpPr>
            <a:xfrm>
              <a:off x="7258453" y="-24"/>
              <a:ext cx="697923" cy="400110"/>
              <a:chOff x="-714412" y="-142900"/>
              <a:chExt cx="1857356" cy="400110"/>
            </a:xfrm>
          </p:grpSpPr>
          <p:sp>
            <p:nvSpPr>
              <p:cNvPr id="48" name="Prostokąt 47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9" name="pole tekstowe 48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Results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5" name="Grupa 25"/>
            <p:cNvGrpSpPr/>
            <p:nvPr/>
          </p:nvGrpSpPr>
          <p:grpSpPr>
            <a:xfrm>
              <a:off x="7668344" y="-27384"/>
              <a:ext cx="1719395" cy="553998"/>
              <a:chOff x="-1093751" y="-170260"/>
              <a:chExt cx="2560171" cy="553998"/>
            </a:xfrm>
          </p:grpSpPr>
          <p:sp>
            <p:nvSpPr>
              <p:cNvPr id="46" name="Prostokąt 45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7" name="pole tekstowe 46"/>
              <p:cNvSpPr txBox="1"/>
              <p:nvPr/>
            </p:nvSpPr>
            <p:spPr>
              <a:xfrm>
                <a:off x="-1093751" y="-170260"/>
                <a:ext cx="256017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Summary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and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err="1" smtClean="0">
                    <a:solidFill>
                      <a:schemeClr val="bg1"/>
                    </a:solidFill>
                  </a:rPr>
                  <a:t>Perspective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-1908719" y="1340768"/>
            <a:ext cx="13354050" cy="42127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3" name="Prostokąt 2"/>
          <p:cNvSpPr/>
          <p:nvPr/>
        </p:nvSpPr>
        <p:spPr>
          <a:xfrm>
            <a:off x="2706143" y="3521312"/>
            <a:ext cx="500063" cy="328613"/>
          </a:xfrm>
          <a:prstGeom prst="rect">
            <a:avLst/>
          </a:prstGeom>
          <a:noFill/>
          <a:ln w="190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Prostokąt 10"/>
          <p:cNvSpPr/>
          <p:nvPr/>
        </p:nvSpPr>
        <p:spPr>
          <a:xfrm rot="1250100">
            <a:off x="3808485" y="3693549"/>
            <a:ext cx="335229" cy="158782"/>
          </a:xfrm>
          <a:prstGeom prst="rect">
            <a:avLst/>
          </a:prstGeom>
          <a:noFill/>
          <a:ln w="190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3" name="Prostokąt 12"/>
          <p:cNvSpPr/>
          <p:nvPr/>
        </p:nvSpPr>
        <p:spPr>
          <a:xfrm rot="1499836">
            <a:off x="4497055" y="4279818"/>
            <a:ext cx="331095" cy="173349"/>
          </a:xfrm>
          <a:prstGeom prst="rect">
            <a:avLst/>
          </a:prstGeom>
          <a:noFill/>
          <a:ln w="190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5" name="Prostokąt 14"/>
          <p:cNvSpPr/>
          <p:nvPr/>
        </p:nvSpPr>
        <p:spPr>
          <a:xfrm rot="1250100">
            <a:off x="4043080" y="3580928"/>
            <a:ext cx="255891" cy="112881"/>
          </a:xfrm>
          <a:prstGeom prst="rect">
            <a:avLst/>
          </a:prstGeom>
          <a:noFill/>
          <a:ln w="190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7" name="Schemat blokowy: dane 6"/>
          <p:cNvSpPr/>
          <p:nvPr/>
        </p:nvSpPr>
        <p:spPr>
          <a:xfrm>
            <a:off x="3776045" y="3133398"/>
            <a:ext cx="769894" cy="223838"/>
          </a:xfrm>
          <a:prstGeom prst="flowChartInputOutput">
            <a:avLst/>
          </a:prstGeom>
          <a:noFill/>
          <a:ln w="190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cxnSp>
        <p:nvCxnSpPr>
          <p:cNvPr id="25" name="Łącznik prosty 24"/>
          <p:cNvCxnSpPr/>
          <p:nvPr/>
        </p:nvCxnSpPr>
        <p:spPr>
          <a:xfrm flipH="1" flipV="1">
            <a:off x="2847113" y="3130771"/>
            <a:ext cx="356621" cy="408341"/>
          </a:xfrm>
          <a:prstGeom prst="line">
            <a:avLst/>
          </a:prstGeom>
          <a:ln w="190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26"/>
          <p:cNvCxnSpPr/>
          <p:nvPr/>
        </p:nvCxnSpPr>
        <p:spPr>
          <a:xfrm flipH="1" flipV="1">
            <a:off x="3141340" y="2887573"/>
            <a:ext cx="768526" cy="269584"/>
          </a:xfrm>
          <a:prstGeom prst="line">
            <a:avLst/>
          </a:prstGeom>
          <a:ln w="190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/>
          <p:cNvCxnSpPr/>
          <p:nvPr/>
        </p:nvCxnSpPr>
        <p:spPr>
          <a:xfrm flipV="1">
            <a:off x="4545938" y="3022364"/>
            <a:ext cx="1801052" cy="108407"/>
          </a:xfrm>
          <a:prstGeom prst="line">
            <a:avLst/>
          </a:prstGeom>
          <a:ln w="190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/>
          <p:cNvCxnSpPr/>
          <p:nvPr/>
        </p:nvCxnSpPr>
        <p:spPr>
          <a:xfrm flipH="1">
            <a:off x="2863282" y="3808374"/>
            <a:ext cx="927926" cy="278592"/>
          </a:xfrm>
          <a:prstGeom prst="line">
            <a:avLst/>
          </a:prstGeom>
          <a:ln w="190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34"/>
          <p:cNvCxnSpPr/>
          <p:nvPr/>
        </p:nvCxnSpPr>
        <p:spPr>
          <a:xfrm>
            <a:off x="4261342" y="3740158"/>
            <a:ext cx="54245" cy="796946"/>
          </a:xfrm>
          <a:prstGeom prst="line">
            <a:avLst/>
          </a:prstGeom>
          <a:ln w="190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40"/>
          <p:cNvCxnSpPr/>
          <p:nvPr/>
        </p:nvCxnSpPr>
        <p:spPr>
          <a:xfrm flipV="1">
            <a:off x="4854177" y="3743062"/>
            <a:ext cx="1441179" cy="614833"/>
          </a:xfrm>
          <a:prstGeom prst="line">
            <a:avLst/>
          </a:prstGeom>
          <a:ln w="190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a 32"/>
          <p:cNvGrpSpPr/>
          <p:nvPr/>
        </p:nvGrpSpPr>
        <p:grpSpPr>
          <a:xfrm>
            <a:off x="-123352" y="-27384"/>
            <a:ext cx="9511091" cy="581358"/>
            <a:chOff x="-123352" y="-27384"/>
            <a:chExt cx="9511091" cy="581358"/>
          </a:xfrm>
        </p:grpSpPr>
        <p:grpSp>
          <p:nvGrpSpPr>
            <p:cNvPr id="34" name="Grupa 33"/>
            <p:cNvGrpSpPr/>
            <p:nvPr/>
          </p:nvGrpSpPr>
          <p:grpSpPr>
            <a:xfrm>
              <a:off x="-123352" y="-24"/>
              <a:ext cx="4176463" cy="553998"/>
              <a:chOff x="-1612166" y="-142900"/>
              <a:chExt cx="2497992" cy="553998"/>
            </a:xfrm>
          </p:grpSpPr>
          <p:sp>
            <p:nvSpPr>
              <p:cNvPr id="58" name="Prostokąt 57"/>
              <p:cNvSpPr/>
              <p:nvPr/>
            </p:nvSpPr>
            <p:spPr>
              <a:xfrm>
                <a:off x="-1536555" y="-142900"/>
                <a:ext cx="2361072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9" name="pole tekstowe 58"/>
              <p:cNvSpPr txBox="1"/>
              <p:nvPr/>
            </p:nvSpPr>
            <p:spPr>
              <a:xfrm>
                <a:off x="-1612166" y="-142900"/>
                <a:ext cx="249799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Deep-seated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gravitational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slope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deformation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on Earth and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analogs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smtClean="0">
                    <a:solidFill>
                      <a:schemeClr val="bg1"/>
                    </a:solidFill>
                  </a:rPr>
                  <a:t>on Mars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6" name="Grupa 13"/>
            <p:cNvGrpSpPr/>
            <p:nvPr/>
          </p:nvGrpSpPr>
          <p:grpSpPr>
            <a:xfrm>
              <a:off x="3907300" y="0"/>
              <a:ext cx="523432" cy="400110"/>
              <a:chOff x="-714412" y="-142900"/>
              <a:chExt cx="1857356" cy="400110"/>
            </a:xfrm>
          </p:grpSpPr>
          <p:sp>
            <p:nvSpPr>
              <p:cNvPr id="50" name="Prostokąt 49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1" name="pole tekstowe 50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smtClean="0"/>
                  <a:t>Data</a:t>
                </a:r>
              </a:p>
              <a:p>
                <a:pPr algn="ctr"/>
                <a:endParaRPr lang="pl-PL" sz="1000" dirty="0"/>
              </a:p>
            </p:txBody>
          </p:sp>
        </p:grpSp>
        <p:grpSp>
          <p:nvGrpSpPr>
            <p:cNvPr id="37" name="Grupa 16"/>
            <p:cNvGrpSpPr/>
            <p:nvPr/>
          </p:nvGrpSpPr>
          <p:grpSpPr>
            <a:xfrm>
              <a:off x="4369738" y="-24"/>
              <a:ext cx="1570414" cy="400110"/>
              <a:chOff x="-714412" y="-142900"/>
              <a:chExt cx="1857356" cy="400110"/>
            </a:xfrm>
          </p:grpSpPr>
          <p:sp>
            <p:nvSpPr>
              <p:cNvPr id="48" name="Prostokąt 47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9" name="pole tekstowe 48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Working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Hypothesis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upa 19"/>
            <p:cNvGrpSpPr/>
            <p:nvPr/>
          </p:nvGrpSpPr>
          <p:grpSpPr>
            <a:xfrm>
              <a:off x="5912419" y="-24"/>
              <a:ext cx="1395885" cy="400110"/>
              <a:chOff x="-714412" y="-142900"/>
              <a:chExt cx="1857356" cy="400110"/>
            </a:xfrm>
          </p:grpSpPr>
          <p:sp>
            <p:nvSpPr>
              <p:cNvPr id="46" name="Prostokąt 45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7" name="pole tekstowe 46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Reference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model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" name="Grupa 22"/>
            <p:cNvGrpSpPr/>
            <p:nvPr/>
          </p:nvGrpSpPr>
          <p:grpSpPr>
            <a:xfrm>
              <a:off x="7258453" y="-24"/>
              <a:ext cx="697923" cy="400110"/>
              <a:chOff x="-714412" y="-142900"/>
              <a:chExt cx="1857356" cy="400110"/>
            </a:xfrm>
          </p:grpSpPr>
          <p:sp>
            <p:nvSpPr>
              <p:cNvPr id="44" name="Prostokąt 43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5" name="pole tekstowe 44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Results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" name="Grupa 25"/>
            <p:cNvGrpSpPr/>
            <p:nvPr/>
          </p:nvGrpSpPr>
          <p:grpSpPr>
            <a:xfrm>
              <a:off x="7668344" y="-27384"/>
              <a:ext cx="1719395" cy="553998"/>
              <a:chOff x="-1093751" y="-170260"/>
              <a:chExt cx="2560171" cy="553998"/>
            </a:xfrm>
          </p:grpSpPr>
          <p:sp>
            <p:nvSpPr>
              <p:cNvPr id="42" name="Prostokąt 41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3" name="pole tekstowe 42"/>
              <p:cNvSpPr txBox="1"/>
              <p:nvPr/>
            </p:nvSpPr>
            <p:spPr>
              <a:xfrm>
                <a:off x="-1093751" y="-170260"/>
                <a:ext cx="256017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Summary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and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err="1" smtClean="0">
                    <a:solidFill>
                      <a:schemeClr val="bg1"/>
                    </a:solidFill>
                  </a:rPr>
                  <a:t>Perspective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4" name="Łącznik prosty 3"/>
          <p:cNvCxnSpPr/>
          <p:nvPr/>
        </p:nvCxnSpPr>
        <p:spPr>
          <a:xfrm>
            <a:off x="-756592" y="1340768"/>
            <a:ext cx="0" cy="4212772"/>
          </a:xfrm>
          <a:prstGeom prst="line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59"/>
          <p:cNvCxnSpPr/>
          <p:nvPr/>
        </p:nvCxnSpPr>
        <p:spPr>
          <a:xfrm>
            <a:off x="532800" y="1340768"/>
            <a:ext cx="0" cy="4212772"/>
          </a:xfrm>
          <a:prstGeom prst="line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60"/>
          <p:cNvCxnSpPr/>
          <p:nvPr/>
        </p:nvCxnSpPr>
        <p:spPr>
          <a:xfrm>
            <a:off x="1825200" y="1340768"/>
            <a:ext cx="0" cy="4212772"/>
          </a:xfrm>
          <a:prstGeom prst="line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prosty 61"/>
          <p:cNvCxnSpPr/>
          <p:nvPr/>
        </p:nvCxnSpPr>
        <p:spPr>
          <a:xfrm>
            <a:off x="3114000" y="1340768"/>
            <a:ext cx="0" cy="4212772"/>
          </a:xfrm>
          <a:prstGeom prst="line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62"/>
          <p:cNvCxnSpPr/>
          <p:nvPr/>
        </p:nvCxnSpPr>
        <p:spPr>
          <a:xfrm>
            <a:off x="4399200" y="1340768"/>
            <a:ext cx="0" cy="4212772"/>
          </a:xfrm>
          <a:prstGeom prst="line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prosty 63"/>
          <p:cNvCxnSpPr/>
          <p:nvPr/>
        </p:nvCxnSpPr>
        <p:spPr>
          <a:xfrm>
            <a:off x="5688000" y="1340768"/>
            <a:ext cx="0" cy="4212772"/>
          </a:xfrm>
          <a:prstGeom prst="line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Łącznik prosty 64"/>
          <p:cNvCxnSpPr/>
          <p:nvPr/>
        </p:nvCxnSpPr>
        <p:spPr>
          <a:xfrm>
            <a:off x="6984000" y="1340768"/>
            <a:ext cx="0" cy="4212772"/>
          </a:xfrm>
          <a:prstGeom prst="line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Łącznik prosty 65"/>
          <p:cNvCxnSpPr/>
          <p:nvPr/>
        </p:nvCxnSpPr>
        <p:spPr>
          <a:xfrm>
            <a:off x="8262000" y="1304460"/>
            <a:ext cx="0" cy="4212772"/>
          </a:xfrm>
          <a:prstGeom prst="line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Łącznik prosty 66"/>
          <p:cNvCxnSpPr/>
          <p:nvPr/>
        </p:nvCxnSpPr>
        <p:spPr>
          <a:xfrm>
            <a:off x="9558000" y="1340768"/>
            <a:ext cx="0" cy="4212772"/>
          </a:xfrm>
          <a:prstGeom prst="line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Łącznik prosty 68"/>
          <p:cNvCxnSpPr/>
          <p:nvPr/>
        </p:nvCxnSpPr>
        <p:spPr>
          <a:xfrm rot="16200000">
            <a:off x="4787281" y="-4176000"/>
            <a:ext cx="0" cy="13392000"/>
          </a:xfrm>
          <a:prstGeom prst="line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Łącznik prosty 69"/>
          <p:cNvCxnSpPr/>
          <p:nvPr/>
        </p:nvCxnSpPr>
        <p:spPr>
          <a:xfrm rot="16200000">
            <a:off x="4715272" y="-2664000"/>
            <a:ext cx="0" cy="13392000"/>
          </a:xfrm>
          <a:prstGeom prst="line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/>
          <p:cNvSpPr/>
          <p:nvPr/>
        </p:nvSpPr>
        <p:spPr>
          <a:xfrm>
            <a:off x="47372" y="4086966"/>
            <a:ext cx="2820353" cy="17926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0" name="Prostokąt 19"/>
          <p:cNvSpPr/>
          <p:nvPr/>
        </p:nvSpPr>
        <p:spPr>
          <a:xfrm>
            <a:off x="3091894" y="4549542"/>
            <a:ext cx="2820353" cy="17926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5" name="pole tekstowe 4"/>
          <p:cNvSpPr txBox="1"/>
          <p:nvPr/>
        </p:nvSpPr>
        <p:spPr>
          <a:xfrm>
            <a:off x="77919" y="1276354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260</a:t>
            </a:r>
            <a:r>
              <a:rPr lang="pl-PL" sz="1400" baseline="30000" dirty="0" smtClean="0">
                <a:solidFill>
                  <a:schemeClr val="bg1"/>
                </a:solidFill>
              </a:rPr>
              <a:t>0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71" name="pole tekstowe 70"/>
          <p:cNvSpPr txBox="1"/>
          <p:nvPr/>
        </p:nvSpPr>
        <p:spPr>
          <a:xfrm>
            <a:off x="255527" y="2244396"/>
            <a:ext cx="336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0</a:t>
            </a:r>
            <a:r>
              <a:rPr lang="pl-PL" sz="1400" baseline="30000" dirty="0" smtClean="0">
                <a:solidFill>
                  <a:schemeClr val="bg1"/>
                </a:solidFill>
              </a:rPr>
              <a:t>0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72" name="pole tekstowe 71"/>
          <p:cNvSpPr txBox="1"/>
          <p:nvPr/>
        </p:nvSpPr>
        <p:spPr>
          <a:xfrm>
            <a:off x="259423" y="3766339"/>
            <a:ext cx="336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9</a:t>
            </a:r>
            <a:r>
              <a:rPr lang="pl-PL" sz="1400" baseline="30000" dirty="0" smtClean="0">
                <a:solidFill>
                  <a:schemeClr val="bg1"/>
                </a:solidFill>
              </a:rPr>
              <a:t>0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73" name="pole tekstowe 72"/>
          <p:cNvSpPr txBox="1"/>
          <p:nvPr/>
        </p:nvSpPr>
        <p:spPr>
          <a:xfrm>
            <a:off x="1348086" y="1264029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270</a:t>
            </a:r>
            <a:r>
              <a:rPr lang="pl-PL" sz="1400" baseline="30000" dirty="0" smtClean="0">
                <a:solidFill>
                  <a:schemeClr val="bg1"/>
                </a:solidFill>
              </a:rPr>
              <a:t>0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74" name="pole tekstowe 73"/>
          <p:cNvSpPr txBox="1"/>
          <p:nvPr/>
        </p:nvSpPr>
        <p:spPr>
          <a:xfrm>
            <a:off x="2694104" y="1276353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280</a:t>
            </a:r>
            <a:r>
              <a:rPr lang="pl-PL" sz="1400" baseline="30000" dirty="0" smtClean="0">
                <a:solidFill>
                  <a:schemeClr val="bg1"/>
                </a:solidFill>
              </a:rPr>
              <a:t>0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75" name="pole tekstowe 74"/>
          <p:cNvSpPr txBox="1"/>
          <p:nvPr/>
        </p:nvSpPr>
        <p:spPr>
          <a:xfrm>
            <a:off x="3914030" y="1276352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290</a:t>
            </a:r>
            <a:r>
              <a:rPr lang="pl-PL" sz="1400" baseline="30000" dirty="0" smtClean="0">
                <a:solidFill>
                  <a:schemeClr val="bg1"/>
                </a:solidFill>
              </a:rPr>
              <a:t>0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76" name="pole tekstowe 75"/>
          <p:cNvSpPr txBox="1"/>
          <p:nvPr/>
        </p:nvSpPr>
        <p:spPr>
          <a:xfrm>
            <a:off x="5246954" y="1289836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300</a:t>
            </a:r>
            <a:r>
              <a:rPr lang="pl-PL" sz="1400" baseline="30000" dirty="0" smtClean="0">
                <a:solidFill>
                  <a:schemeClr val="bg1"/>
                </a:solidFill>
              </a:rPr>
              <a:t>0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77" name="pole tekstowe 76"/>
          <p:cNvSpPr txBox="1"/>
          <p:nvPr/>
        </p:nvSpPr>
        <p:spPr>
          <a:xfrm>
            <a:off x="6504935" y="1276352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310</a:t>
            </a:r>
            <a:r>
              <a:rPr lang="pl-PL" sz="1400" baseline="30000" dirty="0" smtClean="0">
                <a:solidFill>
                  <a:schemeClr val="bg1"/>
                </a:solidFill>
              </a:rPr>
              <a:t>0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78" name="pole tekstowe 77"/>
          <p:cNvSpPr txBox="1"/>
          <p:nvPr/>
        </p:nvSpPr>
        <p:spPr>
          <a:xfrm>
            <a:off x="7787090" y="1275026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320</a:t>
            </a:r>
            <a:r>
              <a:rPr lang="pl-PL" sz="1400" baseline="30000" dirty="0" smtClean="0">
                <a:solidFill>
                  <a:schemeClr val="bg1"/>
                </a:solidFill>
              </a:rPr>
              <a:t>0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6761" y="1348337"/>
            <a:ext cx="2820353" cy="179263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7" name="Prostokąt 16"/>
          <p:cNvSpPr/>
          <p:nvPr/>
        </p:nvSpPr>
        <p:spPr>
          <a:xfrm>
            <a:off x="3143767" y="1084353"/>
            <a:ext cx="2820353" cy="179263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90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8" name="Prostokąt 17"/>
          <p:cNvSpPr/>
          <p:nvPr/>
        </p:nvSpPr>
        <p:spPr>
          <a:xfrm>
            <a:off x="6354280" y="1229733"/>
            <a:ext cx="2820353" cy="179263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90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55" name="pole tekstowe 54"/>
          <p:cNvSpPr txBox="1"/>
          <p:nvPr/>
        </p:nvSpPr>
        <p:spPr>
          <a:xfrm>
            <a:off x="1907704" y="4134272"/>
            <a:ext cx="920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dirty="0">
                <a:latin typeface="Arial Narrow" panose="020B0606020202030204" pitchFamily="34" charset="0"/>
              </a:rPr>
              <a:t>Melas </a:t>
            </a:r>
            <a:r>
              <a:rPr lang="pl-PL" sz="900" b="1" dirty="0" err="1">
                <a:latin typeface="Arial Narrow" panose="020B0606020202030204" pitchFamily="34" charset="0"/>
              </a:rPr>
              <a:t>Chasma</a:t>
            </a:r>
            <a:endParaRPr lang="pl-PL" sz="900" b="1" dirty="0">
              <a:latin typeface="Arial Narrow" panose="020B0606020202030204" pitchFamily="34" charset="0"/>
            </a:endParaRPr>
          </a:p>
        </p:txBody>
      </p:sp>
      <p:sp>
        <p:nvSpPr>
          <p:cNvPr id="52" name="pole tekstowe 51"/>
          <p:cNvSpPr txBox="1"/>
          <p:nvPr/>
        </p:nvSpPr>
        <p:spPr>
          <a:xfrm>
            <a:off x="1912673" y="1329688"/>
            <a:ext cx="920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dirty="0" err="1">
                <a:latin typeface="Arial Narrow" panose="020B0606020202030204" pitchFamily="34" charset="0"/>
              </a:rPr>
              <a:t>Geryon</a:t>
            </a:r>
            <a:r>
              <a:rPr lang="pl-PL" sz="900" b="1" dirty="0">
                <a:latin typeface="Arial Narrow" panose="020B0606020202030204" pitchFamily="34" charset="0"/>
              </a:rPr>
              <a:t> </a:t>
            </a:r>
            <a:r>
              <a:rPr lang="pl-PL" sz="900" b="1" dirty="0" err="1">
                <a:latin typeface="Arial Narrow" panose="020B0606020202030204" pitchFamily="34" charset="0"/>
              </a:rPr>
              <a:t>Montes</a:t>
            </a:r>
            <a:endParaRPr lang="pl-PL" sz="900" b="1" dirty="0">
              <a:latin typeface="Arial Narrow" panose="020B0606020202030204" pitchFamily="34" charset="0"/>
            </a:endParaRPr>
          </a:p>
        </p:txBody>
      </p:sp>
      <p:sp>
        <p:nvSpPr>
          <p:cNvPr id="53" name="pole tekstowe 52"/>
          <p:cNvSpPr txBox="1"/>
          <p:nvPr/>
        </p:nvSpPr>
        <p:spPr>
          <a:xfrm>
            <a:off x="5114446" y="1100109"/>
            <a:ext cx="920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dirty="0" err="1">
                <a:latin typeface="Arial Narrow" panose="020B0606020202030204" pitchFamily="34" charset="0"/>
              </a:rPr>
              <a:t>Ophir</a:t>
            </a:r>
            <a:r>
              <a:rPr lang="pl-PL" sz="900" b="1" dirty="0">
                <a:latin typeface="Arial Narrow" panose="020B0606020202030204" pitchFamily="34" charset="0"/>
              </a:rPr>
              <a:t> </a:t>
            </a:r>
            <a:r>
              <a:rPr lang="pl-PL" sz="900" b="1" dirty="0" err="1">
                <a:latin typeface="Arial Narrow" panose="020B0606020202030204" pitchFamily="34" charset="0"/>
              </a:rPr>
              <a:t>Chasma</a:t>
            </a:r>
            <a:endParaRPr lang="pl-PL" sz="900" b="1" dirty="0">
              <a:latin typeface="Arial Narrow" panose="020B0606020202030204" pitchFamily="34" charset="0"/>
            </a:endParaRPr>
          </a:p>
        </p:txBody>
      </p:sp>
      <p:sp>
        <p:nvSpPr>
          <p:cNvPr id="54" name="pole tekstowe 53"/>
          <p:cNvSpPr txBox="1"/>
          <p:nvPr/>
        </p:nvSpPr>
        <p:spPr>
          <a:xfrm>
            <a:off x="8371653" y="1207498"/>
            <a:ext cx="920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dirty="0" err="1">
                <a:latin typeface="Arial Narrow" panose="020B0606020202030204" pitchFamily="34" charset="0"/>
              </a:rPr>
              <a:t>Ophir</a:t>
            </a:r>
            <a:r>
              <a:rPr lang="pl-PL" sz="900" b="1" dirty="0">
                <a:latin typeface="Arial Narrow" panose="020B0606020202030204" pitchFamily="34" charset="0"/>
              </a:rPr>
              <a:t> </a:t>
            </a:r>
            <a:r>
              <a:rPr lang="pl-PL" sz="900" b="1" dirty="0" err="1">
                <a:latin typeface="Arial Narrow" panose="020B0606020202030204" pitchFamily="34" charset="0"/>
              </a:rPr>
              <a:t>Chasma</a:t>
            </a:r>
            <a:endParaRPr lang="pl-PL" sz="900" b="1" dirty="0">
              <a:latin typeface="Arial Narrow" panose="020B0606020202030204" pitchFamily="34" charset="0"/>
            </a:endParaRPr>
          </a:p>
        </p:txBody>
      </p:sp>
      <p:sp>
        <p:nvSpPr>
          <p:cNvPr id="56" name="pole tekstowe 55"/>
          <p:cNvSpPr txBox="1"/>
          <p:nvPr/>
        </p:nvSpPr>
        <p:spPr>
          <a:xfrm>
            <a:off x="5109539" y="4528066"/>
            <a:ext cx="920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dirty="0" err="1">
                <a:latin typeface="Arial Narrow" panose="020B0606020202030204" pitchFamily="34" charset="0"/>
              </a:rPr>
              <a:t>Candor</a:t>
            </a:r>
            <a:r>
              <a:rPr lang="pl-PL" sz="900" b="1" dirty="0">
                <a:latin typeface="Arial Narrow" panose="020B0606020202030204" pitchFamily="34" charset="0"/>
              </a:rPr>
              <a:t> Chaos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8576838" y="5305804"/>
            <a:ext cx="521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 err="1" smtClean="0">
                <a:solidFill>
                  <a:schemeClr val="bg1"/>
                </a:solidFill>
              </a:rPr>
              <a:t>JMars</a:t>
            </a:r>
            <a:endParaRPr lang="pl-PL" sz="1050" dirty="0">
              <a:solidFill>
                <a:schemeClr val="bg1"/>
              </a:solidFill>
            </a:endParaRPr>
          </a:p>
        </p:txBody>
      </p:sp>
      <p:cxnSp>
        <p:nvCxnSpPr>
          <p:cNvPr id="16" name="Łącznik prosty 15"/>
          <p:cNvCxnSpPr/>
          <p:nvPr/>
        </p:nvCxnSpPr>
        <p:spPr>
          <a:xfrm>
            <a:off x="-1404664" y="764704"/>
            <a:ext cx="0" cy="0"/>
          </a:xfrm>
          <a:prstGeom prst="line">
            <a:avLst/>
          </a:prstGeom>
          <a:ln w="28575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a 23"/>
          <p:cNvGrpSpPr/>
          <p:nvPr/>
        </p:nvGrpSpPr>
        <p:grpSpPr>
          <a:xfrm>
            <a:off x="72109" y="2953592"/>
            <a:ext cx="432048" cy="148276"/>
            <a:chOff x="-972616" y="801979"/>
            <a:chExt cx="432048" cy="148276"/>
          </a:xfrm>
        </p:grpSpPr>
        <p:sp>
          <p:nvSpPr>
            <p:cNvPr id="12" name="Prostokąt 11"/>
            <p:cNvSpPr/>
            <p:nvPr/>
          </p:nvSpPr>
          <p:spPr>
            <a:xfrm>
              <a:off x="-972616" y="801979"/>
              <a:ext cx="432048" cy="14827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600" dirty="0" smtClean="0">
                  <a:solidFill>
                    <a:schemeClr val="bg1"/>
                  </a:solidFill>
                </a:rPr>
                <a:t>5 km</a:t>
              </a:r>
              <a:endParaRPr lang="pl-PL" sz="6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Łącznik prosty 9"/>
            <p:cNvCxnSpPr/>
            <p:nvPr/>
          </p:nvCxnSpPr>
          <p:spPr>
            <a:xfrm>
              <a:off x="-936612" y="908720"/>
              <a:ext cx="360040" cy="0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Łącznik prosty 22"/>
            <p:cNvCxnSpPr/>
            <p:nvPr/>
          </p:nvCxnSpPr>
          <p:spPr>
            <a:xfrm>
              <a:off x="-934751" y="867481"/>
              <a:ext cx="0" cy="76586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Łącznik prosty 78"/>
            <p:cNvCxnSpPr/>
            <p:nvPr/>
          </p:nvCxnSpPr>
          <p:spPr>
            <a:xfrm>
              <a:off x="-584223" y="867481"/>
              <a:ext cx="0" cy="76586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upa 79"/>
          <p:cNvGrpSpPr/>
          <p:nvPr/>
        </p:nvGrpSpPr>
        <p:grpSpPr>
          <a:xfrm>
            <a:off x="3176535" y="2697182"/>
            <a:ext cx="432048" cy="148276"/>
            <a:chOff x="-972616" y="801979"/>
            <a:chExt cx="432048" cy="148276"/>
          </a:xfrm>
        </p:grpSpPr>
        <p:sp>
          <p:nvSpPr>
            <p:cNvPr id="81" name="Prostokąt 80"/>
            <p:cNvSpPr/>
            <p:nvPr/>
          </p:nvSpPr>
          <p:spPr>
            <a:xfrm>
              <a:off x="-972616" y="801979"/>
              <a:ext cx="432048" cy="14827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600" dirty="0" smtClean="0">
                  <a:solidFill>
                    <a:schemeClr val="bg1"/>
                  </a:solidFill>
                </a:rPr>
                <a:t>5 km</a:t>
              </a:r>
              <a:endParaRPr lang="pl-PL" sz="600" dirty="0">
                <a:solidFill>
                  <a:schemeClr val="bg1"/>
                </a:solidFill>
              </a:endParaRPr>
            </a:p>
          </p:txBody>
        </p:sp>
        <p:cxnSp>
          <p:nvCxnSpPr>
            <p:cNvPr id="82" name="Łącznik prosty 81"/>
            <p:cNvCxnSpPr/>
            <p:nvPr/>
          </p:nvCxnSpPr>
          <p:spPr>
            <a:xfrm>
              <a:off x="-936612" y="908720"/>
              <a:ext cx="360040" cy="0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Łącznik prosty 82"/>
            <p:cNvCxnSpPr/>
            <p:nvPr/>
          </p:nvCxnSpPr>
          <p:spPr>
            <a:xfrm>
              <a:off x="-934751" y="867481"/>
              <a:ext cx="0" cy="76586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Łącznik prosty 83"/>
            <p:cNvCxnSpPr/>
            <p:nvPr/>
          </p:nvCxnSpPr>
          <p:spPr>
            <a:xfrm>
              <a:off x="-584223" y="867481"/>
              <a:ext cx="0" cy="76586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a 84"/>
          <p:cNvGrpSpPr/>
          <p:nvPr/>
        </p:nvGrpSpPr>
        <p:grpSpPr>
          <a:xfrm>
            <a:off x="6387095" y="2822431"/>
            <a:ext cx="432048" cy="148276"/>
            <a:chOff x="-972616" y="801979"/>
            <a:chExt cx="432048" cy="148276"/>
          </a:xfrm>
        </p:grpSpPr>
        <p:sp>
          <p:nvSpPr>
            <p:cNvPr id="86" name="Prostokąt 85"/>
            <p:cNvSpPr/>
            <p:nvPr/>
          </p:nvSpPr>
          <p:spPr>
            <a:xfrm>
              <a:off x="-972616" y="801979"/>
              <a:ext cx="432048" cy="14827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600" dirty="0" smtClean="0">
                  <a:solidFill>
                    <a:schemeClr val="bg1"/>
                  </a:solidFill>
                </a:rPr>
                <a:t>5 km</a:t>
              </a:r>
              <a:endParaRPr lang="pl-PL" sz="600" dirty="0">
                <a:solidFill>
                  <a:schemeClr val="bg1"/>
                </a:solidFill>
              </a:endParaRPr>
            </a:p>
          </p:txBody>
        </p:sp>
        <p:cxnSp>
          <p:nvCxnSpPr>
            <p:cNvPr id="87" name="Łącznik prosty 86"/>
            <p:cNvCxnSpPr/>
            <p:nvPr/>
          </p:nvCxnSpPr>
          <p:spPr>
            <a:xfrm>
              <a:off x="-936612" y="908720"/>
              <a:ext cx="360040" cy="0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Łącznik prosty 87"/>
            <p:cNvCxnSpPr/>
            <p:nvPr/>
          </p:nvCxnSpPr>
          <p:spPr>
            <a:xfrm>
              <a:off x="-934751" y="867481"/>
              <a:ext cx="0" cy="76586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Łącznik prosty 88"/>
            <p:cNvCxnSpPr/>
            <p:nvPr/>
          </p:nvCxnSpPr>
          <p:spPr>
            <a:xfrm>
              <a:off x="-584223" y="867481"/>
              <a:ext cx="0" cy="76586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upa 89"/>
          <p:cNvGrpSpPr/>
          <p:nvPr/>
        </p:nvGrpSpPr>
        <p:grpSpPr>
          <a:xfrm>
            <a:off x="6319443" y="5332440"/>
            <a:ext cx="432048" cy="148276"/>
            <a:chOff x="-972616" y="801979"/>
            <a:chExt cx="432048" cy="148276"/>
          </a:xfrm>
        </p:grpSpPr>
        <p:sp>
          <p:nvSpPr>
            <p:cNvPr id="91" name="Prostokąt 90"/>
            <p:cNvSpPr/>
            <p:nvPr/>
          </p:nvSpPr>
          <p:spPr>
            <a:xfrm>
              <a:off x="-972616" y="801979"/>
              <a:ext cx="432048" cy="14827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600" dirty="0" smtClean="0">
                  <a:solidFill>
                    <a:schemeClr val="bg1"/>
                  </a:solidFill>
                </a:rPr>
                <a:t>5 km</a:t>
              </a:r>
              <a:endParaRPr lang="pl-PL" sz="600" dirty="0">
                <a:solidFill>
                  <a:schemeClr val="bg1"/>
                </a:solidFill>
              </a:endParaRPr>
            </a:p>
          </p:txBody>
        </p:sp>
        <p:cxnSp>
          <p:nvCxnSpPr>
            <p:cNvPr id="92" name="Łącznik prosty 91"/>
            <p:cNvCxnSpPr/>
            <p:nvPr/>
          </p:nvCxnSpPr>
          <p:spPr>
            <a:xfrm>
              <a:off x="-936612" y="908720"/>
              <a:ext cx="360040" cy="0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Łącznik prosty 92"/>
            <p:cNvCxnSpPr/>
            <p:nvPr/>
          </p:nvCxnSpPr>
          <p:spPr>
            <a:xfrm>
              <a:off x="-934751" y="867481"/>
              <a:ext cx="0" cy="76586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Łącznik prosty 93"/>
            <p:cNvCxnSpPr/>
            <p:nvPr/>
          </p:nvCxnSpPr>
          <p:spPr>
            <a:xfrm>
              <a:off x="-584223" y="867481"/>
              <a:ext cx="0" cy="76586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upa 94"/>
          <p:cNvGrpSpPr/>
          <p:nvPr/>
        </p:nvGrpSpPr>
        <p:grpSpPr>
          <a:xfrm>
            <a:off x="3130890" y="6156205"/>
            <a:ext cx="432048" cy="148276"/>
            <a:chOff x="-972616" y="801979"/>
            <a:chExt cx="432048" cy="148276"/>
          </a:xfrm>
        </p:grpSpPr>
        <p:sp>
          <p:nvSpPr>
            <p:cNvPr id="96" name="Prostokąt 95"/>
            <p:cNvSpPr/>
            <p:nvPr/>
          </p:nvSpPr>
          <p:spPr>
            <a:xfrm>
              <a:off x="-972616" y="801979"/>
              <a:ext cx="432048" cy="14827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600" dirty="0" smtClean="0">
                  <a:solidFill>
                    <a:schemeClr val="bg1"/>
                  </a:solidFill>
                </a:rPr>
                <a:t>5 km</a:t>
              </a:r>
              <a:endParaRPr lang="pl-PL" sz="600" dirty="0">
                <a:solidFill>
                  <a:schemeClr val="bg1"/>
                </a:solidFill>
              </a:endParaRPr>
            </a:p>
          </p:txBody>
        </p:sp>
        <p:cxnSp>
          <p:nvCxnSpPr>
            <p:cNvPr id="97" name="Łącznik prosty 96"/>
            <p:cNvCxnSpPr/>
            <p:nvPr/>
          </p:nvCxnSpPr>
          <p:spPr>
            <a:xfrm>
              <a:off x="-936612" y="908720"/>
              <a:ext cx="360040" cy="0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Łącznik prosty 97"/>
            <p:cNvCxnSpPr/>
            <p:nvPr/>
          </p:nvCxnSpPr>
          <p:spPr>
            <a:xfrm>
              <a:off x="-934751" y="867481"/>
              <a:ext cx="0" cy="76586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Łącznik prosty 98"/>
            <p:cNvCxnSpPr/>
            <p:nvPr/>
          </p:nvCxnSpPr>
          <p:spPr>
            <a:xfrm>
              <a:off x="-584223" y="867481"/>
              <a:ext cx="0" cy="76586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upa 99"/>
          <p:cNvGrpSpPr/>
          <p:nvPr/>
        </p:nvGrpSpPr>
        <p:grpSpPr>
          <a:xfrm>
            <a:off x="75367" y="5709749"/>
            <a:ext cx="432048" cy="148276"/>
            <a:chOff x="-972616" y="801979"/>
            <a:chExt cx="432048" cy="148276"/>
          </a:xfrm>
        </p:grpSpPr>
        <p:sp>
          <p:nvSpPr>
            <p:cNvPr id="101" name="Prostokąt 100"/>
            <p:cNvSpPr/>
            <p:nvPr/>
          </p:nvSpPr>
          <p:spPr>
            <a:xfrm>
              <a:off x="-972616" y="801979"/>
              <a:ext cx="432048" cy="14827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600" dirty="0" smtClean="0">
                  <a:solidFill>
                    <a:schemeClr val="bg1"/>
                  </a:solidFill>
                </a:rPr>
                <a:t>5 km</a:t>
              </a:r>
              <a:endParaRPr lang="pl-PL" sz="600" dirty="0">
                <a:solidFill>
                  <a:schemeClr val="bg1"/>
                </a:solidFill>
              </a:endParaRPr>
            </a:p>
          </p:txBody>
        </p:sp>
        <p:cxnSp>
          <p:nvCxnSpPr>
            <p:cNvPr id="102" name="Łącznik prosty 101"/>
            <p:cNvCxnSpPr/>
            <p:nvPr/>
          </p:nvCxnSpPr>
          <p:spPr>
            <a:xfrm>
              <a:off x="-936612" y="908720"/>
              <a:ext cx="360040" cy="0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Łącznik prosty 102"/>
            <p:cNvCxnSpPr/>
            <p:nvPr/>
          </p:nvCxnSpPr>
          <p:spPr>
            <a:xfrm>
              <a:off x="-934751" y="867481"/>
              <a:ext cx="0" cy="76586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Łącznik prosty 103"/>
            <p:cNvCxnSpPr/>
            <p:nvPr/>
          </p:nvCxnSpPr>
          <p:spPr>
            <a:xfrm>
              <a:off x="-584223" y="867481"/>
              <a:ext cx="0" cy="76586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Prostokąt 20"/>
          <p:cNvSpPr/>
          <p:nvPr/>
        </p:nvSpPr>
        <p:spPr>
          <a:xfrm>
            <a:off x="6294552" y="3747300"/>
            <a:ext cx="2820353" cy="179263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90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57" name="pole tekstowe 56"/>
          <p:cNvSpPr txBox="1"/>
          <p:nvPr/>
        </p:nvSpPr>
        <p:spPr>
          <a:xfrm>
            <a:off x="8184083" y="3717086"/>
            <a:ext cx="10631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dirty="0" err="1">
                <a:latin typeface="Arial Narrow" panose="020B0606020202030204" pitchFamily="34" charset="0"/>
              </a:rPr>
              <a:t>Coprates</a:t>
            </a:r>
            <a:r>
              <a:rPr lang="pl-PL" sz="900" b="1" dirty="0">
                <a:latin typeface="Arial Narrow" panose="020B0606020202030204" pitchFamily="34" charset="0"/>
              </a:rPr>
              <a:t> </a:t>
            </a:r>
            <a:r>
              <a:rPr lang="pl-PL" sz="900" b="1" dirty="0" err="1">
                <a:latin typeface="Arial Narrow" panose="020B0606020202030204" pitchFamily="34" charset="0"/>
              </a:rPr>
              <a:t>Chasma</a:t>
            </a:r>
            <a:endParaRPr lang="pl-PL" sz="900" b="1" dirty="0">
              <a:latin typeface="Arial Narrow" panose="020B0606020202030204" pitchFamily="34" charset="0"/>
            </a:endParaRPr>
          </a:p>
        </p:txBody>
      </p:sp>
      <p:grpSp>
        <p:nvGrpSpPr>
          <p:cNvPr id="105" name="Grupa 104"/>
          <p:cNvGrpSpPr/>
          <p:nvPr/>
        </p:nvGrpSpPr>
        <p:grpSpPr>
          <a:xfrm>
            <a:off x="6354530" y="5357826"/>
            <a:ext cx="432048" cy="148276"/>
            <a:chOff x="-972616" y="801979"/>
            <a:chExt cx="432048" cy="148276"/>
          </a:xfrm>
        </p:grpSpPr>
        <p:sp>
          <p:nvSpPr>
            <p:cNvPr id="106" name="Prostokąt 105"/>
            <p:cNvSpPr/>
            <p:nvPr/>
          </p:nvSpPr>
          <p:spPr>
            <a:xfrm>
              <a:off x="-972616" y="801979"/>
              <a:ext cx="432048" cy="14827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600" dirty="0" smtClean="0">
                  <a:solidFill>
                    <a:schemeClr val="bg1"/>
                  </a:solidFill>
                </a:rPr>
                <a:t>5 km</a:t>
              </a:r>
              <a:endParaRPr lang="pl-PL" sz="600" dirty="0">
                <a:solidFill>
                  <a:schemeClr val="bg1"/>
                </a:solidFill>
              </a:endParaRPr>
            </a:p>
          </p:txBody>
        </p:sp>
        <p:cxnSp>
          <p:nvCxnSpPr>
            <p:cNvPr id="107" name="Łącznik prosty 106"/>
            <p:cNvCxnSpPr/>
            <p:nvPr/>
          </p:nvCxnSpPr>
          <p:spPr>
            <a:xfrm>
              <a:off x="-936612" y="908720"/>
              <a:ext cx="360040" cy="0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Łącznik prosty 107"/>
            <p:cNvCxnSpPr/>
            <p:nvPr/>
          </p:nvCxnSpPr>
          <p:spPr>
            <a:xfrm>
              <a:off x="-934751" y="867481"/>
              <a:ext cx="0" cy="76586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Łącznik prosty 108"/>
            <p:cNvCxnSpPr/>
            <p:nvPr/>
          </p:nvCxnSpPr>
          <p:spPr>
            <a:xfrm>
              <a:off x="-584223" y="867481"/>
              <a:ext cx="0" cy="76586"/>
            </a:xfrm>
            <a:prstGeom prst="line">
              <a:avLst/>
            </a:prstGeom>
            <a:ln w="127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6140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5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0"/>
                            </p:stCondLst>
                            <p:childTnLst>
                              <p:par>
                                <p:cTn id="1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0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500"/>
                            </p:stCondLst>
                            <p:childTnLst>
                              <p:par>
                                <p:cTn id="1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7000"/>
                            </p:stCondLst>
                            <p:childTnLst>
                              <p:par>
                                <p:cTn id="1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11" grpId="0" animBg="1"/>
      <p:bldP spid="13" grpId="0" animBg="1"/>
      <p:bldP spid="15" grpId="0" animBg="1"/>
      <p:bldP spid="7" grpId="0" animBg="1"/>
      <p:bldP spid="19" grpId="0" animBg="1"/>
      <p:bldP spid="20" grpId="0" animBg="1"/>
      <p:bldP spid="5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9" grpId="0" animBg="1"/>
      <p:bldP spid="17" grpId="0" animBg="1"/>
      <p:bldP spid="18" grpId="0" animBg="1"/>
      <p:bldP spid="55" grpId="0"/>
      <p:bldP spid="52" grpId="0"/>
      <p:bldP spid="53" grpId="0"/>
      <p:bldP spid="54" grpId="0"/>
      <p:bldP spid="56" grpId="0"/>
      <p:bldP spid="2" grpId="0"/>
      <p:bldP spid="21" grpId="0" animBg="1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/>
        </p:nvGrpSpPr>
        <p:grpSpPr>
          <a:xfrm>
            <a:off x="0" y="1099570"/>
            <a:ext cx="9144000" cy="4658860"/>
            <a:chOff x="0" y="1099570"/>
            <a:chExt cx="9144000" cy="4658860"/>
          </a:xfrm>
          <a:blipFill>
            <a:blip r:embed="rId3"/>
            <a:stretch>
              <a:fillRect/>
            </a:stretch>
          </a:blipFill>
        </p:grpSpPr>
        <p:pic>
          <p:nvPicPr>
            <p:cNvPr id="2051" name="Picture 3" descr="D:\Montpellier\Prezentacja\mars.jp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0" y="1099570"/>
              <a:ext cx="9144000" cy="465886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5" name="pole tekstowe 4"/>
            <p:cNvSpPr txBox="1"/>
            <p:nvPr/>
          </p:nvSpPr>
          <p:spPr>
            <a:xfrm>
              <a:off x="7500958" y="5429264"/>
              <a:ext cx="1643042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l-PL" sz="1200" dirty="0" smtClean="0">
                  <a:solidFill>
                    <a:schemeClr val="bg1"/>
                  </a:solidFill>
                </a:rPr>
                <a:t>Google Mars</a:t>
              </a:r>
              <a:endParaRPr lang="pl-PL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Prostokąt 6"/>
          <p:cNvSpPr/>
          <p:nvPr/>
        </p:nvSpPr>
        <p:spPr>
          <a:xfrm>
            <a:off x="4857752" y="3786190"/>
            <a:ext cx="357190" cy="2143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 descr="D:\Montpellier\Prezentacja\profil duzy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32" y="762679"/>
            <a:ext cx="9144000" cy="54208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</p:pic>
      <p:grpSp>
        <p:nvGrpSpPr>
          <p:cNvPr id="17" name="Grupa 16"/>
          <p:cNvGrpSpPr/>
          <p:nvPr/>
        </p:nvGrpSpPr>
        <p:grpSpPr>
          <a:xfrm>
            <a:off x="0" y="1928802"/>
            <a:ext cx="9215470" cy="2857520"/>
            <a:chOff x="0" y="1857364"/>
            <a:chExt cx="9215470" cy="2857520"/>
          </a:xfrm>
        </p:grpSpPr>
        <p:sp>
          <p:nvSpPr>
            <p:cNvPr id="13" name="Prostokąt 12"/>
            <p:cNvSpPr/>
            <p:nvPr/>
          </p:nvSpPr>
          <p:spPr>
            <a:xfrm>
              <a:off x="0" y="1857364"/>
              <a:ext cx="9143968" cy="2857520"/>
            </a:xfrm>
            <a:prstGeom prst="rect">
              <a:avLst/>
            </a:prstGeom>
            <a:solidFill>
              <a:schemeClr val="tx1">
                <a:lumMod val="8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056" name="Picture 8" descr="D:\Montpellier\Prezentacja\prof du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1470" y="2158808"/>
              <a:ext cx="9144000" cy="2540384"/>
            </a:xfrm>
            <a:prstGeom prst="rect">
              <a:avLst/>
            </a:prstGeom>
            <a:noFill/>
          </p:spPr>
        </p:pic>
        <p:sp>
          <p:nvSpPr>
            <p:cNvPr id="15" name="pole tekstowe 14"/>
            <p:cNvSpPr txBox="1"/>
            <p:nvPr/>
          </p:nvSpPr>
          <p:spPr>
            <a:xfrm>
              <a:off x="214282" y="1857364"/>
              <a:ext cx="285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N</a:t>
              </a:r>
              <a:endParaRPr lang="pl-PL" dirty="0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8643966" y="1928802"/>
              <a:ext cx="285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S</a:t>
              </a:r>
              <a:endParaRPr lang="pl-PL" dirty="0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8" name="Strzałka w prawo 17"/>
          <p:cNvSpPr/>
          <p:nvPr/>
        </p:nvSpPr>
        <p:spPr>
          <a:xfrm rot="1800000">
            <a:off x="5817785" y="830849"/>
            <a:ext cx="318907" cy="172528"/>
          </a:xfrm>
          <a:prstGeom prst="rightArrow">
            <a:avLst/>
          </a:prstGeom>
          <a:solidFill>
            <a:srgbClr val="F8FB8D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 w prawo 18"/>
          <p:cNvSpPr/>
          <p:nvPr/>
        </p:nvSpPr>
        <p:spPr>
          <a:xfrm rot="5460000">
            <a:off x="526182" y="1854227"/>
            <a:ext cx="324974" cy="191669"/>
          </a:xfrm>
          <a:prstGeom prst="rightArrow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trzałka w prawo 20"/>
          <p:cNvSpPr/>
          <p:nvPr/>
        </p:nvSpPr>
        <p:spPr>
          <a:xfrm rot="1800000">
            <a:off x="5109184" y="2066862"/>
            <a:ext cx="307350" cy="152510"/>
          </a:xfrm>
          <a:prstGeom prst="rightArrow">
            <a:avLst/>
          </a:prstGeom>
          <a:solidFill>
            <a:srgbClr val="F8FB8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/>
          <p:cNvSpPr txBox="1"/>
          <p:nvPr/>
        </p:nvSpPr>
        <p:spPr>
          <a:xfrm>
            <a:off x="357158" y="2143116"/>
            <a:ext cx="100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Plateau</a:t>
            </a:r>
            <a:endParaRPr lang="pl-PL" sz="1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Strzałka w prawo 21"/>
          <p:cNvSpPr/>
          <p:nvPr/>
        </p:nvSpPr>
        <p:spPr>
          <a:xfrm rot="5460000">
            <a:off x="3079408" y="3568739"/>
            <a:ext cx="324974" cy="191669"/>
          </a:xfrm>
          <a:prstGeom prst="rightArrow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ole tekstowe 23"/>
          <p:cNvSpPr txBox="1"/>
          <p:nvPr/>
        </p:nvSpPr>
        <p:spPr>
          <a:xfrm>
            <a:off x="2714612" y="3857628"/>
            <a:ext cx="100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Valley</a:t>
            </a:r>
            <a:endParaRPr lang="pl-PL" sz="1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Strzałka w prawo 24"/>
          <p:cNvSpPr/>
          <p:nvPr/>
        </p:nvSpPr>
        <p:spPr>
          <a:xfrm rot="1800000">
            <a:off x="4232349" y="3638497"/>
            <a:ext cx="307350" cy="152510"/>
          </a:xfrm>
          <a:prstGeom prst="rightArrow">
            <a:avLst/>
          </a:prstGeom>
          <a:solidFill>
            <a:srgbClr val="F8FB8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trzałka w prawo 25"/>
          <p:cNvSpPr/>
          <p:nvPr/>
        </p:nvSpPr>
        <p:spPr>
          <a:xfrm rot="5460000">
            <a:off x="5222549" y="2711482"/>
            <a:ext cx="324974" cy="191669"/>
          </a:xfrm>
          <a:prstGeom prst="rightArrow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ole tekstowe 26"/>
          <p:cNvSpPr txBox="1"/>
          <p:nvPr/>
        </p:nvSpPr>
        <p:spPr>
          <a:xfrm>
            <a:off x="4786314" y="2928934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Internal</a:t>
            </a:r>
            <a:r>
              <a:rPr lang="pl-PL" sz="1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4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ridge</a:t>
            </a:r>
            <a:endParaRPr lang="pl-PL" sz="1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Strzałka w prawo 27"/>
          <p:cNvSpPr/>
          <p:nvPr/>
        </p:nvSpPr>
        <p:spPr>
          <a:xfrm rot="1800000">
            <a:off x="3375093" y="4924382"/>
            <a:ext cx="307350" cy="152510"/>
          </a:xfrm>
          <a:prstGeom prst="rightArrow">
            <a:avLst/>
          </a:prstGeom>
          <a:solidFill>
            <a:srgbClr val="F8FB8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trzałka w prawo 28"/>
          <p:cNvSpPr/>
          <p:nvPr/>
        </p:nvSpPr>
        <p:spPr>
          <a:xfrm rot="5460000">
            <a:off x="6579871" y="3211549"/>
            <a:ext cx="324974" cy="191669"/>
          </a:xfrm>
          <a:prstGeom prst="rightArrow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ole tekstowe 29"/>
          <p:cNvSpPr txBox="1"/>
          <p:nvPr/>
        </p:nvSpPr>
        <p:spPr>
          <a:xfrm>
            <a:off x="5929322" y="3429000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Hummocky</a:t>
            </a:r>
            <a:r>
              <a:rPr lang="pl-PL" sz="1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4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terrain</a:t>
            </a:r>
            <a:endParaRPr lang="pl-PL" sz="1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Prostokąt 30"/>
          <p:cNvSpPr/>
          <p:nvPr/>
        </p:nvSpPr>
        <p:spPr>
          <a:xfrm>
            <a:off x="3643306" y="1571612"/>
            <a:ext cx="3429024" cy="3571900"/>
          </a:xfrm>
          <a:prstGeom prst="rect">
            <a:avLst/>
          </a:prstGeom>
          <a:noFill/>
          <a:ln w="317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ole tekstowe 31"/>
          <p:cNvSpPr txBox="1"/>
          <p:nvPr/>
        </p:nvSpPr>
        <p:spPr>
          <a:xfrm>
            <a:off x="8072494" y="5857892"/>
            <a:ext cx="1285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Google </a:t>
            </a:r>
            <a:r>
              <a:rPr lang="pl-PL" sz="1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Earth</a:t>
            </a:r>
            <a:endParaRPr lang="pl-PL" sz="1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58" name="Grupa 57"/>
          <p:cNvGrpSpPr/>
          <p:nvPr/>
        </p:nvGrpSpPr>
        <p:grpSpPr>
          <a:xfrm>
            <a:off x="-123352" y="-27384"/>
            <a:ext cx="9511091" cy="581358"/>
            <a:chOff x="-123352" y="-27384"/>
            <a:chExt cx="9511091" cy="581358"/>
          </a:xfrm>
        </p:grpSpPr>
        <p:grpSp>
          <p:nvGrpSpPr>
            <p:cNvPr id="59" name="Grupa 58"/>
            <p:cNvGrpSpPr/>
            <p:nvPr/>
          </p:nvGrpSpPr>
          <p:grpSpPr>
            <a:xfrm>
              <a:off x="-123352" y="-24"/>
              <a:ext cx="4176463" cy="553998"/>
              <a:chOff x="-1612166" y="-142900"/>
              <a:chExt cx="2497992" cy="553998"/>
            </a:xfrm>
          </p:grpSpPr>
          <p:sp>
            <p:nvSpPr>
              <p:cNvPr id="77" name="Prostokąt 76"/>
              <p:cNvSpPr/>
              <p:nvPr/>
            </p:nvSpPr>
            <p:spPr>
              <a:xfrm>
                <a:off x="-1536555" y="-142900"/>
                <a:ext cx="2361072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ole tekstowe 77"/>
              <p:cNvSpPr txBox="1"/>
              <p:nvPr/>
            </p:nvSpPr>
            <p:spPr>
              <a:xfrm>
                <a:off x="-1612166" y="-142900"/>
                <a:ext cx="249799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Deep-seated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gravitational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slope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deformation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on Earth and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analogs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smtClean="0">
                    <a:solidFill>
                      <a:schemeClr val="bg1"/>
                    </a:solidFill>
                  </a:rPr>
                  <a:t>on Mars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2" name="Grupa 13"/>
            <p:cNvGrpSpPr/>
            <p:nvPr/>
          </p:nvGrpSpPr>
          <p:grpSpPr>
            <a:xfrm>
              <a:off x="3907300" y="0"/>
              <a:ext cx="523432" cy="400110"/>
              <a:chOff x="-714412" y="-142900"/>
              <a:chExt cx="1857356" cy="400110"/>
            </a:xfrm>
          </p:grpSpPr>
          <p:sp>
            <p:nvSpPr>
              <p:cNvPr id="75" name="Prostokąt 74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ole tekstowe 75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smtClean="0"/>
                  <a:t>Data</a:t>
                </a:r>
              </a:p>
              <a:p>
                <a:pPr algn="ctr"/>
                <a:endParaRPr lang="pl-PL" sz="1000" dirty="0"/>
              </a:p>
            </p:txBody>
          </p:sp>
        </p:grpSp>
        <p:grpSp>
          <p:nvGrpSpPr>
            <p:cNvPr id="63" name="Grupa 16"/>
            <p:cNvGrpSpPr/>
            <p:nvPr/>
          </p:nvGrpSpPr>
          <p:grpSpPr>
            <a:xfrm>
              <a:off x="4369738" y="-24"/>
              <a:ext cx="1570414" cy="400110"/>
              <a:chOff x="-714412" y="-142900"/>
              <a:chExt cx="1857356" cy="400110"/>
            </a:xfrm>
          </p:grpSpPr>
          <p:sp>
            <p:nvSpPr>
              <p:cNvPr id="73" name="Prostokąt 72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4" name="pole tekstowe 73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Working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Hypothesis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4" name="Grupa 19"/>
            <p:cNvGrpSpPr/>
            <p:nvPr/>
          </p:nvGrpSpPr>
          <p:grpSpPr>
            <a:xfrm>
              <a:off x="5912419" y="-24"/>
              <a:ext cx="1395885" cy="400110"/>
              <a:chOff x="-714412" y="-142900"/>
              <a:chExt cx="1857356" cy="400110"/>
            </a:xfrm>
          </p:grpSpPr>
          <p:sp>
            <p:nvSpPr>
              <p:cNvPr id="71" name="Prostokąt 70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ole tekstowe 71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Reference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model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5" name="Grupa 22"/>
            <p:cNvGrpSpPr/>
            <p:nvPr/>
          </p:nvGrpSpPr>
          <p:grpSpPr>
            <a:xfrm>
              <a:off x="7258453" y="-24"/>
              <a:ext cx="697923" cy="400110"/>
              <a:chOff x="-714412" y="-142900"/>
              <a:chExt cx="1857356" cy="400110"/>
            </a:xfrm>
          </p:grpSpPr>
          <p:sp>
            <p:nvSpPr>
              <p:cNvPr id="69" name="Prostokąt 68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ole tekstowe 69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Results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6" name="Grupa 25"/>
            <p:cNvGrpSpPr/>
            <p:nvPr/>
          </p:nvGrpSpPr>
          <p:grpSpPr>
            <a:xfrm>
              <a:off x="7668344" y="-27384"/>
              <a:ext cx="1719395" cy="553998"/>
              <a:chOff x="-1093751" y="-170260"/>
              <a:chExt cx="2560171" cy="553998"/>
            </a:xfrm>
          </p:grpSpPr>
          <p:sp>
            <p:nvSpPr>
              <p:cNvPr id="67" name="Prostokąt 66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8" name="pole tekstowe 67"/>
              <p:cNvSpPr txBox="1"/>
              <p:nvPr/>
            </p:nvSpPr>
            <p:spPr>
              <a:xfrm>
                <a:off x="-1093751" y="-170260"/>
                <a:ext cx="256017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Summary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and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err="1" smtClean="0">
                    <a:solidFill>
                      <a:schemeClr val="bg1"/>
                    </a:solidFill>
                  </a:rPr>
                  <a:t>Perspective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1" grpId="0" animBg="1"/>
      <p:bldP spid="20" grpId="0"/>
      <p:bldP spid="22" grpId="0" animBg="1"/>
      <p:bldP spid="24" grpId="0"/>
      <p:bldP spid="25" grpId="0" animBg="1"/>
      <p:bldP spid="26" grpId="0" animBg="1"/>
      <p:bldP spid="27" grpId="0"/>
      <p:bldP spid="28" grpId="0" animBg="1"/>
      <p:bldP spid="29" grpId="0" animBg="1"/>
      <p:bldP spid="30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a 24"/>
          <p:cNvGrpSpPr/>
          <p:nvPr/>
        </p:nvGrpSpPr>
        <p:grpSpPr>
          <a:xfrm>
            <a:off x="1763688" y="860861"/>
            <a:ext cx="6552728" cy="5592475"/>
            <a:chOff x="1763688" y="1196751"/>
            <a:chExt cx="6552728" cy="5592475"/>
          </a:xfrm>
        </p:grpSpPr>
        <p:sp>
          <p:nvSpPr>
            <p:cNvPr id="2" name="Prostokąt 1"/>
            <p:cNvSpPr/>
            <p:nvPr/>
          </p:nvSpPr>
          <p:spPr>
            <a:xfrm>
              <a:off x="1763688" y="1196751"/>
              <a:ext cx="6552728" cy="559247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" name="Strzałka w dół 2"/>
            <p:cNvSpPr/>
            <p:nvPr/>
          </p:nvSpPr>
          <p:spPr>
            <a:xfrm rot="11820000">
              <a:off x="6935794" y="1383159"/>
              <a:ext cx="142876" cy="428628"/>
            </a:xfrm>
            <a:prstGeom prst="downArrow">
              <a:avLst/>
            </a:prstGeom>
            <a:solidFill>
              <a:schemeClr val="bg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" name="pole tekstowe 3"/>
            <p:cNvSpPr txBox="1"/>
            <p:nvPr/>
          </p:nvSpPr>
          <p:spPr>
            <a:xfrm>
              <a:off x="7118094" y="1382052"/>
              <a:ext cx="357190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pl-PL" sz="28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N</a:t>
              </a:r>
              <a:endParaRPr lang="pl-PL" sz="2800" b="1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grpSp>
          <p:nvGrpSpPr>
            <p:cNvPr id="23" name="Grupa 22"/>
            <p:cNvGrpSpPr/>
            <p:nvPr/>
          </p:nvGrpSpPr>
          <p:grpSpPr>
            <a:xfrm>
              <a:off x="3203848" y="5624722"/>
              <a:ext cx="1285883" cy="344303"/>
              <a:chOff x="3203848" y="5624722"/>
              <a:chExt cx="1285883" cy="344303"/>
            </a:xfrm>
          </p:grpSpPr>
          <p:sp>
            <p:nvSpPr>
              <p:cNvPr id="5" name="Prostokąt 4"/>
              <p:cNvSpPr/>
              <p:nvPr/>
            </p:nvSpPr>
            <p:spPr>
              <a:xfrm>
                <a:off x="3203848" y="5661248"/>
                <a:ext cx="1285883" cy="307777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400" dirty="0">
                  <a:solidFill>
                    <a:schemeClr val="bg1">
                      <a:lumMod val="95000"/>
                      <a:lumOff val="5000"/>
                    </a:schemeClr>
                  </a:solidFill>
                </a:endParaRPr>
              </a:p>
            </p:txBody>
          </p:sp>
          <p:cxnSp>
            <p:nvCxnSpPr>
              <p:cNvPr id="14" name="Łącznik prosty 13"/>
              <p:cNvCxnSpPr/>
              <p:nvPr/>
            </p:nvCxnSpPr>
            <p:spPr>
              <a:xfrm>
                <a:off x="3275856" y="5877272"/>
                <a:ext cx="1116000" cy="0"/>
              </a:xfrm>
              <a:prstGeom prst="line">
                <a:avLst/>
              </a:prstGeom>
              <a:ln w="25400"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3275856" y="5805264"/>
                <a:ext cx="0" cy="10800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Łącznik prosty 60"/>
              <p:cNvCxnSpPr/>
              <p:nvPr/>
            </p:nvCxnSpPr>
            <p:spPr>
              <a:xfrm>
                <a:off x="4391856" y="5805264"/>
                <a:ext cx="0" cy="10800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pole tekstowe 21"/>
              <p:cNvSpPr txBox="1"/>
              <p:nvPr/>
            </p:nvSpPr>
            <p:spPr>
              <a:xfrm>
                <a:off x="3541281" y="5624722"/>
                <a:ext cx="5405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</a:rPr>
                  <a:t>5 km</a:t>
                </a:r>
                <a:endParaRPr lang="pl-PL" sz="1400" dirty="0">
                  <a:solidFill>
                    <a:schemeClr val="bg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71" name="Grupa 70"/>
          <p:cNvGrpSpPr/>
          <p:nvPr/>
        </p:nvGrpSpPr>
        <p:grpSpPr>
          <a:xfrm>
            <a:off x="0" y="1724958"/>
            <a:ext cx="9144000" cy="4071966"/>
            <a:chOff x="0" y="1724958"/>
            <a:chExt cx="9144000" cy="4071966"/>
          </a:xfrm>
        </p:grpSpPr>
        <p:sp>
          <p:nvSpPr>
            <p:cNvPr id="8" name="Prostokąt 7"/>
            <p:cNvSpPr/>
            <p:nvPr/>
          </p:nvSpPr>
          <p:spPr>
            <a:xfrm>
              <a:off x="0" y="1724958"/>
              <a:ext cx="9144000" cy="4071966"/>
            </a:xfrm>
            <a:prstGeom prst="rect">
              <a:avLst/>
            </a:prstGeom>
            <a:blipFill dpi="0" rotWithShape="1">
              <a:blip r:embed="rId4" cstate="print">
                <a:alphaModFix amt="5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22211" y="1807226"/>
              <a:ext cx="5000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[m]</a:t>
              </a:r>
              <a:endParaRPr lang="pl-PL" sz="14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8487027" y="5369485"/>
              <a:ext cx="571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[km]</a:t>
              </a:r>
              <a:endParaRPr lang="pl-PL" sz="14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2" name="Strzałka w prawo 11"/>
          <p:cNvSpPr/>
          <p:nvPr/>
        </p:nvSpPr>
        <p:spPr>
          <a:xfrm rot="660000">
            <a:off x="4013495" y="4721020"/>
            <a:ext cx="357190" cy="214314"/>
          </a:xfrm>
          <a:prstGeom prst="rightArrow">
            <a:avLst/>
          </a:prstGeom>
          <a:solidFill>
            <a:srgbClr val="F8FB8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 w prawo 12"/>
          <p:cNvSpPr/>
          <p:nvPr/>
        </p:nvSpPr>
        <p:spPr>
          <a:xfrm rot="8327382">
            <a:off x="4996093" y="3977725"/>
            <a:ext cx="357190" cy="214314"/>
          </a:xfrm>
          <a:prstGeom prst="rightArrow">
            <a:avLst/>
          </a:prstGeom>
          <a:solidFill>
            <a:schemeClr val="bg1">
              <a:lumMod val="85000"/>
              <a:lumOff val="1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Dowolny kształt 15"/>
          <p:cNvSpPr/>
          <p:nvPr/>
        </p:nvSpPr>
        <p:spPr>
          <a:xfrm>
            <a:off x="4961805" y="4239425"/>
            <a:ext cx="4096725" cy="45719"/>
          </a:xfrm>
          <a:custGeom>
            <a:avLst/>
            <a:gdLst>
              <a:gd name="connsiteX0" fmla="*/ 1770434 w 1770434"/>
              <a:gd name="connsiteY0" fmla="*/ 77821 h 77821"/>
              <a:gd name="connsiteX1" fmla="*/ 1702341 w 1770434"/>
              <a:gd name="connsiteY1" fmla="*/ 68093 h 77821"/>
              <a:gd name="connsiteX2" fmla="*/ 1643975 w 1770434"/>
              <a:gd name="connsiteY2" fmla="*/ 48638 h 77821"/>
              <a:gd name="connsiteX3" fmla="*/ 1566153 w 1770434"/>
              <a:gd name="connsiteY3" fmla="*/ 9727 h 77821"/>
              <a:gd name="connsiteX4" fmla="*/ 0 w 1770434"/>
              <a:gd name="connsiteY4" fmla="*/ 0 h 77821"/>
              <a:gd name="connsiteX0" fmla="*/ 1770434 w 1770434"/>
              <a:gd name="connsiteY0" fmla="*/ 77821 h 77821"/>
              <a:gd name="connsiteX1" fmla="*/ 1702341 w 1770434"/>
              <a:gd name="connsiteY1" fmla="*/ 68093 h 77821"/>
              <a:gd name="connsiteX2" fmla="*/ 1643975 w 1770434"/>
              <a:gd name="connsiteY2" fmla="*/ 48638 h 77821"/>
              <a:gd name="connsiteX3" fmla="*/ 1566153 w 1770434"/>
              <a:gd name="connsiteY3" fmla="*/ 9727 h 77821"/>
              <a:gd name="connsiteX4" fmla="*/ 0 w 1770434"/>
              <a:gd name="connsiteY4" fmla="*/ 0 h 7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0434" h="77821">
                <a:moveTo>
                  <a:pt x="1770434" y="77821"/>
                </a:moveTo>
                <a:cubicBezTo>
                  <a:pt x="1747736" y="74578"/>
                  <a:pt x="1724682" y="73249"/>
                  <a:pt x="1702341" y="68093"/>
                </a:cubicBezTo>
                <a:cubicBezTo>
                  <a:pt x="1682358" y="63482"/>
                  <a:pt x="1643975" y="48638"/>
                  <a:pt x="1643975" y="48638"/>
                </a:cubicBezTo>
                <a:cubicBezTo>
                  <a:pt x="1619891" y="24555"/>
                  <a:pt x="1611142" y="10006"/>
                  <a:pt x="1566153" y="9727"/>
                </a:cubicBez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6280434" y="3913650"/>
            <a:ext cx="1357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Trimline</a:t>
            </a:r>
            <a:endParaRPr lang="pl-PL" sz="1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Strzałka w prawo 18"/>
          <p:cNvSpPr/>
          <p:nvPr/>
        </p:nvSpPr>
        <p:spPr>
          <a:xfrm rot="660000">
            <a:off x="4942046" y="3662030"/>
            <a:ext cx="357190" cy="214314"/>
          </a:xfrm>
          <a:prstGeom prst="rightArrow">
            <a:avLst/>
          </a:prstGeom>
          <a:solidFill>
            <a:srgbClr val="F8FB8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 w prawo 19"/>
          <p:cNvSpPr/>
          <p:nvPr/>
        </p:nvSpPr>
        <p:spPr>
          <a:xfrm rot="5400000">
            <a:off x="2049970" y="1281934"/>
            <a:ext cx="357190" cy="214314"/>
          </a:xfrm>
          <a:prstGeom prst="rightArrow">
            <a:avLst/>
          </a:prstGeom>
          <a:solidFill>
            <a:schemeClr val="bg1">
              <a:lumMod val="85000"/>
              <a:lumOff val="1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Dowolny kształt 45"/>
          <p:cNvSpPr/>
          <p:nvPr/>
        </p:nvSpPr>
        <p:spPr>
          <a:xfrm rot="21600000" flipH="1">
            <a:off x="2140444" y="2039172"/>
            <a:ext cx="2309753" cy="2392515"/>
          </a:xfrm>
          <a:custGeom>
            <a:avLst/>
            <a:gdLst>
              <a:gd name="connsiteX0" fmla="*/ 996950 w 996950"/>
              <a:gd name="connsiteY0" fmla="*/ 0 h 1282700"/>
              <a:gd name="connsiteX1" fmla="*/ 717550 w 996950"/>
              <a:gd name="connsiteY1" fmla="*/ 666750 h 1282700"/>
              <a:gd name="connsiteX2" fmla="*/ 0 w 996950"/>
              <a:gd name="connsiteY2" fmla="*/ 1282700 h 1282700"/>
              <a:gd name="connsiteX0" fmla="*/ 996950 w 996950"/>
              <a:gd name="connsiteY0" fmla="*/ 0 h 1282700"/>
              <a:gd name="connsiteX1" fmla="*/ 808003 w 996950"/>
              <a:gd name="connsiteY1" fmla="*/ 808182 h 1282700"/>
              <a:gd name="connsiteX2" fmla="*/ 0 w 996950"/>
              <a:gd name="connsiteY2" fmla="*/ 1282700 h 1282700"/>
              <a:gd name="connsiteX0" fmla="*/ 996950 w 996950"/>
              <a:gd name="connsiteY0" fmla="*/ 0 h 1282700"/>
              <a:gd name="connsiteX1" fmla="*/ 808003 w 996950"/>
              <a:gd name="connsiteY1" fmla="*/ 808182 h 1282700"/>
              <a:gd name="connsiteX2" fmla="*/ 337228 w 996950"/>
              <a:gd name="connsiteY2" fmla="*/ 1183854 h 1282700"/>
              <a:gd name="connsiteX3" fmla="*/ 0 w 996950"/>
              <a:gd name="connsiteY3" fmla="*/ 1282700 h 1282700"/>
              <a:gd name="connsiteX0" fmla="*/ 967686 w 967686"/>
              <a:gd name="connsiteY0" fmla="*/ 0 h 1332201"/>
              <a:gd name="connsiteX1" fmla="*/ 778739 w 967686"/>
              <a:gd name="connsiteY1" fmla="*/ 808182 h 1332201"/>
              <a:gd name="connsiteX2" fmla="*/ 307964 w 967686"/>
              <a:gd name="connsiteY2" fmla="*/ 1183854 h 1332201"/>
              <a:gd name="connsiteX3" fmla="*/ 0 w 967686"/>
              <a:gd name="connsiteY3" fmla="*/ 1332201 h 1332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686" h="1332201">
                <a:moveTo>
                  <a:pt x="967686" y="0"/>
                </a:moveTo>
                <a:cubicBezTo>
                  <a:pt x="911065" y="226483"/>
                  <a:pt x="944897" y="594399"/>
                  <a:pt x="778739" y="808182"/>
                </a:cubicBezTo>
                <a:cubicBezTo>
                  <a:pt x="660804" y="993705"/>
                  <a:pt x="442631" y="1104768"/>
                  <a:pt x="307964" y="1183854"/>
                </a:cubicBezTo>
                <a:cubicBezTo>
                  <a:pt x="173297" y="1262940"/>
                  <a:pt x="48223" y="1303941"/>
                  <a:pt x="0" y="1332201"/>
                </a:cubicBezTo>
              </a:path>
            </a:pathLst>
          </a:cu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pole tekstowe 46"/>
          <p:cNvSpPr txBox="1"/>
          <p:nvPr/>
        </p:nvSpPr>
        <p:spPr>
          <a:xfrm>
            <a:off x="5287684" y="4338017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?</a:t>
            </a:r>
            <a:endParaRPr lang="pl-PL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50" name="Łącznik prosty 49"/>
          <p:cNvCxnSpPr/>
          <p:nvPr/>
        </p:nvCxnSpPr>
        <p:spPr>
          <a:xfrm flipH="1">
            <a:off x="2941264" y="2628067"/>
            <a:ext cx="103983" cy="142876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Łącznik prosty 51"/>
          <p:cNvCxnSpPr/>
          <p:nvPr/>
        </p:nvCxnSpPr>
        <p:spPr>
          <a:xfrm rot="5400000">
            <a:off x="2282880" y="2123138"/>
            <a:ext cx="142876" cy="71438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rójkąt prostokątny 62"/>
          <p:cNvSpPr/>
          <p:nvPr/>
        </p:nvSpPr>
        <p:spPr>
          <a:xfrm rot="10860000" flipH="1">
            <a:off x="2406729" y="1853114"/>
            <a:ext cx="71432" cy="216000"/>
          </a:xfrm>
          <a:prstGeom prst="rtTriangle">
            <a:avLst/>
          </a:pr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4" name="Trójkąt prostokątny 63"/>
          <p:cNvSpPr/>
          <p:nvPr/>
        </p:nvSpPr>
        <p:spPr>
          <a:xfrm rot="11580000" flipH="1">
            <a:off x="3092315" y="2372194"/>
            <a:ext cx="71432" cy="216000"/>
          </a:xfrm>
          <a:prstGeom prst="rtTriangle">
            <a:avLst/>
          </a:pr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Trójkąt prostokątny 64"/>
          <p:cNvSpPr/>
          <p:nvPr/>
        </p:nvSpPr>
        <p:spPr>
          <a:xfrm rot="9900000">
            <a:off x="2038558" y="1810163"/>
            <a:ext cx="71438" cy="214314"/>
          </a:xfrm>
          <a:prstGeom prst="rtTriangle">
            <a:avLst/>
          </a:pr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6" name="pole tekstowe 65"/>
          <p:cNvSpPr txBox="1"/>
          <p:nvPr/>
        </p:nvSpPr>
        <p:spPr>
          <a:xfrm>
            <a:off x="1536192" y="1543514"/>
            <a:ext cx="1357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Double </a:t>
            </a:r>
            <a:r>
              <a:rPr lang="pl-PL" sz="1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crest</a:t>
            </a:r>
            <a:endParaRPr lang="pl-PL" sz="1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9" name="Dowolny kształt 68"/>
          <p:cNvSpPr/>
          <p:nvPr/>
        </p:nvSpPr>
        <p:spPr>
          <a:xfrm>
            <a:off x="4387850" y="4394860"/>
            <a:ext cx="946150" cy="187234"/>
          </a:xfrm>
          <a:custGeom>
            <a:avLst/>
            <a:gdLst>
              <a:gd name="connsiteX0" fmla="*/ 0 w 812800"/>
              <a:gd name="connsiteY0" fmla="*/ 0 h 238034"/>
              <a:gd name="connsiteX1" fmla="*/ 190500 w 812800"/>
              <a:gd name="connsiteY1" fmla="*/ 158750 h 238034"/>
              <a:gd name="connsiteX2" fmla="*/ 609600 w 812800"/>
              <a:gd name="connsiteY2" fmla="*/ 234950 h 238034"/>
              <a:gd name="connsiteX3" fmla="*/ 812800 w 812800"/>
              <a:gd name="connsiteY3" fmla="*/ 215900 h 238034"/>
              <a:gd name="connsiteX0" fmla="*/ 0 w 946150"/>
              <a:gd name="connsiteY0" fmla="*/ 0 h 187234"/>
              <a:gd name="connsiteX1" fmla="*/ 323850 w 946150"/>
              <a:gd name="connsiteY1" fmla="*/ 107950 h 187234"/>
              <a:gd name="connsiteX2" fmla="*/ 742950 w 946150"/>
              <a:gd name="connsiteY2" fmla="*/ 184150 h 187234"/>
              <a:gd name="connsiteX3" fmla="*/ 946150 w 946150"/>
              <a:gd name="connsiteY3" fmla="*/ 165100 h 187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6150" h="187234">
                <a:moveTo>
                  <a:pt x="0" y="0"/>
                </a:moveTo>
                <a:cubicBezTo>
                  <a:pt x="44450" y="59796"/>
                  <a:pt x="200025" y="77258"/>
                  <a:pt x="323850" y="107950"/>
                </a:cubicBezTo>
                <a:cubicBezTo>
                  <a:pt x="447675" y="138642"/>
                  <a:pt x="639233" y="174625"/>
                  <a:pt x="742950" y="184150"/>
                </a:cubicBezTo>
                <a:cubicBezTo>
                  <a:pt x="846667" y="193675"/>
                  <a:pt x="896408" y="179387"/>
                  <a:pt x="946150" y="165100"/>
                </a:cubicBezTo>
              </a:path>
            </a:pathLst>
          </a:custGeom>
          <a:noFill/>
          <a:ln w="19050">
            <a:solidFill>
              <a:schemeClr val="bg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2" name="pole tekstowe 71"/>
          <p:cNvSpPr txBox="1"/>
          <p:nvPr/>
        </p:nvSpPr>
        <p:spPr>
          <a:xfrm>
            <a:off x="1875336" y="6516728"/>
            <a:ext cx="6025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Calibri Light" panose="020F0302020204030204" pitchFamily="34" charset="0"/>
              </a:rPr>
              <a:t>Kromuszczyńska</a:t>
            </a:r>
            <a:r>
              <a:rPr lang="en-US" sz="1200" dirty="0">
                <a:latin typeface="Calibri Light" panose="020F0302020204030204" pitchFamily="34" charset="0"/>
              </a:rPr>
              <a:t> O. et al. (2012). Giant </a:t>
            </a:r>
            <a:r>
              <a:rPr lang="en-US" sz="1200" dirty="0" err="1">
                <a:latin typeface="Calibri Light" panose="020F0302020204030204" pitchFamily="34" charset="0"/>
              </a:rPr>
              <a:t>sackung</a:t>
            </a:r>
            <a:r>
              <a:rPr lang="en-US" sz="1200" dirty="0">
                <a:latin typeface="Calibri Light" panose="020F0302020204030204" pitchFamily="34" charset="0"/>
              </a:rPr>
              <a:t> scarps in Valles </a:t>
            </a:r>
            <a:r>
              <a:rPr lang="en-US" sz="1200" dirty="0" err="1">
                <a:latin typeface="Calibri Light" panose="020F0302020204030204" pitchFamily="34" charset="0"/>
              </a:rPr>
              <a:t>Marineris</a:t>
            </a:r>
            <a:r>
              <a:rPr lang="en-US" sz="1200" dirty="0">
                <a:latin typeface="Calibri Light" panose="020F0302020204030204" pitchFamily="34" charset="0"/>
              </a:rPr>
              <a:t>. </a:t>
            </a:r>
            <a:r>
              <a:rPr lang="en-US" sz="1200" i="1" dirty="0">
                <a:latin typeface="Calibri Light" panose="020F0302020204030204" pitchFamily="34" charset="0"/>
              </a:rPr>
              <a:t>43</a:t>
            </a:r>
            <a:r>
              <a:rPr lang="en-US" sz="1200" i="1" baseline="30000" dirty="0">
                <a:latin typeface="Calibri Light" panose="020F0302020204030204" pitchFamily="34" charset="0"/>
              </a:rPr>
              <a:t>rd</a:t>
            </a:r>
            <a:r>
              <a:rPr lang="en-US" sz="1200" i="1" dirty="0">
                <a:latin typeface="Calibri Light" panose="020F0302020204030204" pitchFamily="34" charset="0"/>
              </a:rPr>
              <a:t> LPSC, 1161.pdf</a:t>
            </a:r>
            <a:r>
              <a:rPr lang="en-US" sz="1200" dirty="0">
                <a:latin typeface="Calibri Light" panose="020F0302020204030204" pitchFamily="34" charset="0"/>
              </a:rPr>
              <a:t>.</a:t>
            </a:r>
            <a:endParaRPr lang="pl-PL" sz="1200" dirty="0">
              <a:latin typeface="Calibri Light" panose="020F0302020204030204" pitchFamily="34" charset="0"/>
            </a:endParaRPr>
          </a:p>
          <a:p>
            <a:pPr algn="ctr"/>
            <a:endParaRPr lang="pl-PL" sz="1200" dirty="0">
              <a:latin typeface="Calibri Light" panose="020F0302020204030204" pitchFamily="34" charset="0"/>
            </a:endParaRPr>
          </a:p>
        </p:txBody>
      </p:sp>
      <p:grpSp>
        <p:nvGrpSpPr>
          <p:cNvPr id="56" name="Grupa 55"/>
          <p:cNvGrpSpPr/>
          <p:nvPr/>
        </p:nvGrpSpPr>
        <p:grpSpPr>
          <a:xfrm>
            <a:off x="-123352" y="-27384"/>
            <a:ext cx="9511091" cy="581358"/>
            <a:chOff x="-123352" y="-27384"/>
            <a:chExt cx="9511091" cy="581358"/>
          </a:xfrm>
        </p:grpSpPr>
        <p:grpSp>
          <p:nvGrpSpPr>
            <p:cNvPr id="57" name="Grupa 56"/>
            <p:cNvGrpSpPr/>
            <p:nvPr/>
          </p:nvGrpSpPr>
          <p:grpSpPr>
            <a:xfrm>
              <a:off x="-123352" y="-24"/>
              <a:ext cx="4176463" cy="553998"/>
              <a:chOff x="-1612166" y="-142900"/>
              <a:chExt cx="2497992" cy="553998"/>
            </a:xfrm>
          </p:grpSpPr>
          <p:sp>
            <p:nvSpPr>
              <p:cNvPr id="83" name="Prostokąt 82"/>
              <p:cNvSpPr/>
              <p:nvPr/>
            </p:nvSpPr>
            <p:spPr>
              <a:xfrm>
                <a:off x="-1536555" y="-142900"/>
                <a:ext cx="2361072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ole tekstowe 83"/>
              <p:cNvSpPr txBox="1"/>
              <p:nvPr/>
            </p:nvSpPr>
            <p:spPr>
              <a:xfrm>
                <a:off x="-1612166" y="-142900"/>
                <a:ext cx="249799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Deep-seated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gravitational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slope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deformation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on Earth and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analogs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smtClean="0">
                    <a:solidFill>
                      <a:schemeClr val="bg1"/>
                    </a:solidFill>
                  </a:rPr>
                  <a:t>on Mars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0" name="Grupa 13"/>
            <p:cNvGrpSpPr/>
            <p:nvPr/>
          </p:nvGrpSpPr>
          <p:grpSpPr>
            <a:xfrm>
              <a:off x="3907300" y="0"/>
              <a:ext cx="523432" cy="400110"/>
              <a:chOff x="-714412" y="-142900"/>
              <a:chExt cx="1857356" cy="400110"/>
            </a:xfrm>
          </p:grpSpPr>
          <p:sp>
            <p:nvSpPr>
              <p:cNvPr id="81" name="Prostokąt 80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ole tekstowe 81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smtClean="0"/>
                  <a:t>Data</a:t>
                </a:r>
              </a:p>
              <a:p>
                <a:pPr algn="ctr"/>
                <a:endParaRPr lang="pl-PL" sz="1000" dirty="0"/>
              </a:p>
            </p:txBody>
          </p:sp>
        </p:grpSp>
        <p:grpSp>
          <p:nvGrpSpPr>
            <p:cNvPr id="62" name="Grupa 16"/>
            <p:cNvGrpSpPr/>
            <p:nvPr/>
          </p:nvGrpSpPr>
          <p:grpSpPr>
            <a:xfrm>
              <a:off x="4369738" y="-24"/>
              <a:ext cx="1570414" cy="400110"/>
              <a:chOff x="-714412" y="-142900"/>
              <a:chExt cx="1857356" cy="400110"/>
            </a:xfrm>
          </p:grpSpPr>
          <p:sp>
            <p:nvSpPr>
              <p:cNvPr id="79" name="Prostokąt 78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ole tekstowe 79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Working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1000" dirty="0" err="1" smtClean="0">
                    <a:solidFill>
                      <a:schemeClr val="bg1"/>
                    </a:solidFill>
                  </a:rPr>
                  <a:t>Hypothesis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7" name="Grupa 19"/>
            <p:cNvGrpSpPr/>
            <p:nvPr/>
          </p:nvGrpSpPr>
          <p:grpSpPr>
            <a:xfrm>
              <a:off x="5912419" y="-24"/>
              <a:ext cx="1395885" cy="400110"/>
              <a:chOff x="-714412" y="-142900"/>
              <a:chExt cx="1857356" cy="400110"/>
            </a:xfrm>
          </p:grpSpPr>
          <p:sp>
            <p:nvSpPr>
              <p:cNvPr id="77" name="Prostokąt 76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ole tekstowe 77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Reference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model</a:t>
                </a: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8" name="Grupa 22"/>
            <p:cNvGrpSpPr/>
            <p:nvPr/>
          </p:nvGrpSpPr>
          <p:grpSpPr>
            <a:xfrm>
              <a:off x="7258453" y="-24"/>
              <a:ext cx="697923" cy="400110"/>
              <a:chOff x="-714412" y="-142900"/>
              <a:chExt cx="1857356" cy="400110"/>
            </a:xfrm>
          </p:grpSpPr>
          <p:sp>
            <p:nvSpPr>
              <p:cNvPr id="75" name="Prostokąt 74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ole tekstowe 75"/>
              <p:cNvSpPr txBox="1"/>
              <p:nvPr/>
            </p:nvSpPr>
            <p:spPr>
              <a:xfrm>
                <a:off x="-714412" y="-142900"/>
                <a:ext cx="1857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Results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0" name="Grupa 25"/>
            <p:cNvGrpSpPr/>
            <p:nvPr/>
          </p:nvGrpSpPr>
          <p:grpSpPr>
            <a:xfrm>
              <a:off x="7668344" y="-27384"/>
              <a:ext cx="1719395" cy="553998"/>
              <a:chOff x="-1093751" y="-170260"/>
              <a:chExt cx="2560171" cy="553998"/>
            </a:xfrm>
          </p:grpSpPr>
          <p:sp>
            <p:nvSpPr>
              <p:cNvPr id="73" name="Prostokąt 72"/>
              <p:cNvSpPr/>
              <p:nvPr/>
            </p:nvSpPr>
            <p:spPr>
              <a:xfrm>
                <a:off x="-714412" y="-142900"/>
                <a:ext cx="1857356" cy="357190"/>
              </a:xfrm>
              <a:prstGeom prst="rect">
                <a:avLst/>
              </a:prstGeom>
              <a:solidFill>
                <a:schemeClr val="tx1">
                  <a:lumMod val="8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4" name="pole tekstowe 73"/>
              <p:cNvSpPr txBox="1"/>
              <p:nvPr/>
            </p:nvSpPr>
            <p:spPr>
              <a:xfrm>
                <a:off x="-1093751" y="-170260"/>
                <a:ext cx="256017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dirty="0" err="1" smtClean="0">
                    <a:solidFill>
                      <a:schemeClr val="bg1"/>
                    </a:solidFill>
                  </a:rPr>
                  <a:t>Summary</a:t>
                </a:r>
                <a:r>
                  <a:rPr lang="pl-PL" sz="1000" dirty="0" smtClean="0">
                    <a:solidFill>
                      <a:schemeClr val="bg1"/>
                    </a:solidFill>
                  </a:rPr>
                  <a:t> and </a:t>
                </a:r>
                <a:br>
                  <a:rPr lang="pl-PL" sz="1000" dirty="0" smtClean="0">
                    <a:solidFill>
                      <a:schemeClr val="bg1"/>
                    </a:solidFill>
                  </a:rPr>
                </a:br>
                <a:r>
                  <a:rPr lang="pl-PL" sz="1000" dirty="0" err="1" smtClean="0">
                    <a:solidFill>
                      <a:schemeClr val="bg1"/>
                    </a:solidFill>
                  </a:rPr>
                  <a:t>Perspective</a:t>
                </a:r>
                <a:endParaRPr lang="pl-PL" sz="1000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pl-PL" sz="1000" dirty="0">
                  <a:solidFill>
                    <a:schemeClr val="bg1"/>
                  </a:solidFill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/>
      <p:bldP spid="19" grpId="0" animBg="1"/>
      <p:bldP spid="20" grpId="0" animBg="1"/>
      <p:bldP spid="46" grpId="0" animBg="1"/>
      <p:bldP spid="47" grpId="0"/>
      <p:bldP spid="63" grpId="0" animBg="1"/>
      <p:bldP spid="64" grpId="0" animBg="1"/>
      <p:bldP spid="65" grpId="0" animBg="1"/>
      <p:bldP spid="66" grpId="0"/>
      <p:bldP spid="69" grpId="0" animBg="1"/>
      <p:bldP spid="7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6.4|7.1|1.1|1|1.5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1.4|2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1|19.1|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8|20.7|8.9|1.6|1.6|1.2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9.7|11.9|9.5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5|5.5|2.4|8.8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4.3|6.7|10.1|1.9|5.4|1.9|18.4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chemeClr val="bg1">
              <a:lumMod val="85000"/>
              <a:lumOff val="1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7268</TotalTime>
  <Words>1171</Words>
  <Application>Microsoft Office PowerPoint</Application>
  <PresentationFormat>Pokaz na ekranie (4:3)</PresentationFormat>
  <Paragraphs>377</Paragraphs>
  <Slides>15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</dc:title>
  <dc:creator>Magda</dc:creator>
  <cp:lastModifiedBy>Magda</cp:lastModifiedBy>
  <cp:revision>169</cp:revision>
  <dcterms:created xsi:type="dcterms:W3CDTF">2014-01-08T14:55:17Z</dcterms:created>
  <dcterms:modified xsi:type="dcterms:W3CDTF">2014-06-05T08:58:45Z</dcterms:modified>
</cp:coreProperties>
</file>