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80" r:id="rId1"/>
  </p:sldMasterIdLst>
  <p:notesMasterIdLst>
    <p:notesMasterId r:id="rId31"/>
  </p:notesMasterIdLst>
  <p:sldIdLst>
    <p:sldId id="574" r:id="rId2"/>
    <p:sldId id="368" r:id="rId3"/>
    <p:sldId id="260" r:id="rId4"/>
    <p:sldId id="369" r:id="rId5"/>
    <p:sldId id="351" r:id="rId6"/>
    <p:sldId id="639" r:id="rId7"/>
    <p:sldId id="493" r:id="rId8"/>
    <p:sldId id="419" r:id="rId9"/>
    <p:sldId id="641" r:id="rId10"/>
    <p:sldId id="462" r:id="rId11"/>
    <p:sldId id="636" r:id="rId12"/>
    <p:sldId id="469" r:id="rId13"/>
    <p:sldId id="491" r:id="rId14"/>
    <p:sldId id="484" r:id="rId15"/>
    <p:sldId id="638" r:id="rId16"/>
    <p:sldId id="640" r:id="rId17"/>
    <p:sldId id="482" r:id="rId18"/>
    <p:sldId id="474" r:id="rId19"/>
    <p:sldId id="470" r:id="rId20"/>
    <p:sldId id="478" r:id="rId21"/>
    <p:sldId id="480" r:id="rId22"/>
    <p:sldId id="479" r:id="rId23"/>
    <p:sldId id="483" r:id="rId24"/>
    <p:sldId id="575" r:id="rId25"/>
    <p:sldId id="576" r:id="rId26"/>
    <p:sldId id="577" r:id="rId27"/>
    <p:sldId id="578" r:id="rId28"/>
    <p:sldId id="579" r:id="rId29"/>
    <p:sldId id="629" r:id="rId30"/>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B0F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94660"/>
  </p:normalViewPr>
  <p:slideViewPr>
    <p:cSldViewPr>
      <p:cViewPr>
        <p:scale>
          <a:sx n="83" d="100"/>
          <a:sy n="83" d="100"/>
        </p:scale>
        <p:origin x="-1430" y="-350"/>
      </p:cViewPr>
      <p:guideLst>
        <p:guide orient="horz" pos="2160"/>
        <p:guide pos="2880"/>
      </p:guideLst>
    </p:cSldViewPr>
  </p:slideViewPr>
  <p:notesTextViewPr>
    <p:cViewPr>
      <p:scale>
        <a:sx n="100" d="100"/>
        <a:sy n="100" d="100"/>
      </p:scale>
      <p:origin x="0" y="0"/>
    </p:cViewPr>
  </p:notesTextViewPr>
  <p:sorterViewPr>
    <p:cViewPr>
      <p:scale>
        <a:sx n="70" d="100"/>
        <a:sy n="7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A673D8-1CD6-4605-85D1-32B927FCC386}" type="datetimeFigureOut">
              <a:rPr lang="de-AT" smtClean="0"/>
              <a:pPr/>
              <a:t>04.06.2014</a:t>
            </a:fld>
            <a:endParaRPr lang="de-AT"/>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37C3E1-EA3C-4E03-B2BB-2302C942E90B}" type="slidenum">
              <a:rPr lang="de-AT" smtClean="0"/>
              <a:pPr/>
              <a:t>‹Nr.›</a:t>
            </a:fld>
            <a:endParaRPr lang="de-A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bg>
      <p:bgRef idx="1002">
        <a:schemeClr val="bg2"/>
      </p:bgRef>
    </p:bg>
    <p:spTree>
      <p:nvGrpSpPr>
        <p:cNvPr id="1" name=""/>
        <p:cNvGrpSpPr/>
        <p:nvPr/>
      </p:nvGrpSpPr>
      <p:grpSpPr>
        <a:xfrm>
          <a:off x="0" y="0"/>
          <a:ext cx="0" cy="0"/>
          <a:chOff x="0" y="0"/>
          <a:chExt cx="0" cy="0"/>
        </a:xfrm>
      </p:grpSpPr>
      <p:sp>
        <p:nvSpPr>
          <p:cNvPr id="9" name="Rechteck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el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de-DE" smtClean="0"/>
              <a:t>Titelmasterformat durch Klicken bearbeiten</a:t>
            </a:r>
            <a:endParaRPr kumimoji="0" lang="en-US"/>
          </a:p>
        </p:txBody>
      </p:sp>
      <p:sp>
        <p:nvSpPr>
          <p:cNvPr id="3" name="Untertitel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de-DE" smtClean="0"/>
              <a:t>Formatvorlage des Untertitelmasters durch Klicken bearbeiten</a:t>
            </a:r>
            <a:endParaRPr kumimoji="0" lang="en-US"/>
          </a:p>
        </p:txBody>
      </p:sp>
      <p:sp>
        <p:nvSpPr>
          <p:cNvPr id="4" name="Datumsplatzhalter 3"/>
          <p:cNvSpPr>
            <a:spLocks noGrp="1"/>
          </p:cNvSpPr>
          <p:nvPr>
            <p:ph type="dt" sz="half" idx="10"/>
          </p:nvPr>
        </p:nvSpPr>
        <p:spPr/>
        <p:txBody>
          <a:bodyPr/>
          <a:lstStyle/>
          <a:p>
            <a:fld id="{E9F32984-36E6-4620-8D35-52B4128EE2ED}" type="datetimeFigureOut">
              <a:rPr lang="de-DE" smtClean="0"/>
              <a:pPr/>
              <a:t>04.06.2014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02A8A26-1931-4051-93D9-6656755D2D84}" type="slidenum">
              <a:rPr lang="de-DE" smtClean="0"/>
              <a:pPr/>
              <a:t>‹Nr.›</a:t>
            </a:fld>
            <a:endParaRPr lang="de-DE"/>
          </a:p>
        </p:txBody>
      </p:sp>
      <p:sp>
        <p:nvSpPr>
          <p:cNvPr id="10" name="Rechteck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extLst/>
          </a:lstStyle>
          <a:p>
            <a:r>
              <a:rPr kumimoji="0" lang="de-DE" smtClean="0"/>
              <a:t>Titelmasterformat durch Klicken bearbeiten</a:t>
            </a:r>
            <a:endParaRPr kumimoji="0" lang="en-US"/>
          </a:p>
        </p:txBody>
      </p:sp>
      <p:sp>
        <p:nvSpPr>
          <p:cNvPr id="3" name="Vertikaler Textplatzhalter 2"/>
          <p:cNvSpPr>
            <a:spLocks noGrp="1"/>
          </p:cNvSpPr>
          <p:nvPr>
            <p:ph type="body" orient="vert" idx="1"/>
          </p:nvPr>
        </p:nvSpPr>
        <p:spPr/>
        <p:txBody>
          <a:bodyPr vert="eaVert"/>
          <a:lstStyle>
            <a:extLst/>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p:txBody>
          <a:bodyPr/>
          <a:lstStyle/>
          <a:p>
            <a:fld id="{E9F32984-36E6-4620-8D35-52B4128EE2ED}" type="datetimeFigureOut">
              <a:rPr lang="de-DE" smtClean="0"/>
              <a:pPr/>
              <a:t>04.06.2014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02A8A26-1931-4051-93D9-6656755D2D84}" type="slidenum">
              <a:rPr lang="de-DE" smtClean="0"/>
              <a:pPr/>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9" name="Rechteck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Rechteck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Vertikaler Titel 1"/>
          <p:cNvSpPr>
            <a:spLocks noGrp="1"/>
          </p:cNvSpPr>
          <p:nvPr>
            <p:ph type="title" orient="vert"/>
          </p:nvPr>
        </p:nvSpPr>
        <p:spPr>
          <a:xfrm>
            <a:off x="6781800" y="274640"/>
            <a:ext cx="1905000" cy="5851525"/>
          </a:xfrm>
        </p:spPr>
        <p:txBody>
          <a:bodyPr vert="eaVert"/>
          <a:lstStyle>
            <a:extLst/>
          </a:lstStyle>
          <a:p>
            <a:r>
              <a:rPr kumimoji="0" lang="de-DE" smtClean="0"/>
              <a:t>Titelmasterformat durch Klicken bearbeiten</a:t>
            </a:r>
            <a:endParaRPr kumimoji="0" lang="en-US"/>
          </a:p>
        </p:txBody>
      </p:sp>
      <p:sp>
        <p:nvSpPr>
          <p:cNvPr id="3" name="Vertikaler Textplatzhalter 2"/>
          <p:cNvSpPr>
            <a:spLocks noGrp="1"/>
          </p:cNvSpPr>
          <p:nvPr>
            <p:ph type="body" orient="vert" idx="1"/>
          </p:nvPr>
        </p:nvSpPr>
        <p:spPr>
          <a:xfrm>
            <a:off x="457200" y="304800"/>
            <a:ext cx="6019800" cy="5851525"/>
          </a:xfrm>
        </p:spPr>
        <p:txBody>
          <a:bodyPr vert="eaVert"/>
          <a:lstStyle>
            <a:extLst/>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p:txBody>
          <a:bodyPr/>
          <a:lstStyle/>
          <a:p>
            <a:fld id="{E9F32984-36E6-4620-8D35-52B4128EE2ED}" type="datetimeFigureOut">
              <a:rPr lang="de-DE" smtClean="0"/>
              <a:pPr/>
              <a:t>04.06.2014</a:t>
            </a:fld>
            <a:endParaRPr lang="de-DE"/>
          </a:p>
        </p:txBody>
      </p:sp>
      <p:sp>
        <p:nvSpPr>
          <p:cNvPr id="5" name="Fußzeilenplatzhalter 4"/>
          <p:cNvSpPr>
            <a:spLocks noGrp="1"/>
          </p:cNvSpPr>
          <p:nvPr>
            <p:ph type="ftr" sz="quarter" idx="11"/>
          </p:nvPr>
        </p:nvSpPr>
        <p:spPr>
          <a:xfrm>
            <a:off x="2640597" y="6377459"/>
            <a:ext cx="3836404" cy="365125"/>
          </a:xfrm>
        </p:spPr>
        <p:txBody>
          <a:bodyPr/>
          <a:lstStyle/>
          <a:p>
            <a:endParaRPr lang="de-DE"/>
          </a:p>
        </p:txBody>
      </p:sp>
      <p:sp>
        <p:nvSpPr>
          <p:cNvPr id="6" name="Foliennummernplatzhalter 5"/>
          <p:cNvSpPr>
            <a:spLocks noGrp="1"/>
          </p:cNvSpPr>
          <p:nvPr>
            <p:ph type="sldNum" sz="quarter" idx="12"/>
          </p:nvPr>
        </p:nvSpPr>
        <p:spPr/>
        <p:txBody>
          <a:bodyPr/>
          <a:lstStyle/>
          <a:p>
            <a:fld id="{702A8A26-1931-4051-93D9-6656755D2D84}" type="slidenum">
              <a:rPr lang="de-DE" smtClean="0"/>
              <a:pPr/>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155448"/>
            <a:ext cx="8229600" cy="1252728"/>
          </a:xfrm>
        </p:spPr>
        <p:txBody>
          <a:bodyPr/>
          <a:lstStyle>
            <a:extLst/>
          </a:lstStyle>
          <a:p>
            <a:r>
              <a:rPr kumimoji="0" lang="de-DE" smtClean="0"/>
              <a:t>Titelmasterformat durch Klicken bearbeiten</a:t>
            </a:r>
            <a:endParaRPr kumimoji="0" lang="en-US"/>
          </a:p>
        </p:txBody>
      </p:sp>
      <p:sp>
        <p:nvSpPr>
          <p:cNvPr id="3" name="Inhaltsplatzhalter 2"/>
          <p:cNvSpPr>
            <a:spLocks noGrp="1"/>
          </p:cNvSpPr>
          <p:nvPr>
            <p:ph idx="1"/>
          </p:nvPr>
        </p:nvSpPr>
        <p:spPr/>
        <p:txBody>
          <a:bodyPr/>
          <a:lstStyle>
            <a:extLst/>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p:txBody>
          <a:bodyPr/>
          <a:lstStyle/>
          <a:p>
            <a:fld id="{E9F32984-36E6-4620-8D35-52B4128EE2ED}" type="datetimeFigureOut">
              <a:rPr lang="de-DE" smtClean="0"/>
              <a:pPr/>
              <a:t>04.06.2014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02A8A26-1931-4051-93D9-6656755D2D84}" type="slidenum">
              <a:rPr lang="de-DE" smtClean="0"/>
              <a:pPr/>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überschrift">
    <p:bg>
      <p:bgRef idx="1002">
        <a:schemeClr val="bg2"/>
      </p:bgRef>
    </p:bg>
    <p:spTree>
      <p:nvGrpSpPr>
        <p:cNvPr id="1" name=""/>
        <p:cNvGrpSpPr/>
        <p:nvPr/>
      </p:nvGrpSpPr>
      <p:grpSpPr>
        <a:xfrm>
          <a:off x="0" y="0"/>
          <a:ext cx="0" cy="0"/>
          <a:chOff x="0" y="0"/>
          <a:chExt cx="0" cy="0"/>
        </a:xfrm>
      </p:grpSpPr>
      <p:sp>
        <p:nvSpPr>
          <p:cNvPr id="9" name="Rechteck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Rechteck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el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de-DE" smtClean="0"/>
              <a:t>Titelmasterformat durch Klicken bearbeiten</a:t>
            </a:r>
            <a:endParaRPr kumimoji="0" lang="en-US"/>
          </a:p>
        </p:txBody>
      </p:sp>
      <p:sp>
        <p:nvSpPr>
          <p:cNvPr id="3" name="Textplatzhalt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de-DE" smtClean="0"/>
              <a:t>Textmasterformate durch Klicken bearbeiten</a:t>
            </a:r>
          </a:p>
        </p:txBody>
      </p:sp>
      <p:sp>
        <p:nvSpPr>
          <p:cNvPr id="4" name="Datumsplatzhalter 3"/>
          <p:cNvSpPr>
            <a:spLocks noGrp="1"/>
          </p:cNvSpPr>
          <p:nvPr>
            <p:ph type="dt" sz="half" idx="10"/>
          </p:nvPr>
        </p:nvSpPr>
        <p:spPr/>
        <p:txBody>
          <a:bodyPr/>
          <a:lstStyle/>
          <a:p>
            <a:fld id="{E9F32984-36E6-4620-8D35-52B4128EE2ED}" type="datetimeFigureOut">
              <a:rPr lang="de-DE" smtClean="0"/>
              <a:pPr/>
              <a:t>04.06.2014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02A8A26-1931-4051-93D9-6656755D2D84}" type="slidenum">
              <a:rPr lang="de-DE" smtClean="0"/>
              <a:pPr/>
              <a:t>‹Nr.›</a:t>
            </a:fld>
            <a:endParaRPr lang="de-DE"/>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extLst/>
          </a:lstStyle>
          <a:p>
            <a:r>
              <a:rPr kumimoji="0" lang="de-DE" smtClean="0"/>
              <a:t>Titelmasterformat durch Klicken bearbeiten</a:t>
            </a:r>
            <a:endParaRPr kumimoji="0" lang="en-US"/>
          </a:p>
        </p:txBody>
      </p:sp>
      <p:sp>
        <p:nvSpPr>
          <p:cNvPr id="3" name="Inhaltsplatzhalt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Inhaltsplatzhalt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5" name="Datumsplatzhalter 4"/>
          <p:cNvSpPr>
            <a:spLocks noGrp="1"/>
          </p:cNvSpPr>
          <p:nvPr>
            <p:ph type="dt" sz="half" idx="10"/>
          </p:nvPr>
        </p:nvSpPr>
        <p:spPr/>
        <p:txBody>
          <a:bodyPr/>
          <a:lstStyle/>
          <a:p>
            <a:fld id="{E9F32984-36E6-4620-8D35-52B4128EE2ED}" type="datetimeFigureOut">
              <a:rPr lang="de-DE" smtClean="0"/>
              <a:pPr/>
              <a:t>04.06.2014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702A8A26-1931-4051-93D9-6656755D2D84}" type="slidenum">
              <a:rPr lang="de-DE" smtClean="0"/>
              <a:pPr/>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extLst/>
          </a:lstStyle>
          <a:p>
            <a:r>
              <a:rPr kumimoji="0" lang="de-DE" smtClean="0"/>
              <a:t>Titelmasterformat durch Klicken bearbeiten</a:t>
            </a:r>
            <a:endParaRPr kumimoji="0" lang="en-US"/>
          </a:p>
        </p:txBody>
      </p:sp>
      <p:sp>
        <p:nvSpPr>
          <p:cNvPr id="3" name="Textplatzhalt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de-DE" smtClean="0"/>
              <a:t>Textmasterformate durch Klicken bearbeiten</a:t>
            </a:r>
          </a:p>
        </p:txBody>
      </p:sp>
      <p:sp>
        <p:nvSpPr>
          <p:cNvPr id="4" name="Inhaltsplatzhalt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5" name="Textplatzhalt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de-DE" smtClean="0"/>
              <a:t>Textmasterformate durch Klicken bearbeiten</a:t>
            </a:r>
          </a:p>
        </p:txBody>
      </p:sp>
      <p:sp>
        <p:nvSpPr>
          <p:cNvPr id="6" name="Inhaltsplatzhalt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7" name="Datumsplatzhalter 6"/>
          <p:cNvSpPr>
            <a:spLocks noGrp="1"/>
          </p:cNvSpPr>
          <p:nvPr>
            <p:ph type="dt" sz="half" idx="10"/>
          </p:nvPr>
        </p:nvSpPr>
        <p:spPr/>
        <p:txBody>
          <a:bodyPr/>
          <a:lstStyle/>
          <a:p>
            <a:fld id="{E9F32984-36E6-4620-8D35-52B4128EE2ED}" type="datetimeFigureOut">
              <a:rPr lang="de-DE" smtClean="0"/>
              <a:pPr/>
              <a:t>04.06.2014</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702A8A26-1931-4051-93D9-6656755D2D84}" type="slidenum">
              <a:rPr lang="de-DE" smtClean="0"/>
              <a:pPr/>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extLst/>
          </a:lstStyle>
          <a:p>
            <a:r>
              <a:rPr kumimoji="0" lang="de-DE" smtClean="0"/>
              <a:t>Titelmasterformat durch Klicken bearbeiten</a:t>
            </a:r>
            <a:endParaRPr kumimoji="0" lang="en-US"/>
          </a:p>
        </p:txBody>
      </p:sp>
      <p:sp>
        <p:nvSpPr>
          <p:cNvPr id="3" name="Datumsplatzhalter 2"/>
          <p:cNvSpPr>
            <a:spLocks noGrp="1"/>
          </p:cNvSpPr>
          <p:nvPr>
            <p:ph type="dt" sz="half" idx="10"/>
          </p:nvPr>
        </p:nvSpPr>
        <p:spPr/>
        <p:txBody>
          <a:bodyPr/>
          <a:lstStyle/>
          <a:p>
            <a:fld id="{E9F32984-36E6-4620-8D35-52B4128EE2ED}" type="datetimeFigureOut">
              <a:rPr lang="de-DE" smtClean="0"/>
              <a:pPr/>
              <a:t>04.06.2014</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702A8A26-1931-4051-93D9-6656755D2D84}" type="slidenum">
              <a:rPr lang="de-DE" smtClean="0"/>
              <a:pPr/>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9F32984-36E6-4620-8D35-52B4128EE2ED}" type="datetimeFigureOut">
              <a:rPr lang="de-DE" smtClean="0"/>
              <a:pPr/>
              <a:t>04.06.2014</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702A8A26-1931-4051-93D9-6656755D2D84}" type="slidenum">
              <a:rPr lang="de-DE" smtClean="0"/>
              <a:pPr/>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de-DE" smtClean="0"/>
              <a:t>Titelmasterformat durch Klicken bearbeiten</a:t>
            </a:r>
            <a:endParaRPr kumimoji="0" lang="en-US"/>
          </a:p>
        </p:txBody>
      </p:sp>
      <p:sp>
        <p:nvSpPr>
          <p:cNvPr id="3" name="Inhaltsplatzhalt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Textplatzhalt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de-DE" smtClean="0"/>
              <a:t>Textmasterformate durch Klicken bearbeiten</a:t>
            </a:r>
          </a:p>
        </p:txBody>
      </p:sp>
      <p:sp>
        <p:nvSpPr>
          <p:cNvPr id="5" name="Datumsplatzhalter 4"/>
          <p:cNvSpPr>
            <a:spLocks noGrp="1"/>
          </p:cNvSpPr>
          <p:nvPr>
            <p:ph type="dt" sz="half" idx="10"/>
          </p:nvPr>
        </p:nvSpPr>
        <p:spPr/>
        <p:txBody>
          <a:bodyPr/>
          <a:lstStyle/>
          <a:p>
            <a:fld id="{E9F32984-36E6-4620-8D35-52B4128EE2ED}" type="datetimeFigureOut">
              <a:rPr lang="de-DE" smtClean="0"/>
              <a:pPr/>
              <a:t>04.06.2014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702A8A26-1931-4051-93D9-6656755D2D84}" type="slidenum">
              <a:rPr lang="de-DE" smtClean="0"/>
              <a:pPr/>
              <a:t>‹Nr.›</a:t>
            </a:fld>
            <a:endParaRPr lang="de-DE"/>
          </a:p>
        </p:txBody>
      </p:sp>
      <p:sp>
        <p:nvSpPr>
          <p:cNvPr id="12" name="Rechteck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hteck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de-DE" smtClean="0"/>
              <a:t>Titelmasterformat durch Klicken bearbeiten</a:t>
            </a:r>
            <a:endParaRPr kumimoji="0" lang="en-US"/>
          </a:p>
        </p:txBody>
      </p:sp>
      <p:sp>
        <p:nvSpPr>
          <p:cNvPr id="3" name="Bildplatzhalt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de-DE" smtClean="0"/>
              <a:t>Bild durch Klicken auf Symbol hinzufügen</a:t>
            </a:r>
            <a:endParaRPr kumimoji="0" lang="en-US" dirty="0"/>
          </a:p>
        </p:txBody>
      </p:sp>
      <p:sp>
        <p:nvSpPr>
          <p:cNvPr id="4" name="Textplatzhalt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de-DE" smtClean="0"/>
              <a:t>Textmasterformate durch Klicken bearbeiten</a:t>
            </a:r>
          </a:p>
        </p:txBody>
      </p:sp>
      <p:sp>
        <p:nvSpPr>
          <p:cNvPr id="5" name="Datumsplatzhalter 4"/>
          <p:cNvSpPr>
            <a:spLocks noGrp="1"/>
          </p:cNvSpPr>
          <p:nvPr>
            <p:ph type="dt" sz="half" idx="10"/>
          </p:nvPr>
        </p:nvSpPr>
        <p:spPr>
          <a:xfrm>
            <a:off x="164592" y="1170432"/>
            <a:ext cx="2523744" cy="201168"/>
          </a:xfrm>
        </p:spPr>
        <p:txBody>
          <a:bodyPr/>
          <a:lstStyle/>
          <a:p>
            <a:fld id="{E9F32984-36E6-4620-8D35-52B4128EE2ED}" type="datetimeFigureOut">
              <a:rPr lang="de-DE" smtClean="0"/>
              <a:pPr/>
              <a:t>04.06.2014</a:t>
            </a:fld>
            <a:endParaRPr lang="de-DE"/>
          </a:p>
        </p:txBody>
      </p:sp>
      <p:sp>
        <p:nvSpPr>
          <p:cNvPr id="11" name="Rechteck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hteck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Fußzeilenplatzhalt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de-DE"/>
          </a:p>
        </p:txBody>
      </p:sp>
      <p:sp>
        <p:nvSpPr>
          <p:cNvPr id="7" name="Foliennummernplatzhalter 6"/>
          <p:cNvSpPr>
            <a:spLocks noGrp="1"/>
          </p:cNvSpPr>
          <p:nvPr>
            <p:ph type="sldNum" sz="quarter" idx="12"/>
          </p:nvPr>
        </p:nvSpPr>
        <p:spPr>
          <a:xfrm>
            <a:off x="8339328" y="1170432"/>
            <a:ext cx="733864" cy="201168"/>
          </a:xfrm>
        </p:spPr>
        <p:txBody>
          <a:bodyPr/>
          <a:lstStyle/>
          <a:p>
            <a:fld id="{702A8A26-1931-4051-93D9-6656755D2D84}" type="slidenum">
              <a:rPr lang="de-DE" smtClean="0"/>
              <a:pPr/>
              <a:t>‹Nr.›</a:t>
            </a:fld>
            <a:endParaRPr lang="de-DE"/>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hteck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Rechteck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elplatzhalt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de-DE" smtClean="0"/>
              <a:t>Titelmasterformat durch Klicken bearbeiten</a:t>
            </a:r>
            <a:endParaRPr kumimoji="0" lang="en-US"/>
          </a:p>
        </p:txBody>
      </p:sp>
      <p:sp>
        <p:nvSpPr>
          <p:cNvPr id="3" name="Textplatzhalt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de-DE" smtClean="0"/>
              <a:t>Textmasterformate durch Klicken bearbeiten</a:t>
            </a:r>
          </a:p>
          <a:p>
            <a:pPr lvl="1" eaLnBrk="1" latinLnBrk="0" hangingPunct="1"/>
            <a:r>
              <a:rPr kumimoji="0" lang="de-DE" smtClean="0"/>
              <a:t>Zweite Ebene</a:t>
            </a:r>
          </a:p>
          <a:p>
            <a:pPr lvl="2" eaLnBrk="1" latinLnBrk="0" hangingPunct="1"/>
            <a:r>
              <a:rPr kumimoji="0" lang="de-DE" smtClean="0"/>
              <a:t>Dritte Ebene</a:t>
            </a:r>
          </a:p>
          <a:p>
            <a:pPr lvl="3" eaLnBrk="1" latinLnBrk="0" hangingPunct="1"/>
            <a:r>
              <a:rPr kumimoji="0" lang="de-DE" smtClean="0"/>
              <a:t>Vierte Ebene</a:t>
            </a:r>
          </a:p>
          <a:p>
            <a:pPr lvl="4" eaLnBrk="1" latinLnBrk="0" hangingPunct="1"/>
            <a:r>
              <a:rPr kumimoji="0" lang="de-DE" smtClean="0"/>
              <a:t>Fünfte Ebene</a:t>
            </a:r>
            <a:endParaRPr kumimoji="0" lang="en-US"/>
          </a:p>
        </p:txBody>
      </p:sp>
      <p:sp>
        <p:nvSpPr>
          <p:cNvPr id="4" name="Datumsplatzhalt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E9F32984-36E6-4620-8D35-52B4128EE2ED}" type="datetimeFigureOut">
              <a:rPr lang="de-DE" smtClean="0"/>
              <a:pPr/>
              <a:t>04.06.2014</a:t>
            </a:fld>
            <a:endParaRPr lang="de-DE"/>
          </a:p>
        </p:txBody>
      </p:sp>
      <p:sp>
        <p:nvSpPr>
          <p:cNvPr id="5" name="Fußzeilenplatzhalt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de-DE"/>
          </a:p>
        </p:txBody>
      </p:sp>
      <p:sp>
        <p:nvSpPr>
          <p:cNvPr id="6" name="Foliennummernplatzhalt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702A8A26-1931-4051-93D9-6656755D2D84}" type="slidenum">
              <a:rPr lang="de-DE" smtClean="0"/>
              <a:pPr/>
              <a:t>‹Nr.›</a:t>
            </a:fld>
            <a:endParaRPr lang="de-DE"/>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video" Target="file:///G:\PolAres-Programm\Bildmaterial\Passepartout\Passepartout_7_Aug11\Passepartout7_cut.wmv" TargetMode="External"/><Relationship Id="rId1" Type="http://schemas.openxmlformats.org/officeDocument/2006/relationships/video" Target="file:///G:\PolAres-Programm\Bildmaterial\Phileas\Phileas_Roaming_RioTinto.wmv" TargetMode="Externa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G:\PolAres-Programm\Bildmaterial\MARS2013_Morocco\OfficialPics\KUX_6830b.jpg"/>
          <p:cNvPicPr>
            <a:picLocks noChangeAspect="1" noChangeArrowheads="1"/>
          </p:cNvPicPr>
          <p:nvPr/>
        </p:nvPicPr>
        <p:blipFill>
          <a:blip r:embed="rId2" cstate="print"/>
          <a:srcRect l="11263"/>
          <a:stretch>
            <a:fillRect/>
          </a:stretch>
        </p:blipFill>
        <p:spPr bwMode="auto">
          <a:xfrm>
            <a:off x="0" y="0"/>
            <a:ext cx="9144000" cy="6858000"/>
          </a:xfrm>
          <a:prstGeom prst="rect">
            <a:avLst/>
          </a:prstGeom>
          <a:noFill/>
        </p:spPr>
      </p:pic>
      <p:sp>
        <p:nvSpPr>
          <p:cNvPr id="2" name="Titel 1"/>
          <p:cNvSpPr>
            <a:spLocks noGrp="1"/>
          </p:cNvSpPr>
          <p:nvPr>
            <p:ph type="ctrTitle"/>
          </p:nvPr>
        </p:nvSpPr>
        <p:spPr>
          <a:xfrm>
            <a:off x="-540568" y="548680"/>
            <a:ext cx="10729192" cy="2592288"/>
          </a:xfrm>
          <a:noFill/>
        </p:spPr>
        <p:txBody>
          <a:bodyPr>
            <a:normAutofit fontScale="90000"/>
          </a:bodyPr>
          <a:lstStyle/>
          <a:p>
            <a:r>
              <a:rPr lang="en-US" sz="1400" dirty="0" smtClean="0">
                <a:solidFill>
                  <a:srgbClr val="FFFF00"/>
                </a:solidFill>
                <a:effectLst>
                  <a:outerShdw blurRad="38100" dist="38100" dir="2700000" algn="tl">
                    <a:srgbClr val="000000">
                      <a:alpha val="43137"/>
                    </a:srgbClr>
                  </a:outerShdw>
                </a:effectLst>
              </a:rPr>
              <a:t>	</a:t>
            </a:r>
            <a:r>
              <a:rPr lang="en-US" sz="1400" dirty="0" smtClean="0">
                <a:solidFill>
                  <a:srgbClr val="FFFF00"/>
                </a:solidFill>
              </a:rPr>
              <a:t>			</a:t>
            </a:r>
            <a:r>
              <a:rPr lang="en-US" sz="5400" dirty="0" smtClean="0">
                <a:solidFill>
                  <a:srgbClr val="FFFF00"/>
                </a:solidFill>
              </a:rPr>
              <a:t/>
            </a:r>
            <a:br>
              <a:rPr lang="en-US" sz="5400" dirty="0" smtClean="0">
                <a:solidFill>
                  <a:srgbClr val="FFFF00"/>
                </a:solidFill>
              </a:rPr>
            </a:br>
            <a:r>
              <a:rPr lang="en-US" sz="5400" dirty="0" smtClean="0">
                <a:solidFill>
                  <a:srgbClr val="FFFF00"/>
                </a:solidFill>
              </a:rPr>
              <a:t>	</a:t>
            </a:r>
            <a:r>
              <a:rPr lang="en-US" sz="3100" dirty="0" smtClean="0">
                <a:solidFill>
                  <a:srgbClr val="C00000"/>
                </a:solidFill>
              </a:rPr>
              <a:t>Highlights from the</a:t>
            </a:r>
            <a:r>
              <a:rPr lang="en-US" sz="2000" dirty="0" smtClean="0">
                <a:solidFill>
                  <a:srgbClr val="C00000"/>
                </a:solidFill>
              </a:rPr>
              <a:t/>
            </a:r>
            <a:br>
              <a:rPr lang="en-US" sz="2000" dirty="0" smtClean="0">
                <a:solidFill>
                  <a:srgbClr val="C00000"/>
                </a:solidFill>
              </a:rPr>
            </a:br>
            <a:r>
              <a:rPr lang="en-US" sz="2000" dirty="0" smtClean="0">
                <a:solidFill>
                  <a:srgbClr val="C00000"/>
                </a:solidFill>
              </a:rPr>
              <a:t>	</a:t>
            </a:r>
            <a:r>
              <a:rPr lang="de-AT" sz="8000" dirty="0" smtClean="0">
                <a:solidFill>
                  <a:srgbClr val="C00000"/>
                </a:solidFill>
              </a:rPr>
              <a:t>MARS2013</a:t>
            </a:r>
            <a:r>
              <a:rPr lang="de-AT" sz="4900" dirty="0" smtClean="0">
                <a:solidFill>
                  <a:srgbClr val="C00000"/>
                </a:solidFill>
              </a:rPr>
              <a:t> </a:t>
            </a:r>
            <a:br>
              <a:rPr lang="de-AT" sz="4900" dirty="0" smtClean="0">
                <a:solidFill>
                  <a:srgbClr val="C00000"/>
                </a:solidFill>
              </a:rPr>
            </a:br>
            <a:r>
              <a:rPr lang="de-AT" sz="4900" dirty="0" smtClean="0">
                <a:solidFill>
                  <a:srgbClr val="C00000"/>
                </a:solidFill>
              </a:rPr>
              <a:t>	</a:t>
            </a:r>
            <a:r>
              <a:rPr lang="en-US" sz="3100" dirty="0" smtClean="0">
                <a:solidFill>
                  <a:srgbClr val="C00000"/>
                </a:solidFill>
              </a:rPr>
              <a:t>Mars Analog Expedition</a:t>
            </a:r>
            <a:r>
              <a:rPr lang="en-US" sz="1800" dirty="0" smtClean="0">
                <a:solidFill>
                  <a:srgbClr val="C00000"/>
                </a:solidFill>
              </a:rPr>
              <a:t/>
            </a:r>
            <a:br>
              <a:rPr lang="en-US" sz="1800" dirty="0" smtClean="0">
                <a:solidFill>
                  <a:srgbClr val="C00000"/>
                </a:solidFill>
              </a:rPr>
            </a:br>
            <a:endParaRPr lang="de-DE" sz="1800" dirty="0">
              <a:solidFill>
                <a:srgbClr val="C00000"/>
              </a:solidFill>
            </a:endParaRPr>
          </a:p>
        </p:txBody>
      </p:sp>
      <p:sp>
        <p:nvSpPr>
          <p:cNvPr id="3" name="Untertitel 2"/>
          <p:cNvSpPr>
            <a:spLocks noGrp="1"/>
          </p:cNvSpPr>
          <p:nvPr>
            <p:ph type="subTitle" idx="1"/>
          </p:nvPr>
        </p:nvSpPr>
        <p:spPr>
          <a:xfrm>
            <a:off x="539552" y="5013176"/>
            <a:ext cx="3168352" cy="1008112"/>
          </a:xfrm>
          <a:solidFill>
            <a:srgbClr val="FFF0C9">
              <a:alpha val="69804"/>
            </a:srgbClr>
          </a:solidFill>
        </p:spPr>
        <p:txBody>
          <a:bodyPr>
            <a:noAutofit/>
          </a:bodyPr>
          <a:lstStyle/>
          <a:p>
            <a:r>
              <a:rPr lang="en-US" sz="1600" b="1" dirty="0" smtClean="0">
                <a:solidFill>
                  <a:srgbClr val="002060"/>
                </a:solidFill>
              </a:rPr>
              <a:t>Gernot Groemer,  Anna </a:t>
            </a:r>
            <a:r>
              <a:rPr lang="en-US" sz="1600" b="1" dirty="0" err="1" smtClean="0">
                <a:solidFill>
                  <a:srgbClr val="002060"/>
                </a:solidFill>
              </a:rPr>
              <a:t>Losiak</a:t>
            </a:r>
            <a:r>
              <a:rPr lang="en-US" sz="1600" b="1" dirty="0" smtClean="0">
                <a:solidFill>
                  <a:srgbClr val="002060"/>
                </a:solidFill>
              </a:rPr>
              <a:t> </a:t>
            </a:r>
          </a:p>
          <a:p>
            <a:r>
              <a:rPr lang="en-US" sz="1600" b="1" dirty="0" smtClean="0">
                <a:solidFill>
                  <a:srgbClr val="002060"/>
                </a:solidFill>
              </a:rPr>
              <a:t>and the MARS2013 team</a:t>
            </a:r>
          </a:p>
          <a:p>
            <a:endParaRPr lang="en-US" sz="1600" b="1" dirty="0" smtClean="0">
              <a:solidFill>
                <a:srgbClr val="002060"/>
              </a:solidFill>
            </a:endParaRPr>
          </a:p>
          <a:p>
            <a:r>
              <a:rPr lang="en-US" b="1" spc="10" dirty="0" smtClean="0">
                <a:solidFill>
                  <a:schemeClr val="bg1">
                    <a:lumMod val="85000"/>
                    <a:lumOff val="15000"/>
                  </a:schemeClr>
                </a:solidFill>
              </a:rPr>
              <a:t>Austrian Space Forum</a:t>
            </a:r>
          </a:p>
        </p:txBody>
      </p:sp>
      <p:pic>
        <p:nvPicPr>
          <p:cNvPr id="4099" name="Picture 3" descr="G:\ÖWELTRAUMFORUM\Logos\OEWF300dpi4color_jpg_Black.jpg"/>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4139952" y="5085184"/>
            <a:ext cx="1490390" cy="864096"/>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G:\PolAres-Programm\Bildmaterial\MARS2013_Morocco\GerhGroe_MSC-IMG_1156_medium.jpg"/>
          <p:cNvPicPr>
            <a:picLocks noChangeAspect="1" noChangeArrowheads="1"/>
          </p:cNvPicPr>
          <p:nvPr/>
        </p:nvPicPr>
        <p:blipFill>
          <a:blip r:embed="rId2" cstate="print"/>
          <a:srcRect/>
          <a:stretch>
            <a:fillRect/>
          </a:stretch>
        </p:blipFill>
        <p:spPr bwMode="auto">
          <a:xfrm>
            <a:off x="-195157" y="0"/>
            <a:ext cx="10289573" cy="685800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RSS and </a:t>
            </a:r>
            <a:r>
              <a:rPr lang="de-AT" dirty="0" err="1" smtClean="0"/>
              <a:t>Flightplan</a:t>
            </a:r>
            <a:endParaRPr lang="de-AT" dirty="0"/>
          </a:p>
        </p:txBody>
      </p:sp>
      <p:sp>
        <p:nvSpPr>
          <p:cNvPr id="3" name="Inhaltsplatzhalter 2"/>
          <p:cNvSpPr>
            <a:spLocks noGrp="1"/>
          </p:cNvSpPr>
          <p:nvPr>
            <p:ph idx="1"/>
          </p:nvPr>
        </p:nvSpPr>
        <p:spPr>
          <a:xfrm>
            <a:off x="467544" y="1646040"/>
            <a:ext cx="8229600" cy="4015208"/>
          </a:xfrm>
        </p:spPr>
        <p:txBody>
          <a:bodyPr>
            <a:normAutofit fontScale="92500" lnSpcReduction="20000"/>
          </a:bodyPr>
          <a:lstStyle/>
          <a:p>
            <a:pPr marL="118872" indent="0">
              <a:buNone/>
            </a:pPr>
            <a:r>
              <a:rPr lang="de-AT" sz="1800" b="1" dirty="0" err="1" smtClean="0"/>
              <a:t>Flightplan</a:t>
            </a:r>
            <a:endParaRPr lang="de-AT" sz="1800" b="1" dirty="0" smtClean="0"/>
          </a:p>
          <a:p>
            <a:pPr marL="118872" indent="0">
              <a:buNone/>
            </a:pPr>
            <a:endParaRPr lang="de-AT" sz="1800" dirty="0" smtClean="0"/>
          </a:p>
          <a:p>
            <a:r>
              <a:rPr lang="de-AT" sz="1800" dirty="0" err="1" smtClean="0"/>
              <a:t>Activity</a:t>
            </a:r>
            <a:r>
              <a:rPr lang="de-AT" sz="1800" dirty="0" smtClean="0"/>
              <a:t> &amp; Ressources </a:t>
            </a:r>
            <a:r>
              <a:rPr lang="de-AT" sz="1800" dirty="0" err="1" smtClean="0"/>
              <a:t>planning</a:t>
            </a:r>
            <a:endParaRPr lang="de-AT" sz="1800" dirty="0" smtClean="0"/>
          </a:p>
          <a:p>
            <a:pPr marL="118872" indent="0">
              <a:buNone/>
            </a:pPr>
            <a:endParaRPr lang="de-AT" sz="1800" dirty="0" smtClean="0"/>
          </a:p>
          <a:p>
            <a:r>
              <a:rPr lang="de-AT" sz="1800" dirty="0" smtClean="0"/>
              <a:t>Traverse </a:t>
            </a:r>
            <a:r>
              <a:rPr lang="de-AT" sz="1800" dirty="0" err="1" smtClean="0"/>
              <a:t>planning</a:t>
            </a:r>
            <a:endParaRPr lang="de-AT" sz="1800" dirty="0" smtClean="0"/>
          </a:p>
          <a:p>
            <a:endParaRPr lang="de-AT" sz="1800" dirty="0" smtClean="0"/>
          </a:p>
          <a:p>
            <a:pPr marL="118872" indent="0">
              <a:buNone/>
            </a:pPr>
            <a:r>
              <a:rPr lang="de-AT" sz="1800" b="1" dirty="0" smtClean="0"/>
              <a:t>Remote Science Support </a:t>
            </a:r>
          </a:p>
          <a:p>
            <a:pPr marL="118872" indent="0">
              <a:buNone/>
            </a:pPr>
            <a:endParaRPr lang="de-AT" sz="1800" dirty="0" smtClean="0"/>
          </a:p>
          <a:p>
            <a:r>
              <a:rPr lang="de-AT" sz="1800" dirty="0" err="1" smtClean="0"/>
              <a:t>Preparation</a:t>
            </a:r>
            <a:r>
              <a:rPr lang="de-AT" sz="1800" dirty="0" smtClean="0"/>
              <a:t> </a:t>
            </a:r>
            <a:r>
              <a:rPr lang="de-AT" sz="1800" dirty="0" err="1" smtClean="0"/>
              <a:t>of</a:t>
            </a:r>
            <a:r>
              <a:rPr lang="de-AT" sz="1800" dirty="0" smtClean="0"/>
              <a:t> </a:t>
            </a:r>
            <a:r>
              <a:rPr lang="de-AT" sz="1800" dirty="0" err="1" smtClean="0"/>
              <a:t>maps</a:t>
            </a:r>
            <a:r>
              <a:rPr lang="de-AT" sz="1800" dirty="0" smtClean="0"/>
              <a:t> </a:t>
            </a:r>
            <a:r>
              <a:rPr lang="de-AT" sz="1800" dirty="0" err="1" smtClean="0"/>
              <a:t>before</a:t>
            </a:r>
            <a:r>
              <a:rPr lang="de-AT" sz="1800" dirty="0" smtClean="0"/>
              <a:t> </a:t>
            </a:r>
            <a:r>
              <a:rPr lang="de-AT" sz="1800" dirty="0" err="1" smtClean="0"/>
              <a:t>mission</a:t>
            </a:r>
            <a:r>
              <a:rPr lang="de-AT" sz="1800" dirty="0" smtClean="0"/>
              <a:t> (</a:t>
            </a:r>
            <a:r>
              <a:rPr lang="de-AT" sz="1800" dirty="0" err="1" smtClean="0"/>
              <a:t>using</a:t>
            </a:r>
            <a:r>
              <a:rPr lang="de-AT" sz="1800" dirty="0" smtClean="0"/>
              <a:t> </a:t>
            </a:r>
            <a:r>
              <a:rPr lang="de-AT" sz="1800" dirty="0" err="1" smtClean="0"/>
              <a:t>existing</a:t>
            </a:r>
            <a:r>
              <a:rPr lang="de-AT" sz="1800" dirty="0" smtClean="0"/>
              <a:t> </a:t>
            </a:r>
            <a:r>
              <a:rPr lang="de-AT" sz="1800" dirty="0" err="1" smtClean="0"/>
              <a:t>satellite</a:t>
            </a:r>
            <a:r>
              <a:rPr lang="de-AT" sz="1800" dirty="0" smtClean="0"/>
              <a:t> </a:t>
            </a:r>
            <a:r>
              <a:rPr lang="de-AT" sz="1800" dirty="0" err="1" smtClean="0"/>
              <a:t>imagery</a:t>
            </a:r>
            <a:r>
              <a:rPr lang="de-AT" sz="1800" dirty="0" smtClean="0"/>
              <a:t> &amp; DEMs) </a:t>
            </a:r>
          </a:p>
          <a:p>
            <a:pPr>
              <a:buNone/>
            </a:pPr>
            <a:endParaRPr lang="de-AT" sz="1800" dirty="0" smtClean="0"/>
          </a:p>
          <a:p>
            <a:r>
              <a:rPr lang="de-AT" sz="1800" dirty="0" err="1"/>
              <a:t>Geolocation</a:t>
            </a:r>
            <a:r>
              <a:rPr lang="de-AT" sz="1800" dirty="0"/>
              <a:t> </a:t>
            </a:r>
            <a:r>
              <a:rPr lang="de-AT" sz="1800" dirty="0" smtClean="0"/>
              <a:t>&amp; </a:t>
            </a:r>
            <a:r>
              <a:rPr lang="de-AT" sz="1800" dirty="0" err="1" smtClean="0"/>
              <a:t>Georeferencing</a:t>
            </a:r>
            <a:r>
              <a:rPr lang="de-AT" sz="1800" dirty="0" smtClean="0"/>
              <a:t> </a:t>
            </a:r>
            <a:r>
              <a:rPr lang="de-AT" sz="1800" dirty="0" err="1" smtClean="0"/>
              <a:t>of</a:t>
            </a:r>
            <a:r>
              <a:rPr lang="de-AT" sz="1800" dirty="0" smtClean="0"/>
              <a:t> </a:t>
            </a:r>
            <a:r>
              <a:rPr lang="de-AT" sz="1800" dirty="0" err="1" smtClean="0"/>
              <a:t>data</a:t>
            </a:r>
            <a:r>
              <a:rPr lang="de-AT" sz="1800" dirty="0" smtClean="0"/>
              <a:t> </a:t>
            </a:r>
          </a:p>
          <a:p>
            <a:pPr marL="118872" indent="0">
              <a:buNone/>
            </a:pPr>
            <a:endParaRPr lang="de-AT" sz="1800" dirty="0"/>
          </a:p>
          <a:p>
            <a:r>
              <a:rPr lang="de-AT" sz="1800" dirty="0" smtClean="0"/>
              <a:t>Experiments: </a:t>
            </a:r>
            <a:r>
              <a:rPr lang="de-AT" sz="1800" dirty="0" err="1" smtClean="0"/>
              <a:t>Responding</a:t>
            </a:r>
            <a:r>
              <a:rPr lang="de-AT" sz="1800" dirty="0" smtClean="0"/>
              <a:t> </a:t>
            </a:r>
            <a:r>
              <a:rPr lang="de-AT" sz="1800" dirty="0" err="1" smtClean="0"/>
              <a:t>to</a:t>
            </a:r>
            <a:r>
              <a:rPr lang="de-AT" sz="1800" dirty="0" smtClean="0"/>
              <a:t> </a:t>
            </a:r>
            <a:r>
              <a:rPr lang="de-AT" sz="1800" dirty="0" err="1" smtClean="0"/>
              <a:t>needs</a:t>
            </a:r>
            <a:r>
              <a:rPr lang="de-AT" sz="1800" dirty="0" smtClean="0"/>
              <a:t> </a:t>
            </a:r>
            <a:r>
              <a:rPr lang="de-AT" sz="1800" dirty="0" err="1" smtClean="0"/>
              <a:t>of</a:t>
            </a:r>
            <a:r>
              <a:rPr lang="de-AT" sz="1800" dirty="0" smtClean="0"/>
              <a:t> </a:t>
            </a:r>
            <a:r>
              <a:rPr lang="de-AT" sz="1800" dirty="0" err="1" smtClean="0"/>
              <a:t>field</a:t>
            </a:r>
            <a:r>
              <a:rPr lang="de-AT" sz="1800" dirty="0" smtClean="0"/>
              <a:t> </a:t>
            </a:r>
            <a:r>
              <a:rPr lang="de-AT" sz="1800" dirty="0" err="1" smtClean="0"/>
              <a:t>crew</a:t>
            </a:r>
            <a:r>
              <a:rPr lang="de-AT" sz="1800" dirty="0" smtClean="0"/>
              <a:t>, </a:t>
            </a:r>
            <a:r>
              <a:rPr lang="de-AT" sz="1800" dirty="0" err="1" smtClean="0"/>
              <a:t>interaction</a:t>
            </a:r>
            <a:r>
              <a:rPr lang="de-AT" sz="1800" dirty="0" smtClean="0"/>
              <a:t> </a:t>
            </a:r>
            <a:r>
              <a:rPr lang="de-AT" sz="1800" dirty="0" err="1" smtClean="0"/>
              <a:t>with</a:t>
            </a:r>
            <a:r>
              <a:rPr lang="de-AT" sz="1800" dirty="0" smtClean="0"/>
              <a:t> </a:t>
            </a:r>
            <a:r>
              <a:rPr lang="de-AT" sz="1800" dirty="0" err="1" smtClean="0"/>
              <a:t>experiment</a:t>
            </a:r>
            <a:r>
              <a:rPr lang="de-AT" sz="1800" dirty="0" smtClean="0"/>
              <a:t> PIs</a:t>
            </a:r>
          </a:p>
          <a:p>
            <a:pPr marL="118872" indent="0">
              <a:buNone/>
            </a:pPr>
            <a:endParaRPr lang="de-AT" sz="1800" dirty="0" smtClean="0"/>
          </a:p>
          <a:p>
            <a:r>
              <a:rPr lang="de-AT" sz="1800" dirty="0" err="1" smtClean="0"/>
              <a:t>Receiving</a:t>
            </a:r>
            <a:r>
              <a:rPr lang="de-AT" sz="1800" dirty="0" smtClean="0"/>
              <a:t>, </a:t>
            </a:r>
            <a:r>
              <a:rPr lang="de-AT" sz="1800" dirty="0" err="1" smtClean="0"/>
              <a:t>assessing</a:t>
            </a:r>
            <a:r>
              <a:rPr lang="de-AT" sz="1800" dirty="0" smtClean="0"/>
              <a:t> </a:t>
            </a:r>
            <a:r>
              <a:rPr lang="de-AT" sz="1800" dirty="0" err="1" smtClean="0"/>
              <a:t>and</a:t>
            </a:r>
            <a:r>
              <a:rPr lang="de-AT" sz="1800" dirty="0" smtClean="0"/>
              <a:t> </a:t>
            </a:r>
            <a:r>
              <a:rPr lang="de-AT" sz="1800" dirty="0" err="1" smtClean="0"/>
              <a:t>compiling</a:t>
            </a:r>
            <a:r>
              <a:rPr lang="de-AT" sz="1800" dirty="0" smtClean="0"/>
              <a:t> </a:t>
            </a:r>
            <a:r>
              <a:rPr lang="de-AT" sz="1800" dirty="0" err="1" smtClean="0"/>
              <a:t>data</a:t>
            </a:r>
            <a:r>
              <a:rPr lang="de-AT" sz="1800" dirty="0" smtClean="0"/>
              <a:t> / Science Archive</a:t>
            </a:r>
          </a:p>
          <a:p>
            <a:endParaRPr lang="de-AT" sz="1800" dirty="0" smtClean="0"/>
          </a:p>
          <a:p>
            <a:r>
              <a:rPr lang="de-AT" sz="1800" dirty="0" err="1" smtClean="0"/>
              <a:t>Statistics</a:t>
            </a:r>
            <a:r>
              <a:rPr lang="de-AT" sz="1800" dirty="0" smtClean="0"/>
              <a:t>  </a:t>
            </a:r>
            <a:r>
              <a:rPr lang="de-AT" sz="1800" dirty="0" err="1" smtClean="0"/>
              <a:t>of</a:t>
            </a:r>
            <a:r>
              <a:rPr lang="de-AT" sz="1800" dirty="0" smtClean="0"/>
              <a:t> </a:t>
            </a:r>
            <a:r>
              <a:rPr lang="de-AT" sz="1800" dirty="0" err="1" smtClean="0"/>
              <a:t>planned</a:t>
            </a:r>
            <a:r>
              <a:rPr lang="de-AT" sz="1800" dirty="0" smtClean="0"/>
              <a:t> </a:t>
            </a:r>
            <a:r>
              <a:rPr lang="de-AT" sz="1800" dirty="0" err="1" smtClean="0"/>
              <a:t>vs</a:t>
            </a:r>
            <a:r>
              <a:rPr lang="de-AT" sz="1800" dirty="0" smtClean="0"/>
              <a:t> </a:t>
            </a:r>
            <a:r>
              <a:rPr lang="de-AT" sz="1800" dirty="0" err="1" smtClean="0"/>
              <a:t>executed</a:t>
            </a:r>
            <a:r>
              <a:rPr lang="de-AT" sz="1800" dirty="0" smtClean="0"/>
              <a:t> </a:t>
            </a:r>
            <a:r>
              <a:rPr lang="de-AT" sz="1800" dirty="0" err="1" smtClean="0"/>
              <a:t>experiments</a:t>
            </a:r>
            <a:endParaRPr lang="de-AT" sz="1800" dirty="0" smtClean="0"/>
          </a:p>
          <a:p>
            <a:endParaRPr lang="de-AT" dirty="0" smtClean="0"/>
          </a:p>
        </p:txBody>
      </p:sp>
      <p:pic>
        <p:nvPicPr>
          <p:cNvPr id="4" name="Picture 2" descr="D:\_first folder\FOTOS\2013-02-17_Mars_Innsbruck\P1020765.JPG"/>
          <p:cNvPicPr>
            <a:picLocks noChangeAspect="1" noChangeArrowheads="1"/>
          </p:cNvPicPr>
          <p:nvPr/>
        </p:nvPicPr>
        <p:blipFill>
          <a:blip r:embed="rId2" cstate="print">
            <a:lum contrast="10000"/>
            <a:extLst>
              <a:ext uri="{BEBA8EAE-BF5A-486C-A8C5-ECC9F3942E4B}">
                <a14:imgProps xmlns="" xmlns:a14="http://schemas.microsoft.com/office/drawing/2010/main">
                  <a14:imgLayer r:embed="rId3">
                    <a14:imgEffect>
                      <a14:brightnessContrast bright="20000" contrast="20000"/>
                    </a14:imgEffect>
                  </a14:imgLayer>
                </a14:imgProps>
              </a:ext>
              <a:ext uri="{28A0092B-C50C-407E-A947-70E740481C1C}">
                <a14:useLocalDpi xmlns="" xmlns:a14="http://schemas.microsoft.com/office/drawing/2010/main" val="0"/>
              </a:ext>
            </a:extLst>
          </a:blip>
          <a:srcRect/>
          <a:stretch>
            <a:fillRect/>
          </a:stretch>
        </p:blipFill>
        <p:spPr bwMode="auto">
          <a:xfrm>
            <a:off x="5796137" y="0"/>
            <a:ext cx="3347864" cy="2510898"/>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5" name="Rechteck 4"/>
          <p:cNvSpPr/>
          <p:nvPr/>
        </p:nvSpPr>
        <p:spPr>
          <a:xfrm>
            <a:off x="683568" y="5805264"/>
            <a:ext cx="7920880" cy="830997"/>
          </a:xfrm>
          <a:prstGeom prst="rect">
            <a:avLst/>
          </a:prstGeom>
        </p:spPr>
        <p:txBody>
          <a:bodyPr wrap="square">
            <a:spAutoFit/>
          </a:bodyPr>
          <a:lstStyle/>
          <a:p>
            <a:r>
              <a:rPr lang="de-AT" sz="1200" i="1" dirty="0" smtClean="0">
                <a:solidFill>
                  <a:schemeClr val="bg1">
                    <a:lumMod val="50000"/>
                  </a:schemeClr>
                </a:solidFill>
              </a:rPr>
              <a:t>Hettrich, S. et al.</a:t>
            </a:r>
            <a:r>
              <a:rPr lang="en-US" sz="1200" i="1" dirty="0" smtClean="0">
                <a:solidFill>
                  <a:schemeClr val="bg1">
                    <a:lumMod val="50000"/>
                  </a:schemeClr>
                </a:solidFill>
              </a:rPr>
              <a:t> (2014) Efficiency analysis of the MARS2013 planning strategy. Astrobiology </a:t>
            </a:r>
            <a:r>
              <a:rPr lang="de-AT" sz="1200" i="1" dirty="0" smtClean="0">
                <a:solidFill>
                  <a:schemeClr val="bg1">
                    <a:lumMod val="50000"/>
                  </a:schemeClr>
                </a:solidFill>
              </a:rPr>
              <a:t>14:377–390.</a:t>
            </a:r>
          </a:p>
          <a:p>
            <a:endParaRPr lang="de-AT" sz="1200" i="1" dirty="0" smtClean="0">
              <a:solidFill>
                <a:schemeClr val="bg1">
                  <a:lumMod val="50000"/>
                </a:schemeClr>
              </a:solidFill>
            </a:endParaRPr>
          </a:p>
          <a:p>
            <a:r>
              <a:rPr lang="en-US" sz="1200" i="1" dirty="0" smtClean="0">
                <a:solidFill>
                  <a:schemeClr val="bg1">
                    <a:lumMod val="50000"/>
                  </a:schemeClr>
                </a:solidFill>
              </a:rPr>
              <a:t>Dole S. (1967) Contingency planning for space-flight emergencies [AIAA Paper No. 67-825]. In 4th Annual Meeting and</a:t>
            </a:r>
          </a:p>
          <a:p>
            <a:r>
              <a:rPr lang="en-US" sz="1200" i="1" dirty="0" smtClean="0">
                <a:solidFill>
                  <a:schemeClr val="bg1">
                    <a:lumMod val="50000"/>
                  </a:schemeClr>
                </a:solidFill>
              </a:rPr>
              <a:t>Technical Display, American Institute of Aeronautics and </a:t>
            </a:r>
            <a:r>
              <a:rPr lang="de-AT" sz="1200" i="1" dirty="0" err="1" smtClean="0">
                <a:solidFill>
                  <a:schemeClr val="bg1">
                    <a:lumMod val="50000"/>
                  </a:schemeClr>
                </a:solidFill>
              </a:rPr>
              <a:t>Astronautics</a:t>
            </a:r>
            <a:r>
              <a:rPr lang="de-AT" sz="1200" i="1" dirty="0" smtClean="0">
                <a:solidFill>
                  <a:schemeClr val="bg1">
                    <a:lumMod val="50000"/>
                  </a:schemeClr>
                </a:solidFill>
              </a:rPr>
              <a:t>, Reston, VA.</a:t>
            </a:r>
          </a:p>
        </p:txBody>
      </p:sp>
    </p:spTree>
    <p:extLst>
      <p:ext uri="{BB962C8B-B14F-4D97-AF65-F5344CB8AC3E}">
        <p14:creationId xmlns="" xmlns:p14="http://schemas.microsoft.com/office/powerpoint/2010/main" val="24228377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4" descr="G:\PolAres-Programm\Bildmaterial\MARS2013_Morocco\OfficialPics\©Zanella_KUX_4340.jpg"/>
          <p:cNvPicPr>
            <a:picLocks noChangeAspect="1" noChangeArrowheads="1"/>
          </p:cNvPicPr>
          <p:nvPr/>
        </p:nvPicPr>
        <p:blipFill>
          <a:blip r:embed="rId2" cstate="print"/>
          <a:srcRect r="12035"/>
          <a:stretch>
            <a:fillRect/>
          </a:stretch>
        </p:blipFill>
        <p:spPr bwMode="auto">
          <a:xfrm>
            <a:off x="4611750" y="3429000"/>
            <a:ext cx="4532250" cy="3429000"/>
          </a:xfrm>
          <a:prstGeom prst="rect">
            <a:avLst/>
          </a:prstGeom>
          <a:noFill/>
        </p:spPr>
      </p:pic>
      <p:pic>
        <p:nvPicPr>
          <p:cNvPr id="3" name="Picture 2" descr="G:\PolAres-Programm\Bildmaterial\MARS2013_Morocco\OfficialPics\©Zanella_KUX_7889.jpg"/>
          <p:cNvPicPr>
            <a:picLocks noChangeAspect="1" noChangeArrowheads="1"/>
          </p:cNvPicPr>
          <p:nvPr/>
        </p:nvPicPr>
        <p:blipFill>
          <a:blip r:embed="rId3" cstate="print"/>
          <a:srcRect l="15550" t="4833"/>
          <a:stretch>
            <a:fillRect/>
          </a:stretch>
        </p:blipFill>
        <p:spPr bwMode="auto">
          <a:xfrm>
            <a:off x="-36512" y="-27384"/>
            <a:ext cx="4499992" cy="3374915"/>
          </a:xfrm>
          <a:prstGeom prst="rect">
            <a:avLst/>
          </a:prstGeom>
          <a:noFill/>
        </p:spPr>
      </p:pic>
      <p:pic>
        <p:nvPicPr>
          <p:cNvPr id="20481" name="Picture 1" descr="G:\PolAres-Programm\Bildmaterial\MARS2013_Morocco\OfficialPics\KUX_5437.jpg"/>
          <p:cNvPicPr>
            <a:picLocks noChangeAspect="1" noChangeArrowheads="1"/>
          </p:cNvPicPr>
          <p:nvPr/>
        </p:nvPicPr>
        <p:blipFill>
          <a:blip r:embed="rId4" cstate="print"/>
          <a:srcRect l="25034" r="15204" b="31583"/>
          <a:stretch>
            <a:fillRect/>
          </a:stretch>
        </p:blipFill>
        <p:spPr bwMode="auto">
          <a:xfrm>
            <a:off x="-36512" y="3429000"/>
            <a:ext cx="4499991" cy="3429000"/>
          </a:xfrm>
          <a:prstGeom prst="rect">
            <a:avLst/>
          </a:prstGeom>
          <a:noFill/>
        </p:spPr>
      </p:pic>
      <p:pic>
        <p:nvPicPr>
          <p:cNvPr id="20482" name="Picture 2" descr="G:\PolAres-Programm\Bildmaterial\MARS2013_Morocco\OfficialPics\©Zanella_KUX_7323.jpg"/>
          <p:cNvPicPr>
            <a:picLocks noChangeAspect="1" noChangeArrowheads="1"/>
          </p:cNvPicPr>
          <p:nvPr/>
        </p:nvPicPr>
        <p:blipFill>
          <a:blip r:embed="rId5" cstate="print"/>
          <a:srcRect t="6337" r="15388"/>
          <a:stretch>
            <a:fillRect/>
          </a:stretch>
        </p:blipFill>
        <p:spPr bwMode="auto">
          <a:xfrm>
            <a:off x="4587793" y="0"/>
            <a:ext cx="4556207" cy="3356992"/>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2" name="Textfeld 1"/>
          <p:cNvSpPr txBox="1"/>
          <p:nvPr/>
        </p:nvSpPr>
        <p:spPr>
          <a:xfrm>
            <a:off x="899592" y="2276872"/>
            <a:ext cx="3972562" cy="1754326"/>
          </a:xfrm>
          <a:prstGeom prst="rect">
            <a:avLst/>
          </a:prstGeom>
          <a:noFill/>
        </p:spPr>
        <p:txBody>
          <a:bodyPr wrap="none" rtlCol="0">
            <a:spAutoFit/>
          </a:bodyPr>
          <a:lstStyle/>
          <a:p>
            <a:r>
              <a:rPr lang="de-AT" sz="5400" b="1" dirty="0" smtClean="0">
                <a:solidFill>
                  <a:schemeClr val="bg1">
                    <a:lumMod val="50000"/>
                  </a:schemeClr>
                </a:solidFill>
              </a:rPr>
              <a:t>Mission</a:t>
            </a:r>
          </a:p>
          <a:p>
            <a:r>
              <a:rPr lang="de-AT" sz="5400" b="1" dirty="0" smtClean="0">
                <a:solidFill>
                  <a:schemeClr val="bg1">
                    <a:lumMod val="50000"/>
                  </a:schemeClr>
                </a:solidFill>
              </a:rPr>
              <a:t>Experiments</a:t>
            </a:r>
            <a:endParaRPr lang="de-AT" sz="5400" b="1" dirty="0">
              <a:solidFill>
                <a:schemeClr val="bg1">
                  <a:lumMod val="50000"/>
                </a:schemeClr>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G:\PolAres-Programm\Bildmaterial\MARS2013_Morocco\Mission_Private\IMG_1158.JPG"/>
          <p:cNvPicPr>
            <a:picLocks noChangeAspect="1" noChangeArrowheads="1"/>
          </p:cNvPicPr>
          <p:nvPr/>
        </p:nvPicPr>
        <p:blipFill>
          <a:blip r:embed="rId2" cstate="print"/>
          <a:srcRect/>
          <a:stretch>
            <a:fillRect/>
          </a:stretch>
        </p:blipFill>
        <p:spPr bwMode="auto">
          <a:xfrm>
            <a:off x="0" y="0"/>
            <a:ext cx="10287000" cy="6858000"/>
          </a:xfrm>
          <a:prstGeom prst="rect">
            <a:avLst/>
          </a:prstGeom>
          <a:noFill/>
        </p:spPr>
      </p:pic>
      <p:sp>
        <p:nvSpPr>
          <p:cNvPr id="3" name="Textfeld 2"/>
          <p:cNvSpPr txBox="1"/>
          <p:nvPr/>
        </p:nvSpPr>
        <p:spPr>
          <a:xfrm>
            <a:off x="5580112" y="764704"/>
            <a:ext cx="3454215" cy="1200329"/>
          </a:xfrm>
          <a:prstGeom prst="rect">
            <a:avLst/>
          </a:prstGeom>
          <a:noFill/>
        </p:spPr>
        <p:txBody>
          <a:bodyPr wrap="none" rtlCol="0">
            <a:spAutoFit/>
          </a:bodyPr>
          <a:lstStyle/>
          <a:p>
            <a:r>
              <a:rPr lang="de-AT" dirty="0" smtClean="0"/>
              <a:t>MAGMA (ABM Space &amp; </a:t>
            </a:r>
            <a:r>
              <a:rPr lang="de-AT" dirty="0" err="1" smtClean="0"/>
              <a:t>Polish</a:t>
            </a:r>
            <a:r>
              <a:rPr lang="de-AT" dirty="0" smtClean="0"/>
              <a:t> MS)</a:t>
            </a:r>
          </a:p>
          <a:p>
            <a:r>
              <a:rPr lang="de-AT" dirty="0" smtClean="0"/>
              <a:t>L.I.F.E. (Univ. Innsbruck)</a:t>
            </a:r>
          </a:p>
          <a:p>
            <a:endParaRPr lang="de-AT" dirty="0" smtClean="0"/>
          </a:p>
          <a:p>
            <a:endParaRPr lang="de-AT" dirty="0"/>
          </a:p>
        </p:txBody>
      </p:sp>
      <p:sp>
        <p:nvSpPr>
          <p:cNvPr id="4" name="Rechteck 3"/>
          <p:cNvSpPr/>
          <p:nvPr/>
        </p:nvSpPr>
        <p:spPr>
          <a:xfrm>
            <a:off x="395536" y="764704"/>
            <a:ext cx="4860032" cy="600164"/>
          </a:xfrm>
          <a:prstGeom prst="rect">
            <a:avLst/>
          </a:prstGeom>
        </p:spPr>
        <p:txBody>
          <a:bodyPr wrap="square">
            <a:spAutoFit/>
          </a:bodyPr>
          <a:lstStyle/>
          <a:p>
            <a:r>
              <a:rPr lang="de-AT" sz="1100" dirty="0" smtClean="0"/>
              <a:t>Groemer, G., … </a:t>
            </a:r>
            <a:r>
              <a:rPr lang="de-AT" sz="1100" dirty="0" err="1" smtClean="0"/>
              <a:t>Jozefowicz</a:t>
            </a:r>
            <a:r>
              <a:rPr lang="de-AT" sz="1100" dirty="0" smtClean="0"/>
              <a:t>, M., </a:t>
            </a:r>
            <a:r>
              <a:rPr lang="de-AT" sz="1100" dirty="0" err="1" smtClean="0"/>
              <a:t>Meszynski</a:t>
            </a:r>
            <a:r>
              <a:rPr lang="de-AT" sz="1100" dirty="0" smtClean="0"/>
              <a:t>, S.,  et al.</a:t>
            </a:r>
            <a:r>
              <a:rPr lang="en-US" sz="1100" dirty="0" smtClean="0"/>
              <a:t>(2014) </a:t>
            </a:r>
            <a:r>
              <a:rPr lang="en-US" sz="1100" i="1" dirty="0" smtClean="0"/>
              <a:t>Field trial of a dual wavelength </a:t>
            </a:r>
            <a:r>
              <a:rPr lang="de-AT" sz="1100" i="1" dirty="0" err="1" smtClean="0"/>
              <a:t>fluorescent</a:t>
            </a:r>
            <a:r>
              <a:rPr lang="de-AT" sz="1100" i="1" dirty="0" smtClean="0"/>
              <a:t> </a:t>
            </a:r>
            <a:r>
              <a:rPr lang="de-AT" sz="1100" i="1" dirty="0" err="1" smtClean="0"/>
              <a:t>emission</a:t>
            </a:r>
            <a:r>
              <a:rPr lang="de-AT" sz="1100" i="1" dirty="0" smtClean="0"/>
              <a:t> (L.I.F.E.) </a:t>
            </a:r>
            <a:r>
              <a:rPr lang="de-AT" sz="1100" i="1" dirty="0" err="1" smtClean="0"/>
              <a:t>instrument</a:t>
            </a:r>
            <a:r>
              <a:rPr lang="de-AT" sz="1100" i="1" dirty="0" smtClean="0"/>
              <a:t> </a:t>
            </a:r>
            <a:r>
              <a:rPr lang="de-AT" sz="1100" i="1" dirty="0" err="1" smtClean="0"/>
              <a:t>and</a:t>
            </a:r>
            <a:r>
              <a:rPr lang="de-AT" sz="1100" i="1" dirty="0" smtClean="0"/>
              <a:t> </a:t>
            </a:r>
            <a:r>
              <a:rPr lang="en-US" sz="1100" i="1" dirty="0" smtClean="0"/>
              <a:t>the Magma White rover during the MARS2013 Mars analog </a:t>
            </a:r>
            <a:r>
              <a:rPr lang="de-AT" sz="1100" i="1" dirty="0" err="1" smtClean="0"/>
              <a:t>mission</a:t>
            </a:r>
            <a:r>
              <a:rPr lang="de-AT" sz="1100" dirty="0" smtClean="0"/>
              <a:t>. </a:t>
            </a:r>
            <a:r>
              <a:rPr lang="de-AT" sz="1100" dirty="0" err="1" smtClean="0"/>
              <a:t>Astrobiology</a:t>
            </a:r>
            <a:r>
              <a:rPr lang="de-AT" sz="1100" dirty="0" smtClean="0"/>
              <a:t> 14:391–405.</a:t>
            </a:r>
            <a:endParaRPr lang="de-AT" sz="11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PolAres-Programm\Conferences&amp;Papers\PEER REVIEWED PAPERS\ASTROBIOLOGY_MARS2013_SpecPub\Astrobiology_LIFE_Laser_Jun2013\MAGMALIFE_Fig_2.jpg"/>
          <p:cNvPicPr>
            <a:picLocks noChangeAspect="1" noChangeArrowheads="1"/>
          </p:cNvPicPr>
          <p:nvPr/>
        </p:nvPicPr>
        <p:blipFill>
          <a:blip r:embed="rId2" cstate="print"/>
          <a:srcRect/>
          <a:stretch>
            <a:fillRect/>
          </a:stretch>
        </p:blipFill>
        <p:spPr bwMode="auto">
          <a:xfrm>
            <a:off x="1331640" y="120417"/>
            <a:ext cx="6768752" cy="6590841"/>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a:stretch>
            <a:fillRect/>
          </a:stretch>
        </p:blipFill>
        <p:spPr bwMode="auto">
          <a:xfrm>
            <a:off x="5290147" y="476672"/>
            <a:ext cx="3853853" cy="5688632"/>
          </a:xfrm>
          <a:prstGeom prst="rect">
            <a:avLst/>
          </a:prstGeom>
          <a:noFill/>
          <a:ln w="9525">
            <a:noFill/>
            <a:miter lim="800000"/>
            <a:headEnd/>
            <a:tailEnd/>
          </a:ln>
        </p:spPr>
      </p:pic>
      <p:pic>
        <p:nvPicPr>
          <p:cNvPr id="3074" name="Picture 2"/>
          <p:cNvPicPr>
            <a:picLocks noChangeAspect="1" noChangeArrowheads="1"/>
          </p:cNvPicPr>
          <p:nvPr/>
        </p:nvPicPr>
        <p:blipFill>
          <a:blip r:embed="rId3" cstate="print"/>
          <a:srcRect/>
          <a:stretch>
            <a:fillRect/>
          </a:stretch>
        </p:blipFill>
        <p:spPr bwMode="auto">
          <a:xfrm>
            <a:off x="179512" y="476672"/>
            <a:ext cx="3779919" cy="5688632"/>
          </a:xfrm>
          <a:prstGeom prst="rect">
            <a:avLst/>
          </a:prstGeom>
          <a:noFill/>
          <a:ln w="9525">
            <a:noFill/>
            <a:miter lim="800000"/>
            <a:headEnd/>
            <a:tailEnd/>
          </a:ln>
        </p:spPr>
      </p:pic>
      <p:sp>
        <p:nvSpPr>
          <p:cNvPr id="3" name="Textfeld 2"/>
          <p:cNvSpPr txBox="1"/>
          <p:nvPr/>
        </p:nvSpPr>
        <p:spPr>
          <a:xfrm>
            <a:off x="3851920" y="4509120"/>
            <a:ext cx="1478290" cy="584775"/>
          </a:xfrm>
          <a:prstGeom prst="rect">
            <a:avLst/>
          </a:prstGeom>
          <a:noFill/>
        </p:spPr>
        <p:txBody>
          <a:bodyPr wrap="none" rtlCol="0">
            <a:spAutoFit/>
          </a:bodyPr>
          <a:lstStyle/>
          <a:p>
            <a:r>
              <a:rPr lang="de-AT" dirty="0" smtClean="0"/>
              <a:t>532 </a:t>
            </a:r>
            <a:r>
              <a:rPr lang="de-AT" dirty="0" err="1" smtClean="0"/>
              <a:t>nm</a:t>
            </a:r>
            <a:endParaRPr lang="de-AT" dirty="0" smtClean="0"/>
          </a:p>
          <a:p>
            <a:r>
              <a:rPr lang="de-AT" sz="1400" dirty="0" err="1" smtClean="0"/>
              <a:t>Phycobiliproteins</a:t>
            </a:r>
            <a:endParaRPr lang="de-AT" sz="1400" dirty="0"/>
          </a:p>
        </p:txBody>
      </p:sp>
      <p:sp>
        <p:nvSpPr>
          <p:cNvPr id="4" name="Textfeld 3"/>
          <p:cNvSpPr txBox="1"/>
          <p:nvPr/>
        </p:nvSpPr>
        <p:spPr>
          <a:xfrm>
            <a:off x="3851920" y="1268760"/>
            <a:ext cx="1439436" cy="584775"/>
          </a:xfrm>
          <a:prstGeom prst="rect">
            <a:avLst/>
          </a:prstGeom>
          <a:noFill/>
        </p:spPr>
        <p:txBody>
          <a:bodyPr wrap="square" rtlCol="0">
            <a:spAutoFit/>
          </a:bodyPr>
          <a:lstStyle/>
          <a:p>
            <a:r>
              <a:rPr lang="de-AT" dirty="0" smtClean="0"/>
              <a:t>405 </a:t>
            </a:r>
            <a:r>
              <a:rPr lang="de-AT" dirty="0" err="1" smtClean="0"/>
              <a:t>nm</a:t>
            </a:r>
            <a:endParaRPr lang="de-AT" dirty="0" smtClean="0"/>
          </a:p>
          <a:p>
            <a:r>
              <a:rPr lang="de-AT" sz="1400" dirty="0" smtClean="0"/>
              <a:t>Chlorophyll(s)</a:t>
            </a:r>
            <a:endParaRPr lang="de-AT" sz="1400" dirty="0"/>
          </a:p>
        </p:txBody>
      </p:sp>
      <p:sp>
        <p:nvSpPr>
          <p:cNvPr id="6" name="Textfeld 5"/>
          <p:cNvSpPr txBox="1"/>
          <p:nvPr/>
        </p:nvSpPr>
        <p:spPr>
          <a:xfrm>
            <a:off x="755576" y="6381328"/>
            <a:ext cx="2664296" cy="369332"/>
          </a:xfrm>
          <a:prstGeom prst="rect">
            <a:avLst/>
          </a:prstGeom>
          <a:noFill/>
        </p:spPr>
        <p:txBody>
          <a:bodyPr wrap="square" rtlCol="0">
            <a:spAutoFit/>
          </a:bodyPr>
          <a:lstStyle/>
          <a:p>
            <a:pPr algn="ctr"/>
            <a:r>
              <a:rPr lang="de-AT" dirty="0" smtClean="0"/>
              <a:t>Sun </a:t>
            </a:r>
            <a:r>
              <a:rPr lang="de-AT" dirty="0" err="1" smtClean="0"/>
              <a:t>exposed</a:t>
            </a:r>
            <a:r>
              <a:rPr lang="de-AT" dirty="0" smtClean="0"/>
              <a:t> </a:t>
            </a:r>
            <a:r>
              <a:rPr lang="de-AT" dirty="0" err="1" smtClean="0"/>
              <a:t>side</a:t>
            </a:r>
            <a:endParaRPr lang="de-AT" dirty="0"/>
          </a:p>
        </p:txBody>
      </p:sp>
      <p:sp>
        <p:nvSpPr>
          <p:cNvPr id="7" name="Textfeld 6"/>
          <p:cNvSpPr txBox="1"/>
          <p:nvPr/>
        </p:nvSpPr>
        <p:spPr>
          <a:xfrm>
            <a:off x="5940152" y="6381328"/>
            <a:ext cx="2664296" cy="369332"/>
          </a:xfrm>
          <a:prstGeom prst="rect">
            <a:avLst/>
          </a:prstGeom>
          <a:noFill/>
        </p:spPr>
        <p:txBody>
          <a:bodyPr wrap="square" rtlCol="0">
            <a:spAutoFit/>
          </a:bodyPr>
          <a:lstStyle/>
          <a:p>
            <a:pPr algn="ctr"/>
            <a:r>
              <a:rPr lang="de-AT" dirty="0" smtClean="0"/>
              <a:t>Sun-</a:t>
            </a:r>
            <a:r>
              <a:rPr lang="de-AT" dirty="0" err="1" smtClean="0"/>
              <a:t>shaded</a:t>
            </a:r>
            <a:r>
              <a:rPr lang="de-AT" dirty="0" smtClean="0"/>
              <a:t> </a:t>
            </a:r>
            <a:r>
              <a:rPr lang="de-AT" dirty="0" err="1" smtClean="0"/>
              <a:t>side</a:t>
            </a:r>
            <a:endParaRPr lang="de-AT"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G:\PolAres-Programm\Bildmaterial\MARS2013_Morocco\OfficialPics\KUX_5916b.jpg"/>
          <p:cNvPicPr>
            <a:picLocks noChangeAspect="1" noChangeArrowheads="1"/>
          </p:cNvPicPr>
          <p:nvPr/>
        </p:nvPicPr>
        <p:blipFill>
          <a:blip r:embed="rId2" cstate="print"/>
          <a:srcRect/>
          <a:stretch>
            <a:fillRect/>
          </a:stretch>
        </p:blipFill>
        <p:spPr bwMode="auto">
          <a:xfrm>
            <a:off x="-1692696" y="-354858"/>
            <a:ext cx="10836696" cy="7212858"/>
          </a:xfrm>
          <a:prstGeom prst="rect">
            <a:avLst/>
          </a:prstGeom>
          <a:noFill/>
        </p:spPr>
      </p:pic>
      <p:sp>
        <p:nvSpPr>
          <p:cNvPr id="3" name="Textfeld 2"/>
          <p:cNvSpPr txBox="1"/>
          <p:nvPr/>
        </p:nvSpPr>
        <p:spPr>
          <a:xfrm>
            <a:off x="755576" y="764704"/>
            <a:ext cx="4642874" cy="923330"/>
          </a:xfrm>
          <a:prstGeom prst="rect">
            <a:avLst/>
          </a:prstGeom>
          <a:noFill/>
        </p:spPr>
        <p:txBody>
          <a:bodyPr wrap="none" rtlCol="0">
            <a:spAutoFit/>
          </a:bodyPr>
          <a:lstStyle/>
          <a:p>
            <a:r>
              <a:rPr lang="de-AT" dirty="0" smtClean="0">
                <a:solidFill>
                  <a:schemeClr val="bg1"/>
                </a:solidFill>
              </a:rPr>
              <a:t>CRV </a:t>
            </a:r>
            <a:r>
              <a:rPr lang="de-AT" dirty="0" err="1" smtClean="0">
                <a:solidFill>
                  <a:schemeClr val="bg1"/>
                </a:solidFill>
              </a:rPr>
              <a:t>Reconnaissance</a:t>
            </a:r>
            <a:r>
              <a:rPr lang="de-AT" dirty="0" smtClean="0">
                <a:solidFill>
                  <a:schemeClr val="bg1"/>
                </a:solidFill>
              </a:rPr>
              <a:t> (French MS)</a:t>
            </a:r>
          </a:p>
          <a:p>
            <a:endParaRPr lang="de-AT" sz="1200" dirty="0" smtClean="0">
              <a:solidFill>
                <a:schemeClr val="bg1">
                  <a:lumMod val="85000"/>
                </a:schemeClr>
              </a:solidFill>
            </a:endParaRPr>
          </a:p>
          <a:p>
            <a:r>
              <a:rPr lang="de-AT" sz="1200" dirty="0" err="1" smtClean="0">
                <a:solidFill>
                  <a:schemeClr val="bg1">
                    <a:lumMod val="85000"/>
                  </a:schemeClr>
                </a:solidFill>
              </a:rPr>
              <a:t>Souchier</a:t>
            </a:r>
            <a:r>
              <a:rPr lang="de-AT" sz="1200" dirty="0" smtClean="0">
                <a:solidFill>
                  <a:schemeClr val="bg1">
                    <a:lumMod val="85000"/>
                  </a:schemeClr>
                </a:solidFill>
              </a:rPr>
              <a:t>, A. (2014) </a:t>
            </a:r>
            <a:r>
              <a:rPr lang="de-AT" sz="1200" i="1" dirty="0" smtClean="0">
                <a:solidFill>
                  <a:schemeClr val="bg1">
                    <a:lumMod val="85000"/>
                  </a:schemeClr>
                </a:solidFill>
              </a:rPr>
              <a:t>The Cliff </a:t>
            </a:r>
            <a:r>
              <a:rPr lang="de-AT" sz="1200" i="1" dirty="0" err="1" smtClean="0">
                <a:solidFill>
                  <a:schemeClr val="bg1">
                    <a:lumMod val="85000"/>
                  </a:schemeClr>
                </a:solidFill>
              </a:rPr>
              <a:t>Reconnaissance</a:t>
            </a:r>
            <a:r>
              <a:rPr lang="de-AT" sz="1200" i="1" dirty="0" smtClean="0">
                <a:solidFill>
                  <a:schemeClr val="bg1">
                    <a:lumMod val="85000"/>
                  </a:schemeClr>
                </a:solidFill>
              </a:rPr>
              <a:t> </a:t>
            </a:r>
            <a:r>
              <a:rPr lang="de-AT" sz="1200" i="1" dirty="0" err="1" smtClean="0">
                <a:solidFill>
                  <a:schemeClr val="bg1">
                    <a:lumMod val="85000"/>
                  </a:schemeClr>
                </a:solidFill>
              </a:rPr>
              <a:t>Vehicle</a:t>
            </a:r>
            <a:r>
              <a:rPr lang="de-AT" sz="1200" i="1" dirty="0" smtClean="0">
                <a:solidFill>
                  <a:schemeClr val="bg1">
                    <a:lumMod val="85000"/>
                  </a:schemeClr>
                </a:solidFill>
              </a:rPr>
              <a:t>:  A Tool </a:t>
            </a:r>
            <a:r>
              <a:rPr lang="de-AT" sz="1200" i="1" dirty="0" err="1" smtClean="0">
                <a:solidFill>
                  <a:schemeClr val="bg1">
                    <a:lumMod val="85000"/>
                  </a:schemeClr>
                </a:solidFill>
              </a:rPr>
              <a:t>to</a:t>
            </a:r>
            <a:r>
              <a:rPr lang="de-AT" sz="1200" i="1" dirty="0" smtClean="0">
                <a:solidFill>
                  <a:schemeClr val="bg1">
                    <a:lumMod val="85000"/>
                  </a:schemeClr>
                </a:solidFill>
              </a:rPr>
              <a:t> </a:t>
            </a:r>
            <a:r>
              <a:rPr lang="de-AT" sz="1200" i="1" dirty="0" err="1" smtClean="0">
                <a:solidFill>
                  <a:schemeClr val="bg1">
                    <a:lumMod val="85000"/>
                  </a:schemeClr>
                </a:solidFill>
              </a:rPr>
              <a:t>Improove</a:t>
            </a:r>
            <a:r>
              <a:rPr lang="de-AT" sz="1200" i="1" dirty="0" smtClean="0">
                <a:solidFill>
                  <a:schemeClr val="bg1">
                    <a:lumMod val="85000"/>
                  </a:schemeClr>
                </a:solidFill>
              </a:rPr>
              <a:t> </a:t>
            </a:r>
          </a:p>
          <a:p>
            <a:r>
              <a:rPr lang="de-AT" sz="1200" i="1" dirty="0" smtClean="0">
                <a:solidFill>
                  <a:schemeClr val="bg1">
                    <a:lumMod val="85000"/>
                  </a:schemeClr>
                </a:solidFill>
              </a:rPr>
              <a:t>Astronaut Exploration Efficiency</a:t>
            </a:r>
            <a:r>
              <a:rPr lang="de-AT" sz="1200" dirty="0" smtClean="0">
                <a:solidFill>
                  <a:schemeClr val="bg1">
                    <a:lumMod val="85000"/>
                  </a:schemeClr>
                </a:solidFill>
              </a:rPr>
              <a:t>, </a:t>
            </a:r>
            <a:r>
              <a:rPr lang="de-AT" sz="1200" dirty="0" err="1" smtClean="0">
                <a:solidFill>
                  <a:schemeClr val="bg1">
                    <a:lumMod val="85000"/>
                  </a:schemeClr>
                </a:solidFill>
              </a:rPr>
              <a:t>Astrobiology</a:t>
            </a:r>
            <a:r>
              <a:rPr lang="de-AT" sz="1200" dirty="0" smtClean="0">
                <a:solidFill>
                  <a:schemeClr val="bg1">
                    <a:lumMod val="85000"/>
                  </a:schemeClr>
                </a:solidFill>
              </a:rPr>
              <a:t> 14(5): 406-17</a:t>
            </a:r>
            <a:endParaRPr lang="de-AT" sz="1200" dirty="0">
              <a:solidFill>
                <a:schemeClr val="bg1">
                  <a:lumMod val="85000"/>
                </a:schemeClr>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G:\PolAres-Programm\Bildmaterial\MARS2013_Morocco\OfficialPics\©Zanella_KUX_4652.jpg"/>
          <p:cNvPicPr>
            <a:picLocks noChangeAspect="1" noChangeArrowheads="1"/>
          </p:cNvPicPr>
          <p:nvPr/>
        </p:nvPicPr>
        <p:blipFill>
          <a:blip r:embed="rId2" cstate="print"/>
          <a:srcRect/>
          <a:stretch>
            <a:fillRect/>
          </a:stretch>
        </p:blipFill>
        <p:spPr bwMode="auto">
          <a:xfrm>
            <a:off x="-3535363" y="-1965325"/>
            <a:ext cx="16214726" cy="10790238"/>
          </a:xfrm>
          <a:prstGeom prst="rect">
            <a:avLst/>
          </a:prstGeom>
          <a:noFill/>
        </p:spPr>
      </p:pic>
      <p:sp>
        <p:nvSpPr>
          <p:cNvPr id="3" name="Textfeld 2"/>
          <p:cNvSpPr txBox="1"/>
          <p:nvPr/>
        </p:nvSpPr>
        <p:spPr>
          <a:xfrm>
            <a:off x="5364088" y="1484784"/>
            <a:ext cx="3551870" cy="369332"/>
          </a:xfrm>
          <a:prstGeom prst="rect">
            <a:avLst/>
          </a:prstGeom>
          <a:noFill/>
        </p:spPr>
        <p:txBody>
          <a:bodyPr wrap="none" rtlCol="0">
            <a:spAutoFit/>
          </a:bodyPr>
          <a:lstStyle/>
          <a:p>
            <a:r>
              <a:rPr lang="de-AT" b="1" dirty="0" smtClean="0"/>
              <a:t>PULI Rover (GLXP-</a:t>
            </a:r>
            <a:r>
              <a:rPr lang="de-AT" b="1" dirty="0" err="1" smtClean="0"/>
              <a:t>team</a:t>
            </a:r>
            <a:r>
              <a:rPr lang="de-AT" b="1" dirty="0" smtClean="0"/>
              <a:t> </a:t>
            </a:r>
            <a:r>
              <a:rPr lang="de-AT" b="1" dirty="0" err="1" smtClean="0"/>
              <a:t>Hungary</a:t>
            </a:r>
            <a:r>
              <a:rPr lang="de-AT" b="1" dirty="0" smtClean="0"/>
              <a:t>)</a:t>
            </a:r>
            <a:endParaRPr lang="de-AT" b="1"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G:\PolAres-Programm\Bildmaterial\MARS2013_Morocco\OfficialPics\©Zanella_KUX_8410.jpg"/>
          <p:cNvPicPr>
            <a:picLocks noChangeAspect="1" noChangeArrowheads="1"/>
          </p:cNvPicPr>
          <p:nvPr/>
        </p:nvPicPr>
        <p:blipFill>
          <a:blip r:embed="rId2" cstate="print"/>
          <a:srcRect/>
          <a:stretch>
            <a:fillRect/>
          </a:stretch>
        </p:blipFill>
        <p:spPr bwMode="auto">
          <a:xfrm>
            <a:off x="0" y="0"/>
            <a:ext cx="10304636" cy="68580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PolAres </a:t>
            </a:r>
            <a:r>
              <a:rPr lang="de-AT" dirty="0" err="1" smtClean="0"/>
              <a:t>research</a:t>
            </a:r>
            <a:r>
              <a:rPr lang="de-AT" dirty="0" smtClean="0"/>
              <a:t> programme	</a:t>
            </a:r>
            <a:endParaRPr lang="de-AT" dirty="0"/>
          </a:p>
        </p:txBody>
      </p:sp>
      <p:sp>
        <p:nvSpPr>
          <p:cNvPr id="3" name="Inhaltsplatzhalter 2"/>
          <p:cNvSpPr>
            <a:spLocks noGrp="1"/>
          </p:cNvSpPr>
          <p:nvPr>
            <p:ph idx="1"/>
          </p:nvPr>
        </p:nvSpPr>
        <p:spPr>
          <a:xfrm>
            <a:off x="467544" y="4005064"/>
            <a:ext cx="8229600" cy="2611760"/>
          </a:xfrm>
        </p:spPr>
        <p:txBody>
          <a:bodyPr>
            <a:normAutofit fontScale="70000" lnSpcReduction="20000"/>
          </a:bodyPr>
          <a:lstStyle/>
          <a:p>
            <a:r>
              <a:rPr lang="de-AT" dirty="0" smtClean="0"/>
              <a:t>Passepartout </a:t>
            </a:r>
            <a:r>
              <a:rPr lang="de-AT" dirty="0" err="1" smtClean="0"/>
              <a:t>stratospheric</a:t>
            </a:r>
            <a:r>
              <a:rPr lang="de-AT" dirty="0" smtClean="0"/>
              <a:t> </a:t>
            </a:r>
            <a:r>
              <a:rPr lang="de-AT" dirty="0" err="1" smtClean="0"/>
              <a:t>ballon</a:t>
            </a:r>
            <a:r>
              <a:rPr lang="de-AT" dirty="0" smtClean="0"/>
              <a:t> &amp; Pegasus </a:t>
            </a:r>
            <a:r>
              <a:rPr lang="de-AT" dirty="0" err="1" smtClean="0"/>
              <a:t>sat</a:t>
            </a:r>
            <a:r>
              <a:rPr lang="de-AT" dirty="0" smtClean="0"/>
              <a:t>. h/w</a:t>
            </a:r>
          </a:p>
          <a:p>
            <a:r>
              <a:rPr lang="de-AT" dirty="0" smtClean="0"/>
              <a:t>Phileas </a:t>
            </a:r>
            <a:r>
              <a:rPr lang="de-AT" dirty="0" err="1" smtClean="0"/>
              <a:t>rover</a:t>
            </a:r>
            <a:endParaRPr lang="de-AT" dirty="0" smtClean="0"/>
          </a:p>
          <a:p>
            <a:r>
              <a:rPr lang="de-AT" dirty="0" smtClean="0"/>
              <a:t>Aouda </a:t>
            </a:r>
            <a:r>
              <a:rPr lang="de-AT" dirty="0" err="1" smtClean="0"/>
              <a:t>spacesuit</a:t>
            </a:r>
            <a:r>
              <a:rPr lang="de-AT" dirty="0" smtClean="0"/>
              <a:t> </a:t>
            </a:r>
            <a:r>
              <a:rPr lang="de-AT" dirty="0" err="1" smtClean="0"/>
              <a:t>simulator</a:t>
            </a:r>
            <a:endParaRPr lang="de-AT" dirty="0" smtClean="0"/>
          </a:p>
          <a:p>
            <a:endParaRPr lang="de-AT" dirty="0" smtClean="0"/>
          </a:p>
          <a:p>
            <a:r>
              <a:rPr lang="de-AT" b="1" dirty="0" smtClean="0"/>
              <a:t>Goal: </a:t>
            </a:r>
            <a:r>
              <a:rPr lang="de-AT" dirty="0" err="1" smtClean="0"/>
              <a:t>preparing</a:t>
            </a:r>
            <a:r>
              <a:rPr lang="de-AT" dirty="0" smtClean="0"/>
              <a:t> </a:t>
            </a:r>
            <a:r>
              <a:rPr lang="de-AT" dirty="0" err="1" smtClean="0"/>
              <a:t>exploration</a:t>
            </a:r>
            <a:r>
              <a:rPr lang="de-AT" dirty="0" smtClean="0"/>
              <a:t> </a:t>
            </a:r>
            <a:r>
              <a:rPr lang="en-US" dirty="0" smtClean="0"/>
              <a:t>strategies for a </a:t>
            </a:r>
            <a:br>
              <a:rPr lang="en-US" dirty="0" smtClean="0"/>
            </a:br>
            <a:r>
              <a:rPr lang="en-US" dirty="0" smtClean="0"/>
              <a:t>human-robotic Mars expedition with a focus </a:t>
            </a:r>
            <a:br>
              <a:rPr lang="en-US" dirty="0" smtClean="0"/>
            </a:br>
            <a:r>
              <a:rPr lang="en-US" dirty="0" smtClean="0"/>
              <a:t>on planetary protection.</a:t>
            </a:r>
            <a:endParaRPr lang="de-AT" dirty="0" smtClean="0"/>
          </a:p>
          <a:p>
            <a:endParaRPr lang="de-AT" dirty="0" smtClean="0"/>
          </a:p>
          <a:p>
            <a:r>
              <a:rPr lang="de-AT" b="1" i="1" dirty="0" smtClean="0"/>
              <a:t>PolAres </a:t>
            </a:r>
            <a:r>
              <a:rPr lang="de-AT" b="1" i="1" dirty="0" err="1" smtClean="0"/>
              <a:t>reference</a:t>
            </a:r>
            <a:r>
              <a:rPr lang="de-AT" b="1" i="1" dirty="0" smtClean="0"/>
              <a:t> </a:t>
            </a:r>
            <a:r>
              <a:rPr lang="de-AT" b="1" i="1" dirty="0" err="1" smtClean="0"/>
              <a:t>mission</a:t>
            </a:r>
            <a:r>
              <a:rPr lang="de-AT" b="1" i="1" dirty="0" smtClean="0"/>
              <a:t> </a:t>
            </a:r>
            <a:r>
              <a:rPr lang="de-AT" b="1" i="1" dirty="0" err="1" smtClean="0"/>
              <a:t>architecture</a:t>
            </a:r>
            <a:endParaRPr lang="de-AT" dirty="0" smtClean="0"/>
          </a:p>
        </p:txBody>
      </p:sp>
      <p:pic>
        <p:nvPicPr>
          <p:cNvPr id="7" name="Phileas_Roaming_RioTinto.wmv">
            <a:hlinkClick r:id="" action="ppaction://media"/>
          </p:cNvPr>
          <p:cNvPicPr>
            <a:picLocks noRot="1" noChangeAspect="1"/>
          </p:cNvPicPr>
          <p:nvPr>
            <a:videoFile r:link="rId1"/>
          </p:nvPr>
        </p:nvPicPr>
        <p:blipFill>
          <a:blip r:embed="rId4" cstate="screen"/>
          <a:stretch>
            <a:fillRect/>
          </a:stretch>
        </p:blipFill>
        <p:spPr>
          <a:xfrm>
            <a:off x="5084058" y="1484784"/>
            <a:ext cx="4096454" cy="2304256"/>
          </a:xfrm>
          <a:prstGeom prst="rect">
            <a:avLst/>
          </a:prstGeom>
        </p:spPr>
      </p:pic>
      <p:pic>
        <p:nvPicPr>
          <p:cNvPr id="9" name="Passepartout7_cut.wmv">
            <a:hlinkClick r:id="" action="ppaction://media"/>
          </p:cNvPr>
          <p:cNvPicPr>
            <a:picLocks noRot="1" noChangeAspect="1"/>
          </p:cNvPicPr>
          <p:nvPr>
            <a:videoFile r:link="rId2"/>
          </p:nvPr>
        </p:nvPicPr>
        <p:blipFill>
          <a:blip r:embed="rId5" cstate="screen"/>
          <a:stretch>
            <a:fillRect/>
          </a:stretch>
        </p:blipFill>
        <p:spPr>
          <a:xfrm>
            <a:off x="924360" y="1484785"/>
            <a:ext cx="4096455" cy="2304256"/>
          </a:xfrm>
          <a:prstGeom prst="rect">
            <a:avLst/>
          </a:prstGeom>
        </p:spPr>
      </p:pic>
      <p:pic>
        <p:nvPicPr>
          <p:cNvPr id="2051" name="Picture 3" descr="G:\PolAres-Programm\Bildmaterial\Passepartout\Passepartout_7_Aug11\IMG_9342.JPG"/>
          <p:cNvPicPr>
            <a:picLocks noChangeAspect="1" noChangeArrowheads="1"/>
          </p:cNvPicPr>
          <p:nvPr/>
        </p:nvPicPr>
        <p:blipFill>
          <a:blip r:embed="rId6" cstate="screen"/>
          <a:srcRect/>
          <a:stretch>
            <a:fillRect/>
          </a:stretch>
        </p:blipFill>
        <p:spPr bwMode="auto">
          <a:xfrm>
            <a:off x="0" y="1484784"/>
            <a:ext cx="1536171" cy="2304256"/>
          </a:xfrm>
          <a:prstGeom prst="rect">
            <a:avLst/>
          </a:prstGeom>
          <a:noFill/>
        </p:spPr>
      </p:pic>
      <p:pic>
        <p:nvPicPr>
          <p:cNvPr id="12290" name="Picture 2"/>
          <p:cNvPicPr>
            <a:picLocks noChangeAspect="1" noChangeArrowheads="1"/>
          </p:cNvPicPr>
          <p:nvPr/>
        </p:nvPicPr>
        <p:blipFill>
          <a:blip r:embed="rId7" cstate="screen">
            <a:lum bright="-38000" contrast="48000"/>
          </a:blip>
          <a:srcRect/>
          <a:stretch>
            <a:fillRect/>
          </a:stretch>
        </p:blipFill>
        <p:spPr bwMode="auto">
          <a:xfrm rot="1152376">
            <a:off x="7144644" y="4104493"/>
            <a:ext cx="1335266" cy="187450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46" fill="hold"/>
                                        <p:tgtEl>
                                          <p:spTgt spid="7"/>
                                        </p:tgtEl>
                                      </p:cBhvr>
                                    </p:cmd>
                                  </p:childTnLst>
                                </p:cTn>
                              </p:par>
                            </p:childTnLst>
                          </p:cTn>
                        </p:par>
                        <p:par>
                          <p:cTn id="7" fill="hold">
                            <p:stCondLst>
                              <p:cond delay="8746"/>
                            </p:stCondLst>
                            <p:childTnLst>
                              <p:par>
                                <p:cTn id="8" presetID="1" presetClass="mediacall" presetSubtype="0" fill="hold" nodeType="afterEffect">
                                  <p:stCondLst>
                                    <p:cond delay="0"/>
                                  </p:stCondLst>
                                  <p:childTnLst>
                                    <p:cmd type="call" cmd="playFrom(0.0)">
                                      <p:cBhvr>
                                        <p:cTn id="9" dur="90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10" fill="hold" display="0">
                  <p:stCondLst>
                    <p:cond delay="indefinite"/>
                  </p:stCondLst>
                  <p:endCondLst>
                    <p:cond evt="onNext" delay="0">
                      <p:tgtEl>
                        <p:sldTgt/>
                      </p:tgtEl>
                    </p:cond>
                    <p:cond evt="onPrev" delay="0">
                      <p:tgtEl>
                        <p:sldTgt/>
                      </p:tgtEl>
                    </p:cond>
                  </p:endCondLst>
                </p:cTn>
                <p:tgtEl>
                  <p:spTgt spid="7"/>
                </p:tgtEl>
              </p:cMediaNode>
            </p:video>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7"/>
                                        </p:tgtEl>
                                      </p:cBhvr>
                                    </p:cmd>
                                  </p:childTnLst>
                                </p:cTn>
                              </p:par>
                            </p:childTnLst>
                          </p:cTn>
                        </p:par>
                      </p:childTnLst>
                    </p:cTn>
                  </p:par>
                </p:childTnLst>
              </p:cTn>
              <p:nextCondLst>
                <p:cond evt="onClick" delay="0">
                  <p:tgtEl>
                    <p:spTgt spid="7"/>
                  </p:tgtEl>
                </p:cond>
              </p:nextCondLst>
            </p:seq>
            <p:video>
              <p:cMediaNode>
                <p:cTn id="16" fill="hold" display="0">
                  <p:stCondLst>
                    <p:cond delay="indefinite"/>
                  </p:stCondLst>
                  <p:endCondLst>
                    <p:cond evt="onNext" delay="0">
                      <p:tgtEl>
                        <p:sldTgt/>
                      </p:tgtEl>
                    </p:cond>
                    <p:cond evt="onPrev" delay="0">
                      <p:tgtEl>
                        <p:sldTgt/>
                      </p:tgtEl>
                    </p:cond>
                  </p:endCondLst>
                </p:cTn>
                <p:tgtEl>
                  <p:spTgt spid="9"/>
                </p:tgtEl>
              </p:cMediaNode>
            </p:video>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G:\PolAres-Programm\Bildmaterial\MARS2013_Morocco\OfficialPics\KUX_3419.jpg"/>
          <p:cNvPicPr>
            <a:picLocks noChangeAspect="1" noChangeArrowheads="1"/>
          </p:cNvPicPr>
          <p:nvPr/>
        </p:nvPicPr>
        <p:blipFill>
          <a:blip r:embed="rId2" cstate="print"/>
          <a:srcRect/>
          <a:stretch>
            <a:fillRect/>
          </a:stretch>
        </p:blipFill>
        <p:spPr bwMode="auto">
          <a:xfrm>
            <a:off x="0" y="-933552"/>
            <a:ext cx="11708535" cy="7791552"/>
          </a:xfrm>
          <a:prstGeom prst="rect">
            <a:avLst/>
          </a:prstGeom>
          <a:noFill/>
        </p:spPr>
      </p:pic>
      <p:sp>
        <p:nvSpPr>
          <p:cNvPr id="3" name="Textfeld 2"/>
          <p:cNvSpPr txBox="1"/>
          <p:nvPr/>
        </p:nvSpPr>
        <p:spPr>
          <a:xfrm>
            <a:off x="6228184" y="404664"/>
            <a:ext cx="2808312" cy="1431161"/>
          </a:xfrm>
          <a:prstGeom prst="rect">
            <a:avLst/>
          </a:prstGeom>
          <a:noFill/>
        </p:spPr>
        <p:txBody>
          <a:bodyPr wrap="square" rtlCol="0">
            <a:spAutoFit/>
          </a:bodyPr>
          <a:lstStyle/>
          <a:p>
            <a:r>
              <a:rPr lang="de-AT" dirty="0" err="1" smtClean="0"/>
              <a:t>Deployable</a:t>
            </a:r>
            <a:r>
              <a:rPr lang="de-AT" dirty="0" smtClean="0"/>
              <a:t> </a:t>
            </a:r>
            <a:r>
              <a:rPr lang="de-AT" dirty="0" err="1" smtClean="0"/>
              <a:t>Shelter</a:t>
            </a:r>
            <a:endParaRPr lang="de-AT" dirty="0" smtClean="0"/>
          </a:p>
          <a:p>
            <a:r>
              <a:rPr lang="de-AT" sz="1400" dirty="0" smtClean="0"/>
              <a:t>(Techn. Univ. Vienna/OeWF)</a:t>
            </a:r>
          </a:p>
          <a:p>
            <a:endParaRPr lang="de-AT" sz="1100" dirty="0" smtClean="0"/>
          </a:p>
          <a:p>
            <a:r>
              <a:rPr lang="de-AT" sz="1100" dirty="0" err="1" smtClean="0">
                <a:solidFill>
                  <a:schemeClr val="bg1">
                    <a:lumMod val="50000"/>
                  </a:schemeClr>
                </a:solidFill>
              </a:rPr>
              <a:t>Haeuplik</a:t>
            </a:r>
            <a:r>
              <a:rPr lang="de-AT" sz="1100" dirty="0" smtClean="0">
                <a:solidFill>
                  <a:schemeClr val="bg1">
                    <a:lumMod val="50000"/>
                  </a:schemeClr>
                </a:solidFill>
              </a:rPr>
              <a:t>-Meusburger, S., Sommer B., </a:t>
            </a:r>
            <a:r>
              <a:rPr lang="de-AT" sz="1100" dirty="0" err="1" smtClean="0">
                <a:solidFill>
                  <a:schemeClr val="bg1">
                    <a:lumMod val="50000"/>
                  </a:schemeClr>
                </a:solidFill>
              </a:rPr>
              <a:t>and</a:t>
            </a:r>
            <a:r>
              <a:rPr lang="de-AT" sz="1100" dirty="0" smtClean="0">
                <a:solidFill>
                  <a:schemeClr val="bg1">
                    <a:lumMod val="50000"/>
                  </a:schemeClr>
                </a:solidFill>
              </a:rPr>
              <a:t> </a:t>
            </a:r>
            <a:r>
              <a:rPr lang="de-AT" sz="1100" dirty="0" err="1" smtClean="0">
                <a:solidFill>
                  <a:schemeClr val="bg1">
                    <a:lumMod val="50000"/>
                  </a:schemeClr>
                </a:solidFill>
              </a:rPr>
              <a:t>Aguzzi</a:t>
            </a:r>
            <a:r>
              <a:rPr lang="de-AT" sz="1100" dirty="0" smtClean="0">
                <a:solidFill>
                  <a:schemeClr val="bg1">
                    <a:lumMod val="50000"/>
                  </a:schemeClr>
                </a:solidFill>
              </a:rPr>
              <a:t>, M. (2009) </a:t>
            </a:r>
            <a:r>
              <a:rPr lang="en-US" sz="1100" i="1" dirty="0" smtClean="0">
                <a:solidFill>
                  <a:schemeClr val="bg1">
                    <a:lumMod val="50000"/>
                  </a:schemeClr>
                </a:solidFill>
              </a:rPr>
              <a:t>Inflatable technologies: adaptability from dream to reality</a:t>
            </a:r>
            <a:r>
              <a:rPr lang="en-US" sz="1100" dirty="0" smtClean="0">
                <a:solidFill>
                  <a:schemeClr val="bg1">
                    <a:lumMod val="50000"/>
                  </a:schemeClr>
                </a:solidFill>
              </a:rPr>
              <a:t>. </a:t>
            </a:r>
          </a:p>
          <a:p>
            <a:r>
              <a:rPr lang="de-AT" sz="1100" dirty="0" smtClean="0">
                <a:solidFill>
                  <a:schemeClr val="bg1">
                    <a:lumMod val="50000"/>
                  </a:schemeClr>
                </a:solidFill>
              </a:rPr>
              <a:t>Acta </a:t>
            </a:r>
            <a:r>
              <a:rPr lang="de-AT" sz="1100" dirty="0" err="1" smtClean="0">
                <a:solidFill>
                  <a:schemeClr val="bg1">
                    <a:lumMod val="50000"/>
                  </a:schemeClr>
                </a:solidFill>
              </a:rPr>
              <a:t>Astronautica</a:t>
            </a:r>
            <a:r>
              <a:rPr lang="de-AT" sz="1100" dirty="0" smtClean="0">
                <a:solidFill>
                  <a:schemeClr val="bg1">
                    <a:lumMod val="50000"/>
                  </a:schemeClr>
                </a:solidFill>
              </a:rPr>
              <a:t> 5–6:841–852.</a:t>
            </a:r>
            <a:endParaRPr lang="de-AT" sz="1100" dirty="0">
              <a:solidFill>
                <a:schemeClr val="bg1">
                  <a:lumMod val="50000"/>
                </a:schemeClr>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G:\PolAres-Programm\Bildmaterial\MARS2013_Morocco\OfficialPics\KUX_1292b.jpg"/>
          <p:cNvPicPr>
            <a:picLocks noChangeAspect="1" noChangeArrowheads="1"/>
          </p:cNvPicPr>
          <p:nvPr/>
        </p:nvPicPr>
        <p:blipFill>
          <a:blip r:embed="rId2" cstate="print"/>
          <a:srcRect/>
          <a:stretch>
            <a:fillRect/>
          </a:stretch>
        </p:blipFill>
        <p:spPr bwMode="auto">
          <a:xfrm>
            <a:off x="-828675" y="-171450"/>
            <a:ext cx="10801350" cy="7200900"/>
          </a:xfrm>
          <a:prstGeom prst="rect">
            <a:avLst/>
          </a:prstGeom>
          <a:noFill/>
        </p:spPr>
      </p:pic>
      <p:sp>
        <p:nvSpPr>
          <p:cNvPr id="3" name="Textfeld 2"/>
          <p:cNvSpPr txBox="1"/>
          <p:nvPr/>
        </p:nvSpPr>
        <p:spPr>
          <a:xfrm>
            <a:off x="1043608" y="1196752"/>
            <a:ext cx="3315459" cy="1508105"/>
          </a:xfrm>
          <a:prstGeom prst="rect">
            <a:avLst/>
          </a:prstGeom>
          <a:noFill/>
        </p:spPr>
        <p:txBody>
          <a:bodyPr wrap="none" rtlCol="0">
            <a:spAutoFit/>
          </a:bodyPr>
          <a:lstStyle/>
          <a:p>
            <a:r>
              <a:rPr lang="de-AT" sz="2000" b="1" dirty="0" err="1" smtClean="0"/>
              <a:t>Yello-positioning</a:t>
            </a:r>
            <a:r>
              <a:rPr lang="de-AT" sz="2000" b="1" dirty="0" smtClean="0"/>
              <a:t> </a:t>
            </a:r>
            <a:r>
              <a:rPr lang="de-AT" sz="2000" b="1" dirty="0" err="1" smtClean="0"/>
              <a:t>system</a:t>
            </a:r>
            <a:endParaRPr lang="de-AT" sz="2000" b="1" dirty="0" smtClean="0"/>
          </a:p>
          <a:p>
            <a:endParaRPr lang="de-AT" dirty="0" smtClean="0"/>
          </a:p>
          <a:p>
            <a:r>
              <a:rPr lang="de-AT" sz="1200" dirty="0" smtClean="0">
                <a:solidFill>
                  <a:schemeClr val="bg1"/>
                </a:solidFill>
              </a:rPr>
              <a:t>Ragonig, C. (2013): </a:t>
            </a:r>
            <a:r>
              <a:rPr lang="de-AT" sz="1200" i="1" dirty="0" smtClean="0">
                <a:solidFill>
                  <a:schemeClr val="bg1"/>
                </a:solidFill>
              </a:rPr>
              <a:t>GPS-freies Navigationskonzept</a:t>
            </a:r>
          </a:p>
          <a:p>
            <a:r>
              <a:rPr lang="de-AT" sz="1200" i="1" dirty="0" smtClean="0">
                <a:solidFill>
                  <a:schemeClr val="bg1"/>
                </a:solidFill>
              </a:rPr>
              <a:t>für die bodengebundene planetare Exploration</a:t>
            </a:r>
            <a:r>
              <a:rPr lang="de-AT" sz="1200" dirty="0" smtClean="0">
                <a:solidFill>
                  <a:schemeClr val="bg1"/>
                </a:solidFill>
              </a:rPr>
              <a:t>, </a:t>
            </a:r>
          </a:p>
          <a:p>
            <a:r>
              <a:rPr lang="de-AT" sz="1200" dirty="0" err="1" smtClean="0">
                <a:solidFill>
                  <a:schemeClr val="bg1"/>
                </a:solidFill>
              </a:rPr>
              <a:t>MSc</a:t>
            </a:r>
            <a:r>
              <a:rPr lang="de-AT" sz="1200" dirty="0" smtClean="0">
                <a:solidFill>
                  <a:schemeClr val="bg1"/>
                </a:solidFill>
              </a:rPr>
              <a:t> </a:t>
            </a:r>
            <a:r>
              <a:rPr lang="de-AT" sz="1200" dirty="0" err="1" smtClean="0">
                <a:solidFill>
                  <a:schemeClr val="bg1"/>
                </a:solidFill>
              </a:rPr>
              <a:t>thesis</a:t>
            </a:r>
            <a:r>
              <a:rPr lang="de-AT" sz="1200" dirty="0" smtClean="0">
                <a:solidFill>
                  <a:schemeClr val="bg1"/>
                </a:solidFill>
              </a:rPr>
              <a:t>, Univ. </a:t>
            </a:r>
            <a:r>
              <a:rPr lang="de-AT" sz="1200" dirty="0" err="1" smtClean="0">
                <a:solidFill>
                  <a:schemeClr val="bg1"/>
                </a:solidFill>
              </a:rPr>
              <a:t>of</a:t>
            </a:r>
            <a:r>
              <a:rPr lang="de-AT" sz="1200" dirty="0" smtClean="0">
                <a:solidFill>
                  <a:schemeClr val="bg1"/>
                </a:solidFill>
              </a:rPr>
              <a:t> Applied </a:t>
            </a:r>
            <a:r>
              <a:rPr lang="de-AT" sz="1200" dirty="0" err="1" smtClean="0">
                <a:solidFill>
                  <a:schemeClr val="bg1"/>
                </a:solidFill>
              </a:rPr>
              <a:t>Sciences</a:t>
            </a:r>
            <a:r>
              <a:rPr lang="de-AT" sz="1200" dirty="0" smtClean="0">
                <a:solidFill>
                  <a:schemeClr val="bg1"/>
                </a:solidFill>
              </a:rPr>
              <a:t> Mittweida.</a:t>
            </a:r>
          </a:p>
          <a:p>
            <a:endParaRPr lang="de-AT" dirty="0">
              <a:solidFill>
                <a:schemeClr val="bg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G:\PolAres-Programm\Bildmaterial\MARS2013_Morocco\OfficialPics\KUX_1669c.jpg"/>
          <p:cNvPicPr>
            <a:picLocks noChangeAspect="1" noChangeArrowheads="1"/>
          </p:cNvPicPr>
          <p:nvPr/>
        </p:nvPicPr>
        <p:blipFill>
          <a:blip r:embed="rId2" cstate="print"/>
          <a:srcRect/>
          <a:stretch>
            <a:fillRect/>
          </a:stretch>
        </p:blipFill>
        <p:spPr bwMode="auto">
          <a:xfrm>
            <a:off x="0" y="0"/>
            <a:ext cx="10305665" cy="685800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G:\PolAres-Programm\Bildmaterial\MARS2013_Morocco\OfficialPics\KUX_8932.jpg"/>
          <p:cNvPicPr>
            <a:picLocks noChangeAspect="1" noChangeArrowheads="1"/>
          </p:cNvPicPr>
          <p:nvPr/>
        </p:nvPicPr>
        <p:blipFill>
          <a:blip r:embed="rId2" cstate="print"/>
          <a:srcRect/>
          <a:stretch>
            <a:fillRect/>
          </a:stretch>
        </p:blipFill>
        <p:spPr bwMode="auto">
          <a:xfrm>
            <a:off x="0" y="0"/>
            <a:ext cx="10304636" cy="6858000"/>
          </a:xfrm>
          <a:prstGeom prst="rect">
            <a:avLst/>
          </a:prstGeom>
          <a:noFill/>
        </p:spPr>
      </p:pic>
      <p:sp>
        <p:nvSpPr>
          <p:cNvPr id="3" name="Textfeld 2"/>
          <p:cNvSpPr txBox="1"/>
          <p:nvPr/>
        </p:nvSpPr>
        <p:spPr>
          <a:xfrm>
            <a:off x="971600" y="692696"/>
            <a:ext cx="2413033" cy="954107"/>
          </a:xfrm>
          <a:prstGeom prst="rect">
            <a:avLst/>
          </a:prstGeom>
          <a:noFill/>
        </p:spPr>
        <p:txBody>
          <a:bodyPr wrap="none" rtlCol="0">
            <a:spAutoFit/>
          </a:bodyPr>
          <a:lstStyle/>
          <a:p>
            <a:r>
              <a:rPr lang="de-AT" sz="3200" b="1" dirty="0" err="1" smtClean="0"/>
              <a:t>microEVA</a:t>
            </a:r>
            <a:endParaRPr lang="de-AT" sz="3200" b="1" dirty="0" smtClean="0"/>
          </a:p>
          <a:p>
            <a:r>
              <a:rPr lang="de-AT" sz="1200" dirty="0" smtClean="0"/>
              <a:t>NASA Jet Propulsion Laboratory &amp;</a:t>
            </a:r>
          </a:p>
          <a:p>
            <a:r>
              <a:rPr lang="de-AT" sz="1200" dirty="0" smtClean="0"/>
              <a:t> Austrian Space Forum</a:t>
            </a:r>
            <a:endParaRPr lang="de-AT" sz="12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Selected </a:t>
            </a:r>
            <a:r>
              <a:rPr lang="de-AT" dirty="0" err="1" smtClean="0"/>
              <a:t>results</a:t>
            </a:r>
            <a:endParaRPr lang="de-AT" dirty="0"/>
          </a:p>
        </p:txBody>
      </p:sp>
      <p:sp>
        <p:nvSpPr>
          <p:cNvPr id="3" name="Inhaltsplatzhalter 2"/>
          <p:cNvSpPr>
            <a:spLocks noGrp="1"/>
          </p:cNvSpPr>
          <p:nvPr>
            <p:ph idx="1"/>
          </p:nvPr>
        </p:nvSpPr>
        <p:spPr>
          <a:xfrm>
            <a:off x="457200" y="2060848"/>
            <a:ext cx="8229600" cy="4339952"/>
          </a:xfrm>
        </p:spPr>
        <p:txBody>
          <a:bodyPr>
            <a:normAutofit fontScale="70000" lnSpcReduction="20000"/>
          </a:bodyPr>
          <a:lstStyle/>
          <a:p>
            <a:r>
              <a:rPr lang="de-AT" dirty="0" err="1" smtClean="0"/>
              <a:t>Despite</a:t>
            </a:r>
            <a:r>
              <a:rPr lang="de-AT" dirty="0" smtClean="0"/>
              <a:t> </a:t>
            </a:r>
            <a:r>
              <a:rPr lang="de-AT" dirty="0" err="1" smtClean="0"/>
              <a:t>limitations</a:t>
            </a:r>
            <a:r>
              <a:rPr lang="de-AT" dirty="0" smtClean="0"/>
              <a:t> </a:t>
            </a:r>
            <a:r>
              <a:rPr lang="de-AT" dirty="0" err="1" smtClean="0"/>
              <a:t>of</a:t>
            </a:r>
            <a:r>
              <a:rPr lang="de-AT" dirty="0" smtClean="0"/>
              <a:t> </a:t>
            </a:r>
            <a:r>
              <a:rPr lang="de-AT" dirty="0" err="1" smtClean="0"/>
              <a:t>high</a:t>
            </a:r>
            <a:r>
              <a:rPr lang="de-AT" dirty="0" smtClean="0"/>
              <a:t>-</a:t>
            </a:r>
            <a:r>
              <a:rPr lang="de-AT" dirty="0" err="1" smtClean="0"/>
              <a:t>fidelity</a:t>
            </a:r>
            <a:r>
              <a:rPr lang="de-AT" dirty="0" smtClean="0"/>
              <a:t> analog-</a:t>
            </a:r>
            <a:r>
              <a:rPr lang="de-AT" dirty="0" err="1" smtClean="0"/>
              <a:t>research</a:t>
            </a:r>
            <a:r>
              <a:rPr lang="de-AT" dirty="0" smtClean="0"/>
              <a:t> </a:t>
            </a:r>
            <a:r>
              <a:rPr lang="de-AT" dirty="0" err="1" smtClean="0"/>
              <a:t>and</a:t>
            </a:r>
            <a:r>
              <a:rPr lang="de-AT" dirty="0" smtClean="0"/>
              <a:t> </a:t>
            </a:r>
            <a:r>
              <a:rPr lang="de-AT" dirty="0" err="1" smtClean="0"/>
              <a:t>without</a:t>
            </a:r>
            <a:r>
              <a:rPr lang="de-AT" dirty="0" smtClean="0"/>
              <a:t> </a:t>
            </a:r>
            <a:r>
              <a:rPr lang="de-AT" dirty="0" err="1" smtClean="0"/>
              <a:t>prior</a:t>
            </a:r>
            <a:r>
              <a:rPr lang="de-AT" dirty="0" smtClean="0"/>
              <a:t> in-situ </a:t>
            </a:r>
            <a:r>
              <a:rPr lang="de-AT" dirty="0" err="1" smtClean="0"/>
              <a:t>knowledge</a:t>
            </a:r>
            <a:r>
              <a:rPr lang="de-AT" dirty="0" smtClean="0"/>
              <a:t> </a:t>
            </a:r>
            <a:r>
              <a:rPr lang="de-AT" dirty="0" err="1" smtClean="0"/>
              <a:t>of</a:t>
            </a:r>
            <a:r>
              <a:rPr lang="de-AT" dirty="0" smtClean="0"/>
              <a:t> </a:t>
            </a:r>
            <a:r>
              <a:rPr lang="de-AT" dirty="0" err="1" smtClean="0"/>
              <a:t>site</a:t>
            </a:r>
            <a:r>
              <a:rPr lang="de-AT" dirty="0" smtClean="0"/>
              <a:t>, </a:t>
            </a:r>
            <a:r>
              <a:rPr lang="de-AT" dirty="0" err="1" smtClean="0"/>
              <a:t>previous</a:t>
            </a:r>
            <a:r>
              <a:rPr lang="de-AT" dirty="0" smtClean="0"/>
              <a:t> </a:t>
            </a:r>
            <a:r>
              <a:rPr lang="de-AT" dirty="0" err="1" smtClean="0"/>
              <a:t>water</a:t>
            </a:r>
            <a:r>
              <a:rPr lang="de-AT" dirty="0" smtClean="0"/>
              <a:t> </a:t>
            </a:r>
            <a:r>
              <a:rPr lang="de-AT" dirty="0" err="1" smtClean="0"/>
              <a:t>activity</a:t>
            </a:r>
            <a:r>
              <a:rPr lang="de-AT" dirty="0" smtClean="0"/>
              <a:t> was </a:t>
            </a:r>
            <a:r>
              <a:rPr lang="de-AT" dirty="0" err="1" smtClean="0"/>
              <a:t>identified</a:t>
            </a:r>
            <a:r>
              <a:rPr lang="de-AT" dirty="0" smtClean="0"/>
              <a:t>. </a:t>
            </a:r>
          </a:p>
          <a:p>
            <a:endParaRPr lang="de-AT" dirty="0" smtClean="0"/>
          </a:p>
          <a:p>
            <a:r>
              <a:rPr lang="de-AT" dirty="0" smtClean="0"/>
              <a:t>“potential </a:t>
            </a:r>
            <a:r>
              <a:rPr lang="de-AT" dirty="0" err="1" smtClean="0"/>
              <a:t>biological</a:t>
            </a:r>
            <a:r>
              <a:rPr lang="de-AT" dirty="0" smtClean="0"/>
              <a:t> </a:t>
            </a:r>
            <a:r>
              <a:rPr lang="de-AT" dirty="0" err="1" smtClean="0"/>
              <a:t>activity</a:t>
            </a:r>
            <a:r>
              <a:rPr lang="de-AT" dirty="0" smtClean="0"/>
              <a:t>“ 300 </a:t>
            </a:r>
            <a:r>
              <a:rPr lang="de-AT" dirty="0" err="1" smtClean="0"/>
              <a:t>Myrs</a:t>
            </a:r>
            <a:r>
              <a:rPr lang="de-AT" dirty="0" smtClean="0"/>
              <a:t> </a:t>
            </a:r>
            <a:r>
              <a:rPr lang="de-AT" dirty="0" err="1" smtClean="0"/>
              <a:t>ago</a:t>
            </a:r>
            <a:r>
              <a:rPr lang="de-AT" dirty="0" smtClean="0"/>
              <a:t>. </a:t>
            </a:r>
          </a:p>
          <a:p>
            <a:endParaRPr lang="de-AT" dirty="0" smtClean="0"/>
          </a:p>
          <a:p>
            <a:r>
              <a:rPr lang="de-AT" dirty="0" smtClean="0"/>
              <a:t>Measurement </a:t>
            </a:r>
            <a:r>
              <a:rPr lang="de-AT" dirty="0" err="1" smtClean="0"/>
              <a:t>of</a:t>
            </a:r>
            <a:r>
              <a:rPr lang="de-AT" dirty="0" smtClean="0"/>
              <a:t> </a:t>
            </a:r>
            <a:r>
              <a:rPr lang="de-AT" dirty="0" err="1" smtClean="0"/>
              <a:t>work</a:t>
            </a:r>
            <a:r>
              <a:rPr lang="de-AT" dirty="0" smtClean="0"/>
              <a:t> </a:t>
            </a:r>
            <a:r>
              <a:rPr lang="de-AT" dirty="0" err="1" smtClean="0"/>
              <a:t>speed</a:t>
            </a:r>
            <a:r>
              <a:rPr lang="de-AT" dirty="0" smtClean="0"/>
              <a:t> </a:t>
            </a:r>
            <a:r>
              <a:rPr lang="de-AT" dirty="0" err="1" smtClean="0"/>
              <a:t>suited</a:t>
            </a:r>
            <a:r>
              <a:rPr lang="de-AT" dirty="0" smtClean="0"/>
              <a:t> </a:t>
            </a:r>
            <a:r>
              <a:rPr lang="de-AT" dirty="0" err="1" smtClean="0"/>
              <a:t>vs</a:t>
            </a:r>
            <a:r>
              <a:rPr lang="de-AT" dirty="0" smtClean="0"/>
              <a:t> </a:t>
            </a:r>
            <a:r>
              <a:rPr lang="de-AT" dirty="0" err="1" smtClean="0"/>
              <a:t>unsuited</a:t>
            </a:r>
            <a:r>
              <a:rPr lang="de-AT" dirty="0" smtClean="0"/>
              <a:t>: 1.3-fold</a:t>
            </a:r>
            <a:br>
              <a:rPr lang="de-AT" dirty="0" smtClean="0"/>
            </a:br>
            <a:endParaRPr lang="de-AT" dirty="0" smtClean="0"/>
          </a:p>
          <a:p>
            <a:r>
              <a:rPr lang="de-AT" dirty="0" smtClean="0"/>
              <a:t>Thermal </a:t>
            </a:r>
            <a:r>
              <a:rPr lang="de-AT" dirty="0" err="1" smtClean="0"/>
              <a:t>inertia</a:t>
            </a:r>
            <a:r>
              <a:rPr lang="de-AT" dirty="0" smtClean="0"/>
              <a:t> </a:t>
            </a:r>
            <a:r>
              <a:rPr lang="de-AT" dirty="0" err="1" smtClean="0"/>
              <a:t>measurements</a:t>
            </a:r>
            <a:r>
              <a:rPr lang="de-AT" dirty="0" smtClean="0"/>
              <a:t> </a:t>
            </a:r>
            <a:r>
              <a:rPr lang="de-AT" dirty="0" err="1" smtClean="0"/>
              <a:t>as</a:t>
            </a:r>
            <a:r>
              <a:rPr lang="de-AT" dirty="0" smtClean="0"/>
              <a:t> a </a:t>
            </a:r>
            <a:r>
              <a:rPr lang="de-AT" dirty="0" err="1" smtClean="0"/>
              <a:t>field</a:t>
            </a:r>
            <a:r>
              <a:rPr lang="de-AT" dirty="0" smtClean="0"/>
              <a:t> </a:t>
            </a:r>
            <a:r>
              <a:rPr lang="de-AT" dirty="0" err="1" smtClean="0"/>
              <a:t>method</a:t>
            </a:r>
            <a:r>
              <a:rPr lang="de-AT" dirty="0" smtClean="0"/>
              <a:t> </a:t>
            </a:r>
            <a:r>
              <a:rPr lang="de-AT" dirty="0" err="1" smtClean="0"/>
              <a:t>for</a:t>
            </a:r>
            <a:r>
              <a:rPr lang="de-AT" dirty="0" smtClean="0"/>
              <a:t> </a:t>
            </a:r>
            <a:r>
              <a:rPr lang="de-AT" dirty="0" err="1" smtClean="0"/>
              <a:t>detecting</a:t>
            </a:r>
            <a:r>
              <a:rPr lang="de-AT" dirty="0" smtClean="0"/>
              <a:t> cave </a:t>
            </a:r>
            <a:r>
              <a:rPr lang="de-AT" dirty="0" err="1" smtClean="0"/>
              <a:t>entrances</a:t>
            </a:r>
            <a:r>
              <a:rPr lang="de-AT" dirty="0" smtClean="0"/>
              <a:t/>
            </a:r>
            <a:br>
              <a:rPr lang="de-AT" dirty="0" smtClean="0"/>
            </a:br>
            <a:endParaRPr lang="de-AT" dirty="0" smtClean="0"/>
          </a:p>
          <a:p>
            <a:r>
              <a:rPr lang="de-AT" dirty="0" err="1" smtClean="0"/>
              <a:t>Three</a:t>
            </a:r>
            <a:r>
              <a:rPr lang="de-AT" dirty="0" smtClean="0"/>
              <a:t> </a:t>
            </a:r>
            <a:r>
              <a:rPr lang="de-AT" dirty="0" err="1" smtClean="0"/>
              <a:t>robotic</a:t>
            </a:r>
            <a:r>
              <a:rPr lang="de-AT" dirty="0" smtClean="0"/>
              <a:t> </a:t>
            </a:r>
            <a:r>
              <a:rPr lang="de-AT" dirty="0" err="1" smtClean="0"/>
              <a:t>vehicles</a:t>
            </a:r>
            <a:r>
              <a:rPr lang="de-AT" dirty="0" smtClean="0"/>
              <a:t>, </a:t>
            </a:r>
            <a:r>
              <a:rPr lang="de-AT" dirty="0" err="1" smtClean="0"/>
              <a:t>the</a:t>
            </a:r>
            <a:r>
              <a:rPr lang="de-AT" dirty="0" smtClean="0"/>
              <a:t> </a:t>
            </a:r>
            <a:r>
              <a:rPr lang="de-AT" dirty="0" err="1" smtClean="0"/>
              <a:t>deployable</a:t>
            </a:r>
            <a:r>
              <a:rPr lang="de-AT" dirty="0" smtClean="0"/>
              <a:t> </a:t>
            </a:r>
            <a:r>
              <a:rPr lang="de-AT" dirty="0" err="1" smtClean="0"/>
              <a:t>shelter</a:t>
            </a:r>
            <a:r>
              <a:rPr lang="de-AT" dirty="0" smtClean="0"/>
              <a:t> </a:t>
            </a:r>
            <a:r>
              <a:rPr lang="de-AT" dirty="0" err="1" smtClean="0"/>
              <a:t>successfully</a:t>
            </a:r>
            <a:r>
              <a:rPr lang="de-AT" dirty="0" smtClean="0"/>
              <a:t> </a:t>
            </a:r>
            <a:r>
              <a:rPr lang="de-AT" dirty="0" err="1" smtClean="0"/>
              <a:t>tested</a:t>
            </a:r>
            <a:r>
              <a:rPr lang="de-AT" dirty="0" smtClean="0"/>
              <a:t/>
            </a:r>
            <a:br>
              <a:rPr lang="de-AT" dirty="0" smtClean="0"/>
            </a:br>
            <a:endParaRPr lang="de-AT" dirty="0" smtClean="0"/>
          </a:p>
          <a:p>
            <a:r>
              <a:rPr lang="de-AT" dirty="0" err="1" smtClean="0"/>
              <a:t>Risc</a:t>
            </a:r>
            <a:r>
              <a:rPr lang="de-AT" dirty="0" smtClean="0"/>
              <a:t> </a:t>
            </a:r>
            <a:r>
              <a:rPr lang="de-AT" dirty="0" err="1" smtClean="0"/>
              <a:t>assessement</a:t>
            </a:r>
            <a:r>
              <a:rPr lang="de-AT" dirty="0" smtClean="0"/>
              <a:t> </a:t>
            </a:r>
            <a:r>
              <a:rPr lang="de-AT" dirty="0" err="1" smtClean="0"/>
              <a:t>of</a:t>
            </a:r>
            <a:r>
              <a:rPr lang="de-AT" dirty="0" smtClean="0"/>
              <a:t> </a:t>
            </a:r>
            <a:r>
              <a:rPr lang="de-AT" dirty="0" err="1" smtClean="0"/>
              <a:t>actual</a:t>
            </a:r>
            <a:r>
              <a:rPr lang="de-AT" dirty="0" smtClean="0"/>
              <a:t> </a:t>
            </a:r>
            <a:r>
              <a:rPr lang="de-AT" dirty="0" err="1" smtClean="0"/>
              <a:t>injuires</a:t>
            </a:r>
            <a:r>
              <a:rPr lang="de-AT" dirty="0" smtClean="0"/>
              <a:t>: MSC </a:t>
            </a:r>
            <a:r>
              <a:rPr lang="de-AT" dirty="0" err="1" smtClean="0"/>
              <a:t>vs</a:t>
            </a:r>
            <a:r>
              <a:rPr lang="de-AT" dirty="0" smtClean="0"/>
              <a:t> </a:t>
            </a:r>
            <a:r>
              <a:rPr lang="de-AT" dirty="0" err="1" smtClean="0"/>
              <a:t>field</a:t>
            </a:r>
            <a:r>
              <a:rPr lang="de-AT" dirty="0" smtClean="0"/>
              <a:t> </a:t>
            </a:r>
            <a:r>
              <a:rPr lang="de-AT" dirty="0" err="1" smtClean="0"/>
              <a:t>crew</a:t>
            </a:r>
            <a:r>
              <a:rPr lang="de-AT" dirty="0" smtClean="0"/>
              <a:t>: w.r.t. </a:t>
            </a:r>
            <a:r>
              <a:rPr lang="de-AT" dirty="0" err="1" smtClean="0"/>
              <a:t>traumatic</a:t>
            </a:r>
            <a:r>
              <a:rPr lang="de-AT" dirty="0" smtClean="0"/>
              <a:t> </a:t>
            </a:r>
            <a:r>
              <a:rPr lang="de-AT" dirty="0" err="1" smtClean="0"/>
              <a:t>injuries</a:t>
            </a:r>
            <a:r>
              <a:rPr lang="de-AT" dirty="0" smtClean="0"/>
              <a:t> 1:4 </a:t>
            </a:r>
            <a:endParaRPr lang="de-AT"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smtClean="0"/>
              <a:t>Mission dataset - on site images </a:t>
            </a:r>
            <a:endParaRPr lang="en-US" dirty="0"/>
          </a:p>
        </p:txBody>
      </p:sp>
      <p:pic>
        <p:nvPicPr>
          <p:cNvPr id="4098" name="Picture 2" descr="D:\Projects\PolAres_Austrian Space Forum\Morocco_2013\MARS2013\7. Experiments\GESU\15-Feb-2013\Daniel\Aouda-X Helmet_2013-02-15_10-57-52.121+0000.png"/>
          <p:cNvPicPr>
            <a:picLocks noGrp="1" noChangeAspect="1" noChangeArrowheads="1"/>
          </p:cNvPicPr>
          <p:nvPr>
            <p:ph idx="1"/>
          </p:nvPr>
        </p:nvPicPr>
        <p:blipFill>
          <a:blip r:embed="rId2" cstate="print"/>
          <a:srcRect/>
          <a:stretch>
            <a:fillRect/>
          </a:stretch>
        </p:blipFill>
        <p:spPr bwMode="auto">
          <a:xfrm>
            <a:off x="1066800" y="1143000"/>
            <a:ext cx="6934200" cy="5200650"/>
          </a:xfrm>
          <a:prstGeom prst="rect">
            <a:avLst/>
          </a:prstGeom>
          <a:noFill/>
        </p:spPr>
      </p:pic>
      <p:sp>
        <p:nvSpPr>
          <p:cNvPr id="6" name="Szövegdoboz 5"/>
          <p:cNvSpPr txBox="1"/>
          <p:nvPr/>
        </p:nvSpPr>
        <p:spPr>
          <a:xfrm>
            <a:off x="1143000" y="6400800"/>
            <a:ext cx="7010400" cy="369332"/>
          </a:xfrm>
          <a:prstGeom prst="rect">
            <a:avLst/>
          </a:prstGeom>
          <a:noFill/>
        </p:spPr>
        <p:txBody>
          <a:bodyPr wrap="square" rtlCol="0">
            <a:spAutoFit/>
          </a:bodyPr>
          <a:lstStyle/>
          <a:p>
            <a:pPr algn="ctr"/>
            <a:r>
              <a:rPr lang="en-US" b="1" dirty="0" err="1" smtClean="0"/>
              <a:t>Aouda</a:t>
            </a:r>
            <a:r>
              <a:rPr lang="en-US" b="1" dirty="0" smtClean="0"/>
              <a:t> X. camera picture, GESU experiment</a:t>
            </a:r>
            <a:endParaRPr lang="en-US" b="1"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G:\PolAres-Programm\Conferences&amp;Papers\PEER REVIEWED PAPERS\Astrobiology_CAVES_Thermal_Apr2013\KessKess_KUX_2090.jpg"/>
          <p:cNvPicPr/>
          <p:nvPr/>
        </p:nvPicPr>
        <p:blipFill>
          <a:blip r:embed="rId2" cstate="print"/>
          <a:srcRect/>
          <a:stretch>
            <a:fillRect/>
          </a:stretch>
        </p:blipFill>
        <p:spPr bwMode="auto">
          <a:xfrm>
            <a:off x="-1" y="0"/>
            <a:ext cx="10454493" cy="6957392"/>
          </a:xfrm>
          <a:prstGeom prst="rect">
            <a:avLst/>
          </a:prstGeom>
          <a:noFill/>
          <a:ln w="9525">
            <a:noFill/>
            <a:miter lim="800000"/>
            <a:headEnd/>
            <a:tailEnd/>
          </a:ln>
        </p:spPr>
      </p:pic>
      <p:sp>
        <p:nvSpPr>
          <p:cNvPr id="3" name="Rechteck 2"/>
          <p:cNvSpPr/>
          <p:nvPr/>
        </p:nvSpPr>
        <p:spPr>
          <a:xfrm>
            <a:off x="6228184" y="6093296"/>
            <a:ext cx="2915816"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 name="Textfeld 3"/>
          <p:cNvSpPr txBox="1"/>
          <p:nvPr/>
        </p:nvSpPr>
        <p:spPr>
          <a:xfrm>
            <a:off x="7236296" y="6237312"/>
            <a:ext cx="1000595" cy="461665"/>
          </a:xfrm>
          <a:prstGeom prst="rect">
            <a:avLst/>
          </a:prstGeom>
          <a:noFill/>
        </p:spPr>
        <p:txBody>
          <a:bodyPr wrap="none" rtlCol="0">
            <a:spAutoFit/>
          </a:bodyPr>
          <a:lstStyle/>
          <a:p>
            <a:r>
              <a:rPr lang="de-AT" sz="2400" b="1" dirty="0" smtClean="0">
                <a:solidFill>
                  <a:schemeClr val="bg1"/>
                </a:solidFill>
              </a:rPr>
              <a:t>100 m</a:t>
            </a:r>
            <a:endParaRPr lang="de-AT" sz="2400" b="1" dirty="0">
              <a:solidFill>
                <a:schemeClr val="bg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G:\PolAres-Programm\Conferences&amp;Papers\PEER REVIEWED PAPERS\Astrobiology_CAVES_Thermal_Apr2013\Fig_2_cavecloseup.jpg"/>
          <p:cNvPicPr/>
          <p:nvPr/>
        </p:nvPicPr>
        <p:blipFill>
          <a:blip r:embed="rId2" cstate="print"/>
          <a:srcRect/>
          <a:stretch>
            <a:fillRect/>
          </a:stretch>
        </p:blipFill>
        <p:spPr bwMode="auto">
          <a:xfrm>
            <a:off x="49922" y="836712"/>
            <a:ext cx="9094078" cy="4653136"/>
          </a:xfrm>
          <a:prstGeom prst="rect">
            <a:avLst/>
          </a:prstGeom>
          <a:noFill/>
          <a:ln w="9525">
            <a:noFill/>
            <a:miter lim="800000"/>
            <a:headEnd/>
            <a:tailEnd/>
          </a:ln>
        </p:spPr>
      </p:pic>
      <p:sp>
        <p:nvSpPr>
          <p:cNvPr id="28673" name="Rectangle 1"/>
          <p:cNvSpPr>
            <a:spLocks noChangeArrowheads="1"/>
          </p:cNvSpPr>
          <p:nvPr/>
        </p:nvSpPr>
        <p:spPr bwMode="auto">
          <a:xfrm>
            <a:off x="1043608" y="5949280"/>
            <a:ext cx="7044104" cy="8002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Mounji</a:t>
            </a:r>
            <a:r>
              <a:rPr kumimoji="0" lang="en-US" sz="9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D., Bourque, P.-A. and </a:t>
            </a:r>
            <a:r>
              <a:rPr kumimoji="0" lang="en-US" sz="9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Savard</a:t>
            </a:r>
            <a:r>
              <a:rPr kumimoji="0" lang="en-US" sz="9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M.M. (1998) Hydrothermal origin of Devonian conical mounds (</a:t>
            </a:r>
            <a:r>
              <a:rPr kumimoji="0" lang="en-US" sz="9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kess-kess</a:t>
            </a:r>
            <a:r>
              <a:rPr kumimoji="0" lang="en-US" sz="9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of </a:t>
            </a:r>
            <a:r>
              <a:rPr kumimoji="0" lang="en-US" sz="9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Hamar</a:t>
            </a:r>
            <a:r>
              <a:rPr kumimoji="0" lang="en-US" sz="9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9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Lakhdad</a:t>
            </a:r>
            <a:r>
              <a:rPr kumimoji="0" lang="en-US" sz="9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Ridge, Anti-Atlas, Morocco, Geology, December, 26:1123-1126</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de-AT"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Cavalazzi</a:t>
            </a:r>
            <a:r>
              <a:rPr kumimoji="0" lang="en-US" sz="9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B., </a:t>
            </a:r>
            <a:r>
              <a:rPr kumimoji="0" lang="en-US" sz="9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Barbieri</a:t>
            </a:r>
            <a:r>
              <a:rPr kumimoji="0" lang="en-US" sz="9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R., </a:t>
            </a:r>
            <a:r>
              <a:rPr kumimoji="0" lang="en-US" sz="9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Ori</a:t>
            </a:r>
            <a:r>
              <a:rPr kumimoji="0" lang="en-US" sz="9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G.G. (2008) Chemosynthetic </a:t>
            </a:r>
            <a:r>
              <a:rPr kumimoji="0" lang="en-US" sz="9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microbialites</a:t>
            </a:r>
            <a:r>
              <a:rPr kumimoji="0" lang="en-US" sz="9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in the Devonian carbonate mounds</a:t>
            </a:r>
            <a:r>
              <a:rPr kumimoji="0" lang="en-US" sz="9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9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of </a:t>
            </a:r>
            <a:r>
              <a:rPr kumimoji="0" lang="en-US" sz="9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Hamar</a:t>
            </a:r>
            <a:r>
              <a:rPr kumimoji="0" lang="en-US" sz="9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9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Laghdad</a:t>
            </a:r>
            <a:r>
              <a:rPr kumimoji="0" lang="en-US" sz="9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(Anti-Atlas, Morocco), </a:t>
            </a:r>
            <a:r>
              <a:rPr kumimoji="0" lang="en-US" sz="9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Sedimentary Geology</a:t>
            </a:r>
            <a:r>
              <a:rPr kumimoji="0" lang="en-US" sz="9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200: 73-88</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G:\PolAres-Programm\Conferences&amp;Papers\PEER REVIEWED PAPERS\Astrobiology_CAVES_Thermal_Apr2013\Fig_3_Thermalsequence.jpg"/>
          <p:cNvPicPr/>
          <p:nvPr/>
        </p:nvPicPr>
        <p:blipFill>
          <a:blip r:embed="rId2" cstate="print"/>
          <a:srcRect/>
          <a:stretch>
            <a:fillRect/>
          </a:stretch>
        </p:blipFill>
        <p:spPr bwMode="auto">
          <a:xfrm>
            <a:off x="287016" y="260648"/>
            <a:ext cx="8856984" cy="5537171"/>
          </a:xfrm>
          <a:prstGeom prst="rect">
            <a:avLst/>
          </a:prstGeom>
          <a:noFill/>
          <a:ln w="9525">
            <a:noFill/>
            <a:miter lim="800000"/>
            <a:headEnd/>
            <a:tailEnd/>
          </a:ln>
        </p:spPr>
      </p:pic>
      <p:sp>
        <p:nvSpPr>
          <p:cNvPr id="3" name="Textfeld 2"/>
          <p:cNvSpPr txBox="1"/>
          <p:nvPr/>
        </p:nvSpPr>
        <p:spPr>
          <a:xfrm>
            <a:off x="395536" y="6021288"/>
            <a:ext cx="8352928" cy="646331"/>
          </a:xfrm>
          <a:prstGeom prst="rect">
            <a:avLst/>
          </a:prstGeom>
          <a:noFill/>
        </p:spPr>
        <p:txBody>
          <a:bodyPr wrap="square" rtlCol="0">
            <a:spAutoFit/>
          </a:bodyPr>
          <a:lstStyle/>
          <a:p>
            <a:r>
              <a:rPr lang="en-US" sz="1200" dirty="0"/>
              <a:t>Ambient air temperatures are shown together with the thermal threshold imagery. Regions above the threshold temperature are shown in yellow, superimposed on the optical context image. Threshold was set at 12°C until thermal equity with the ambient surface was reached at 07:26 UTC, then set at 15°C to identify the cooler cavity entry whilst the environment was heated above 15°C. </a:t>
            </a:r>
            <a:endParaRPr lang="de-AT" sz="12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G:\PolAres-Programm\Bildmaterial\Aouda.X.Fotoshooting\OEWF_3-000511_1024px.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extfeld 2"/>
          <p:cNvSpPr txBox="1"/>
          <p:nvPr/>
        </p:nvSpPr>
        <p:spPr>
          <a:xfrm>
            <a:off x="4496345" y="620688"/>
            <a:ext cx="3798669" cy="1569660"/>
          </a:xfrm>
          <a:prstGeom prst="rect">
            <a:avLst/>
          </a:prstGeom>
          <a:noFill/>
        </p:spPr>
        <p:txBody>
          <a:bodyPr wrap="none" rtlCol="0">
            <a:spAutoFit/>
          </a:bodyPr>
          <a:lstStyle/>
          <a:p>
            <a:pPr algn="r"/>
            <a:r>
              <a:rPr lang="de-AT" sz="2400" b="1" dirty="0" smtClean="0">
                <a:solidFill>
                  <a:schemeClr val="bg1">
                    <a:lumMod val="85000"/>
                  </a:schemeClr>
                </a:solidFill>
              </a:rPr>
              <a:t>gernot.groemer@oewf.org</a:t>
            </a:r>
          </a:p>
          <a:p>
            <a:pPr algn="r"/>
            <a:endParaRPr lang="de-AT" dirty="0" smtClean="0">
              <a:solidFill>
                <a:schemeClr val="bg1">
                  <a:lumMod val="85000"/>
                </a:schemeClr>
              </a:solidFill>
            </a:endParaRPr>
          </a:p>
          <a:p>
            <a:pPr algn="r"/>
            <a:r>
              <a:rPr lang="de-AT" dirty="0" smtClean="0">
                <a:solidFill>
                  <a:schemeClr val="bg1">
                    <a:lumMod val="85000"/>
                  </a:schemeClr>
                </a:solidFill>
              </a:rPr>
              <a:t>Rock Glacier Mission-Simulation</a:t>
            </a:r>
          </a:p>
          <a:p>
            <a:pPr algn="r"/>
            <a:r>
              <a:rPr lang="de-AT" dirty="0" smtClean="0">
                <a:solidFill>
                  <a:schemeClr val="bg1">
                    <a:lumMod val="85000"/>
                  </a:schemeClr>
                </a:solidFill>
              </a:rPr>
              <a:t>August 2015</a:t>
            </a:r>
          </a:p>
          <a:p>
            <a:pPr algn="r"/>
            <a:r>
              <a:rPr lang="de-AT" dirty="0" smtClean="0">
                <a:solidFill>
                  <a:schemeClr val="bg1">
                    <a:lumMod val="85000"/>
                  </a:schemeClr>
                </a:solidFill>
              </a:rPr>
              <a:t>(AO: </a:t>
            </a:r>
            <a:r>
              <a:rPr lang="de-AT" dirty="0" err="1" smtClean="0">
                <a:solidFill>
                  <a:schemeClr val="bg1">
                    <a:lumMod val="85000"/>
                  </a:schemeClr>
                </a:solidFill>
              </a:rPr>
              <a:t>July</a:t>
            </a:r>
            <a:r>
              <a:rPr lang="de-AT" dirty="0" smtClean="0">
                <a:solidFill>
                  <a:schemeClr val="bg1">
                    <a:lumMod val="85000"/>
                  </a:schemeClr>
                </a:solidFill>
              </a:rPr>
              <a:t> 2014?)</a:t>
            </a:r>
            <a:endParaRPr lang="de-AT" dirty="0">
              <a:solidFill>
                <a:schemeClr val="bg1">
                  <a:lumMod val="85000"/>
                </a:schemeClr>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PolAres-Programm\Bildmaterial\Aouda.X.Fotoshooting\Artwork\OEWF_2-000288_whiteBack_medium.jpg"/>
          <p:cNvPicPr>
            <a:picLocks noChangeAspect="1" noChangeArrowheads="1"/>
          </p:cNvPicPr>
          <p:nvPr/>
        </p:nvPicPr>
        <p:blipFill>
          <a:blip r:embed="rId2" cstate="screen">
            <a:clrChange>
              <a:clrFrom>
                <a:srgbClr val="FFFFFF"/>
              </a:clrFrom>
              <a:clrTo>
                <a:srgbClr val="FFFFFF">
                  <a:alpha val="0"/>
                </a:srgbClr>
              </a:clrTo>
            </a:clrChange>
          </a:blip>
          <a:srcRect/>
          <a:stretch>
            <a:fillRect/>
          </a:stretch>
        </p:blipFill>
        <p:spPr bwMode="auto">
          <a:xfrm>
            <a:off x="2555776" y="476672"/>
            <a:ext cx="8020518" cy="6021507"/>
          </a:xfrm>
          <a:prstGeom prst="rect">
            <a:avLst/>
          </a:prstGeom>
          <a:noFill/>
        </p:spPr>
      </p:pic>
      <p:sp>
        <p:nvSpPr>
          <p:cNvPr id="2" name="Titel 1"/>
          <p:cNvSpPr>
            <a:spLocks noGrp="1"/>
          </p:cNvSpPr>
          <p:nvPr>
            <p:ph type="title"/>
          </p:nvPr>
        </p:nvSpPr>
        <p:spPr/>
        <p:txBody>
          <a:bodyPr/>
          <a:lstStyle/>
          <a:p>
            <a:r>
              <a:rPr lang="de-DE" dirty="0" smtClean="0"/>
              <a:t>Aouda.X </a:t>
            </a:r>
            <a:r>
              <a:rPr lang="de-DE" sz="2800" dirty="0" err="1" smtClean="0"/>
              <a:t>spacesuit</a:t>
            </a:r>
            <a:r>
              <a:rPr lang="de-DE" sz="2800" dirty="0" smtClean="0"/>
              <a:t> </a:t>
            </a:r>
            <a:r>
              <a:rPr lang="de-DE" sz="2800" dirty="0" err="1" smtClean="0"/>
              <a:t>simulator</a:t>
            </a:r>
            <a:r>
              <a:rPr lang="de-DE" sz="2800" dirty="0" smtClean="0"/>
              <a:t> prototype</a:t>
            </a:r>
            <a:endParaRPr lang="de-DE" sz="2800" dirty="0"/>
          </a:p>
        </p:txBody>
      </p:sp>
      <p:sp>
        <p:nvSpPr>
          <p:cNvPr id="3" name="Inhaltsplatzhalter 2"/>
          <p:cNvSpPr>
            <a:spLocks noGrp="1"/>
          </p:cNvSpPr>
          <p:nvPr>
            <p:ph idx="1"/>
          </p:nvPr>
        </p:nvSpPr>
        <p:spPr>
          <a:xfrm>
            <a:off x="179512" y="1700808"/>
            <a:ext cx="6192688" cy="4680519"/>
          </a:xfrm>
        </p:spPr>
        <p:txBody>
          <a:bodyPr>
            <a:noAutofit/>
          </a:bodyPr>
          <a:lstStyle/>
          <a:p>
            <a:r>
              <a:rPr lang="de-DE" sz="2400" dirty="0" err="1" smtClean="0"/>
              <a:t>Based</a:t>
            </a:r>
            <a:r>
              <a:rPr lang="de-DE" sz="2400" dirty="0" smtClean="0"/>
              <a:t> upon NASA DRM 5.0 &amp; Aurora</a:t>
            </a:r>
          </a:p>
          <a:p>
            <a:r>
              <a:rPr lang="de-DE" sz="1600" dirty="0" smtClean="0"/>
              <a:t>NASA </a:t>
            </a:r>
            <a:r>
              <a:rPr lang="de-AT" sz="1600" dirty="0" smtClean="0"/>
              <a:t>Human-System Standard</a:t>
            </a:r>
            <a:r>
              <a:rPr lang="de-DE" sz="1600" dirty="0" smtClean="0"/>
              <a:t> STD-3000 &amp; MIL-STD-882c</a:t>
            </a:r>
          </a:p>
          <a:p>
            <a:endParaRPr lang="de-DE" sz="2400" dirty="0" smtClean="0"/>
          </a:p>
          <a:p>
            <a:r>
              <a:rPr lang="de-DE" sz="2400" dirty="0" smtClean="0"/>
              <a:t>&lt;45 kg, </a:t>
            </a:r>
            <a:r>
              <a:rPr lang="de-DE" sz="2400" dirty="0" err="1" smtClean="0"/>
              <a:t>unpressurized</a:t>
            </a:r>
            <a:r>
              <a:rPr lang="de-DE" sz="2400" dirty="0" smtClean="0"/>
              <a:t>, </a:t>
            </a:r>
            <a:r>
              <a:rPr lang="de-DE" sz="2400" dirty="0" err="1" smtClean="0"/>
              <a:t>Hard-Upper</a:t>
            </a:r>
            <a:r>
              <a:rPr lang="de-DE" sz="2400" dirty="0" smtClean="0"/>
              <a:t> Torso, </a:t>
            </a:r>
            <a:r>
              <a:rPr lang="de-DE" sz="2400" dirty="0" err="1" smtClean="0"/>
              <a:t>custom-built</a:t>
            </a:r>
            <a:r>
              <a:rPr lang="de-DE" sz="2400" dirty="0" smtClean="0"/>
              <a:t> OBDH and </a:t>
            </a:r>
            <a:r>
              <a:rPr lang="de-DE" sz="2400" dirty="0" err="1" smtClean="0"/>
              <a:t>advanced</a:t>
            </a:r>
            <a:r>
              <a:rPr lang="de-DE" sz="2400" dirty="0" smtClean="0"/>
              <a:t> human-</a:t>
            </a:r>
            <a:r>
              <a:rPr lang="de-DE" sz="2400" dirty="0" err="1" smtClean="0"/>
              <a:t>machine</a:t>
            </a:r>
            <a:r>
              <a:rPr lang="de-DE" sz="2400" dirty="0" smtClean="0"/>
              <a:t>-</a:t>
            </a:r>
            <a:r>
              <a:rPr lang="de-DE" sz="2400" dirty="0" err="1" smtClean="0"/>
              <a:t>interface</a:t>
            </a:r>
            <a:endParaRPr lang="de-DE" sz="2400" dirty="0" smtClean="0"/>
          </a:p>
          <a:p>
            <a:endParaRPr lang="de-DE" sz="2400" dirty="0" smtClean="0"/>
          </a:p>
          <a:p>
            <a:r>
              <a:rPr lang="de-DE" sz="2400" dirty="0" err="1" smtClean="0"/>
              <a:t>Outer</a:t>
            </a:r>
            <a:r>
              <a:rPr lang="de-DE" sz="2400" dirty="0" smtClean="0"/>
              <a:t> </a:t>
            </a:r>
            <a:r>
              <a:rPr lang="de-DE" sz="2400" dirty="0" err="1" smtClean="0"/>
              <a:t>layer</a:t>
            </a:r>
            <a:r>
              <a:rPr lang="de-DE" sz="2400" dirty="0" smtClean="0"/>
              <a:t> </a:t>
            </a:r>
            <a:r>
              <a:rPr lang="de-DE" sz="2400" dirty="0" err="1" smtClean="0"/>
              <a:t>optimized</a:t>
            </a:r>
            <a:r>
              <a:rPr lang="de-DE" sz="2400" dirty="0" smtClean="0"/>
              <a:t> </a:t>
            </a:r>
            <a:r>
              <a:rPr lang="de-DE" sz="2400" dirty="0" err="1" smtClean="0"/>
              <a:t>for</a:t>
            </a:r>
            <a:r>
              <a:rPr lang="de-DE" sz="2400" dirty="0" smtClean="0"/>
              <a:t> </a:t>
            </a:r>
            <a:r>
              <a:rPr lang="de-DE" sz="2400" dirty="0" err="1" smtClean="0"/>
              <a:t>planetary</a:t>
            </a:r>
            <a:r>
              <a:rPr lang="de-DE" sz="2400" dirty="0" smtClean="0"/>
              <a:t> </a:t>
            </a:r>
            <a:r>
              <a:rPr lang="de-DE" sz="2400" dirty="0" err="1" smtClean="0"/>
              <a:t>protection</a:t>
            </a:r>
            <a:r>
              <a:rPr lang="de-DE" sz="2400" dirty="0" smtClean="0"/>
              <a:t>, </a:t>
            </a:r>
            <a:r>
              <a:rPr lang="en-US" sz="2400" dirty="0" smtClean="0"/>
              <a:t>4-6 hours field operations</a:t>
            </a:r>
          </a:p>
          <a:p>
            <a:endParaRPr lang="en-US" sz="2400" dirty="0" smtClean="0"/>
          </a:p>
          <a:p>
            <a:r>
              <a:rPr lang="en-US" sz="2400" dirty="0" smtClean="0"/>
              <a:t>Broadband telemetry</a:t>
            </a:r>
          </a:p>
          <a:p>
            <a:endParaRPr lang="en-US" sz="2800" dirty="0" smtClean="0"/>
          </a:p>
          <a:p>
            <a:pPr>
              <a:buNone/>
            </a:pPr>
            <a:endParaRPr lang="en-US" sz="2000" dirty="0" smtClean="0"/>
          </a:p>
          <a:p>
            <a:pPr>
              <a:buNone/>
            </a:pPr>
            <a:endParaRPr lang="en-US" sz="2000" dirty="0" smtClean="0"/>
          </a:p>
          <a:p>
            <a:pPr>
              <a:buNone/>
            </a:pPr>
            <a:endParaRPr lang="en-US" sz="2000" dirty="0" smtClean="0"/>
          </a:p>
          <a:p>
            <a:pPr>
              <a:buNone/>
            </a:pPr>
            <a:endParaRPr lang="en-US" sz="2000" dirty="0" smtClean="0"/>
          </a:p>
          <a:p>
            <a:endParaRPr lang="de-DE" sz="2800" dirty="0"/>
          </a:p>
        </p:txBody>
      </p:sp>
      <p:sp>
        <p:nvSpPr>
          <p:cNvPr id="6" name="Rechteck 5"/>
          <p:cNvSpPr/>
          <p:nvPr/>
        </p:nvSpPr>
        <p:spPr>
          <a:xfrm>
            <a:off x="611560" y="6165304"/>
            <a:ext cx="6264696" cy="584775"/>
          </a:xfrm>
          <a:prstGeom prst="rect">
            <a:avLst/>
          </a:prstGeom>
        </p:spPr>
        <p:txBody>
          <a:bodyPr wrap="square">
            <a:spAutoFit/>
          </a:bodyPr>
          <a:lstStyle/>
          <a:p>
            <a:r>
              <a:rPr lang="en-US" sz="1600" dirty="0" err="1" smtClean="0">
                <a:solidFill>
                  <a:schemeClr val="bg1">
                    <a:lumMod val="50000"/>
                  </a:schemeClr>
                </a:solidFill>
              </a:rPr>
              <a:t>Groemer</a:t>
            </a:r>
            <a:r>
              <a:rPr lang="en-US" sz="1600" dirty="0" smtClean="0">
                <a:solidFill>
                  <a:schemeClr val="bg1">
                    <a:lumMod val="50000"/>
                  </a:schemeClr>
                </a:solidFill>
              </a:rPr>
              <a:t> et al., 2012,  </a:t>
            </a:r>
            <a:r>
              <a:rPr lang="en-GB" sz="1600" i="1" dirty="0" smtClean="0">
                <a:solidFill>
                  <a:schemeClr val="bg1">
                    <a:lumMod val="50000"/>
                  </a:schemeClr>
                </a:solidFill>
              </a:rPr>
              <a:t>The Aouda.X space suit simulator and its applications </a:t>
            </a:r>
            <a:r>
              <a:rPr lang="en-US" sz="1600" i="1" dirty="0" smtClean="0">
                <a:solidFill>
                  <a:schemeClr val="bg1">
                    <a:lumMod val="50000"/>
                  </a:schemeClr>
                </a:solidFill>
              </a:rPr>
              <a:t>Astrobiology. February 2012, 12(2): 125-134.</a:t>
            </a:r>
            <a:endParaRPr lang="de-AT" sz="1600" i="1" dirty="0" smtClean="0">
              <a:solidFill>
                <a:schemeClr val="bg1">
                  <a:lumMod val="50000"/>
                </a:schemeClr>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sz="3600" dirty="0" err="1" smtClean="0"/>
              <a:t>Previous</a:t>
            </a:r>
            <a:r>
              <a:rPr lang="de-AT" sz="3600" dirty="0" smtClean="0"/>
              <a:t> </a:t>
            </a:r>
            <a:r>
              <a:rPr lang="de-AT" sz="3600" dirty="0" err="1" smtClean="0"/>
              <a:t>system</a:t>
            </a:r>
            <a:r>
              <a:rPr lang="de-AT" sz="3600" dirty="0" smtClean="0"/>
              <a:t> </a:t>
            </a:r>
            <a:r>
              <a:rPr lang="de-AT" sz="3600" dirty="0" err="1" smtClean="0"/>
              <a:t>integration</a:t>
            </a:r>
            <a:r>
              <a:rPr lang="de-AT" sz="3600" dirty="0" smtClean="0"/>
              <a:t> </a:t>
            </a:r>
            <a:r>
              <a:rPr lang="de-AT" sz="3600" dirty="0" err="1" smtClean="0"/>
              <a:t>field</a:t>
            </a:r>
            <a:r>
              <a:rPr lang="de-AT" sz="3600" dirty="0" smtClean="0"/>
              <a:t> </a:t>
            </a:r>
            <a:r>
              <a:rPr lang="de-AT" sz="3600" dirty="0" err="1" smtClean="0"/>
              <a:t>tests</a:t>
            </a:r>
            <a:endParaRPr lang="de-AT" sz="3600" dirty="0"/>
          </a:p>
        </p:txBody>
      </p:sp>
      <p:sp>
        <p:nvSpPr>
          <p:cNvPr id="3" name="Inhaltsplatzhalter 2"/>
          <p:cNvSpPr>
            <a:spLocks noGrp="1"/>
          </p:cNvSpPr>
          <p:nvPr>
            <p:ph idx="1"/>
          </p:nvPr>
        </p:nvSpPr>
        <p:spPr>
          <a:xfrm>
            <a:off x="457200" y="1775191"/>
            <a:ext cx="8229600" cy="4822161"/>
          </a:xfrm>
        </p:spPr>
        <p:txBody>
          <a:bodyPr>
            <a:normAutofit lnSpcReduction="10000"/>
          </a:bodyPr>
          <a:lstStyle/>
          <a:p>
            <a:r>
              <a:rPr lang="en-GB" sz="2000" dirty="0" smtClean="0"/>
              <a:t>Field-Test 1 – </a:t>
            </a:r>
            <a:r>
              <a:rPr lang="en-GB" sz="2000" b="1" dirty="0" err="1" smtClean="0"/>
              <a:t>Comissioning</a:t>
            </a:r>
            <a:r>
              <a:rPr lang="en-GB" sz="2000" b="1" dirty="0" smtClean="0"/>
              <a:t> - July 2009</a:t>
            </a:r>
            <a:r>
              <a:rPr lang="en-GB" sz="2000" dirty="0" smtClean="0"/>
              <a:t>, </a:t>
            </a:r>
            <a:r>
              <a:rPr lang="en-GB" sz="2000" dirty="0" err="1" smtClean="0"/>
              <a:t>Kramsach</a:t>
            </a:r>
            <a:r>
              <a:rPr lang="en-GB" sz="2000" dirty="0" smtClean="0"/>
              <a:t>, Austria</a:t>
            </a:r>
          </a:p>
          <a:p>
            <a:endParaRPr lang="de-AT" sz="2000" dirty="0" smtClean="0"/>
          </a:p>
          <a:p>
            <a:r>
              <a:rPr lang="en-GB" sz="2000" dirty="0" smtClean="0"/>
              <a:t>Field-Test 2 -</a:t>
            </a:r>
            <a:r>
              <a:rPr lang="en-GB" sz="2000" b="1" dirty="0" smtClean="0"/>
              <a:t> Pasterze-Glacier, August 2009</a:t>
            </a:r>
            <a:r>
              <a:rPr lang="en-GB" sz="2000" dirty="0" smtClean="0"/>
              <a:t>, Austria</a:t>
            </a:r>
          </a:p>
          <a:p>
            <a:endParaRPr lang="de-AT" sz="2000" dirty="0" smtClean="0"/>
          </a:p>
          <a:p>
            <a:r>
              <a:rPr lang="en-GB" sz="2000" dirty="0" smtClean="0"/>
              <a:t>Field-Test 3 - </a:t>
            </a:r>
            <a:r>
              <a:rPr lang="en-GB" sz="2000" b="1" dirty="0" err="1" smtClean="0"/>
              <a:t>Cryo</a:t>
            </a:r>
            <a:r>
              <a:rPr lang="en-GB" sz="2000" b="1" dirty="0" smtClean="0"/>
              <a:t>-Test, September 2009</a:t>
            </a:r>
            <a:r>
              <a:rPr lang="en-GB" sz="2000" dirty="0" smtClean="0"/>
              <a:t>, </a:t>
            </a:r>
            <a:r>
              <a:rPr lang="en-GB" sz="2000" dirty="0" err="1" smtClean="0"/>
              <a:t>Seefeld</a:t>
            </a:r>
            <a:r>
              <a:rPr lang="en-GB" sz="2000" dirty="0" smtClean="0"/>
              <a:t>, Austria</a:t>
            </a:r>
          </a:p>
          <a:p>
            <a:endParaRPr lang="de-AT" sz="2000" dirty="0" smtClean="0"/>
          </a:p>
          <a:p>
            <a:r>
              <a:rPr lang="en-GB" sz="2000" dirty="0" smtClean="0"/>
              <a:t>Field-Test 4 – </a:t>
            </a:r>
            <a:r>
              <a:rPr lang="en-GB" sz="2000" b="1" dirty="0" smtClean="0"/>
              <a:t>Eifel-region, September 2009</a:t>
            </a:r>
            <a:r>
              <a:rPr lang="en-GB" sz="2000" dirty="0" smtClean="0"/>
              <a:t>, Germany</a:t>
            </a:r>
          </a:p>
          <a:p>
            <a:endParaRPr lang="de-AT" sz="2000" dirty="0" smtClean="0"/>
          </a:p>
          <a:p>
            <a:r>
              <a:rPr lang="en-GB" sz="2000" dirty="0" smtClean="0"/>
              <a:t>Field-Test 5 – </a:t>
            </a:r>
            <a:r>
              <a:rPr lang="en-GB" sz="2000" b="1" dirty="0" smtClean="0"/>
              <a:t>Koppenbrueller-Cave, January 2010</a:t>
            </a:r>
            <a:r>
              <a:rPr lang="en-GB" sz="2000" dirty="0" smtClean="0"/>
              <a:t>, Austria</a:t>
            </a:r>
          </a:p>
          <a:p>
            <a:endParaRPr lang="de-AT" sz="2000" dirty="0" smtClean="0"/>
          </a:p>
          <a:p>
            <a:r>
              <a:rPr lang="en-GB" sz="2000" dirty="0" smtClean="0"/>
              <a:t>Field-Test 6 - </a:t>
            </a:r>
            <a:r>
              <a:rPr lang="en-GB" sz="2000" b="1" dirty="0" err="1" smtClean="0"/>
              <a:t>Innsbruck</a:t>
            </a:r>
            <a:r>
              <a:rPr lang="en-GB" sz="2000" dirty="0" err="1" smtClean="0"/>
              <a:t>,</a:t>
            </a:r>
            <a:r>
              <a:rPr lang="en-GB" sz="2000" b="1" dirty="0" err="1" smtClean="0"/>
              <a:t>May</a:t>
            </a:r>
            <a:r>
              <a:rPr lang="en-GB" sz="2000" b="1" dirty="0" smtClean="0"/>
              <a:t> 2010, </a:t>
            </a:r>
            <a:r>
              <a:rPr lang="en-GB" sz="2000" dirty="0" smtClean="0"/>
              <a:t>Austria</a:t>
            </a:r>
          </a:p>
          <a:p>
            <a:endParaRPr lang="de-AT" sz="2000" dirty="0" smtClean="0"/>
          </a:p>
          <a:p>
            <a:r>
              <a:rPr lang="en-GB" sz="2000" dirty="0" smtClean="0"/>
              <a:t>Field-Test 7 – </a:t>
            </a:r>
            <a:r>
              <a:rPr lang="en-GB" sz="2000" b="1" dirty="0" smtClean="0"/>
              <a:t>Kaunertal Glacier</a:t>
            </a:r>
            <a:r>
              <a:rPr lang="en-GB" sz="2000" dirty="0" smtClean="0"/>
              <a:t>, </a:t>
            </a:r>
            <a:r>
              <a:rPr lang="en-GB" sz="2000" b="1" dirty="0" smtClean="0"/>
              <a:t>July 2010, </a:t>
            </a:r>
            <a:r>
              <a:rPr lang="en-GB" sz="2000" dirty="0" smtClean="0"/>
              <a:t>Austria</a:t>
            </a:r>
          </a:p>
          <a:p>
            <a:endParaRPr lang="de-AT" sz="2000" dirty="0" smtClean="0"/>
          </a:p>
          <a:p>
            <a:r>
              <a:rPr lang="en-US" sz="2000" dirty="0" smtClean="0"/>
              <a:t>Field-Test 8 – </a:t>
            </a:r>
            <a:r>
              <a:rPr lang="en-US" sz="2000" b="1" dirty="0" smtClean="0"/>
              <a:t>Rio Tinto Integrated </a:t>
            </a:r>
            <a:r>
              <a:rPr lang="en-US" sz="2000" b="1" dirty="0" err="1" smtClean="0"/>
              <a:t>Sim</a:t>
            </a:r>
            <a:r>
              <a:rPr lang="en-US" sz="2000" b="1" dirty="0" smtClean="0"/>
              <a:t>, April 2011, </a:t>
            </a:r>
            <a:r>
              <a:rPr lang="en-US" sz="2000" dirty="0" smtClean="0"/>
              <a:t>Spain</a:t>
            </a:r>
          </a:p>
          <a:p>
            <a:endParaRPr lang="en-US" sz="2000" dirty="0" smtClean="0"/>
          </a:p>
          <a:p>
            <a:r>
              <a:rPr lang="en-US" sz="2000" dirty="0" smtClean="0"/>
              <a:t>Field-Test 9 – </a:t>
            </a:r>
            <a:r>
              <a:rPr lang="en-US" sz="2000" b="1" dirty="0" smtClean="0"/>
              <a:t>Dachstein Ice Caves, May 2012</a:t>
            </a:r>
            <a:r>
              <a:rPr lang="en-US" sz="2000" dirty="0" smtClean="0"/>
              <a:t>, Austria</a:t>
            </a:r>
          </a:p>
        </p:txBody>
      </p:sp>
      <p:sp>
        <p:nvSpPr>
          <p:cNvPr id="5" name="Textfeld 4"/>
          <p:cNvSpPr txBox="1"/>
          <p:nvPr/>
        </p:nvSpPr>
        <p:spPr>
          <a:xfrm rot="16200000">
            <a:off x="6489849" y="4031431"/>
            <a:ext cx="2962671" cy="461665"/>
          </a:xfrm>
          <a:prstGeom prst="rect">
            <a:avLst/>
          </a:prstGeom>
          <a:noFill/>
        </p:spPr>
        <p:txBody>
          <a:bodyPr wrap="none" rtlCol="0">
            <a:spAutoFit/>
          </a:bodyPr>
          <a:lstStyle/>
          <a:p>
            <a:r>
              <a:rPr lang="de-AT" sz="2400" b="1" dirty="0" smtClean="0">
                <a:solidFill>
                  <a:schemeClr val="bg1">
                    <a:lumMod val="65000"/>
                  </a:schemeClr>
                </a:solidFill>
              </a:rPr>
              <a:t>Field </a:t>
            </a:r>
            <a:r>
              <a:rPr lang="de-AT" sz="2400" b="1" dirty="0" err="1" smtClean="0">
                <a:solidFill>
                  <a:schemeClr val="bg1">
                    <a:lumMod val="65000"/>
                  </a:schemeClr>
                </a:solidFill>
              </a:rPr>
              <a:t>test</a:t>
            </a:r>
            <a:r>
              <a:rPr lang="de-AT" sz="2400" b="1" dirty="0" smtClean="0">
                <a:solidFill>
                  <a:schemeClr val="bg1">
                    <a:lumMod val="65000"/>
                  </a:schemeClr>
                </a:solidFill>
              </a:rPr>
              <a:t> </a:t>
            </a:r>
            <a:r>
              <a:rPr lang="de-AT" sz="2400" b="1" dirty="0" err="1" smtClean="0">
                <a:solidFill>
                  <a:schemeClr val="bg1">
                    <a:lumMod val="65000"/>
                  </a:schemeClr>
                </a:solidFill>
              </a:rPr>
              <a:t>complexity</a:t>
            </a:r>
            <a:endParaRPr lang="de-AT" sz="2400" b="1" dirty="0">
              <a:solidFill>
                <a:schemeClr val="bg1">
                  <a:lumMod val="65000"/>
                </a:schemeClr>
              </a:solidFill>
            </a:endParaRPr>
          </a:p>
        </p:txBody>
      </p:sp>
      <p:sp>
        <p:nvSpPr>
          <p:cNvPr id="6" name="Rechtwinkliges Dreieck 5"/>
          <p:cNvSpPr/>
          <p:nvPr/>
        </p:nvSpPr>
        <p:spPr>
          <a:xfrm>
            <a:off x="8207896" y="1700808"/>
            <a:ext cx="936104" cy="4752528"/>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PolAres-Programm\Bildmaterial\RioTinto2011\BestOfRioTinto\SuitEurobot_desert_DSC04695_groemer.jpg"/>
          <p:cNvPicPr>
            <a:picLocks noChangeAspect="1" noChangeArrowheads="1"/>
          </p:cNvPicPr>
          <p:nvPr/>
        </p:nvPicPr>
        <p:blipFill>
          <a:blip r:embed="rId2" cstate="screen"/>
          <a:srcRect/>
          <a:stretch>
            <a:fillRect/>
          </a:stretch>
        </p:blipFill>
        <p:spPr bwMode="auto">
          <a:xfrm>
            <a:off x="-1524000" y="0"/>
            <a:ext cx="12192000" cy="68580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PolAres-Programm\Conferences&amp;Papers\PEER REVIEWED PAPERS\ASTROBIOLOGY_MARS2013_SpecPub\Astrobiology_LIFE_Laser_Jun2013\MAGMALIFE_Fig_1.jpg"/>
          <p:cNvPicPr>
            <a:picLocks noChangeAspect="1" noChangeArrowheads="1"/>
          </p:cNvPicPr>
          <p:nvPr/>
        </p:nvPicPr>
        <p:blipFill>
          <a:blip r:embed="rId2" cstate="print"/>
          <a:srcRect/>
          <a:stretch>
            <a:fillRect/>
          </a:stretch>
        </p:blipFill>
        <p:spPr bwMode="auto">
          <a:xfrm>
            <a:off x="0" y="0"/>
            <a:ext cx="9182994" cy="685800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pic>
        <p:nvPicPr>
          <p:cNvPr id="70658" name="Picture 2" descr="G:\PolAres-Programm\Bildmaterial\MARS2013_Morocco\OfficialPics\KUX_4230.jpg"/>
          <p:cNvPicPr>
            <a:picLocks noChangeAspect="1" noChangeArrowheads="1"/>
          </p:cNvPicPr>
          <p:nvPr/>
        </p:nvPicPr>
        <p:blipFill>
          <a:blip r:embed="rId2" cstate="print"/>
          <a:srcRect/>
          <a:stretch>
            <a:fillRect/>
          </a:stretch>
        </p:blipFill>
        <p:spPr bwMode="auto">
          <a:xfrm>
            <a:off x="73025" y="1627188"/>
            <a:ext cx="8997950" cy="3602037"/>
          </a:xfrm>
          <a:prstGeom prst="rect">
            <a:avLst/>
          </a:prstGeom>
          <a:noFill/>
        </p:spPr>
      </p:pic>
      <p:sp>
        <p:nvSpPr>
          <p:cNvPr id="4" name="Rechteck 3"/>
          <p:cNvSpPr/>
          <p:nvPr/>
        </p:nvSpPr>
        <p:spPr>
          <a:xfrm>
            <a:off x="755576" y="6021288"/>
            <a:ext cx="7920880" cy="338554"/>
          </a:xfrm>
          <a:prstGeom prst="rect">
            <a:avLst/>
          </a:prstGeom>
        </p:spPr>
        <p:txBody>
          <a:bodyPr wrap="square">
            <a:spAutoFit/>
          </a:bodyPr>
          <a:lstStyle/>
          <a:p>
            <a:r>
              <a:rPr lang="de-AT" sz="1600" dirty="0" smtClean="0">
                <a:solidFill>
                  <a:schemeClr val="bg1">
                    <a:lumMod val="50000"/>
                  </a:schemeClr>
                </a:solidFill>
              </a:rPr>
              <a:t>Groemer, G. et al. </a:t>
            </a:r>
            <a:r>
              <a:rPr lang="en-US" sz="1600" dirty="0" smtClean="0">
                <a:solidFill>
                  <a:schemeClr val="bg1">
                    <a:lumMod val="50000"/>
                  </a:schemeClr>
                </a:solidFill>
              </a:rPr>
              <a:t>(2014) The MARS2013 Mars </a:t>
            </a:r>
            <a:r>
              <a:rPr lang="de-AT" sz="1600" dirty="0" smtClean="0">
                <a:solidFill>
                  <a:schemeClr val="bg1">
                    <a:lumMod val="50000"/>
                  </a:schemeClr>
                </a:solidFill>
              </a:rPr>
              <a:t>analog </a:t>
            </a:r>
            <a:r>
              <a:rPr lang="de-AT" sz="1600" dirty="0" err="1" smtClean="0">
                <a:solidFill>
                  <a:schemeClr val="bg1">
                    <a:lumMod val="50000"/>
                  </a:schemeClr>
                </a:solidFill>
              </a:rPr>
              <a:t>mission</a:t>
            </a:r>
            <a:r>
              <a:rPr lang="de-AT" sz="1600" dirty="0" smtClean="0">
                <a:solidFill>
                  <a:schemeClr val="bg1">
                    <a:lumMod val="50000"/>
                  </a:schemeClr>
                </a:solidFill>
              </a:rPr>
              <a:t>. </a:t>
            </a:r>
            <a:r>
              <a:rPr lang="de-AT" sz="1600" dirty="0" err="1" smtClean="0">
                <a:solidFill>
                  <a:schemeClr val="bg1">
                    <a:lumMod val="50000"/>
                  </a:schemeClr>
                </a:solidFill>
              </a:rPr>
              <a:t>Astrobiology</a:t>
            </a:r>
            <a:r>
              <a:rPr lang="de-AT" sz="1600" dirty="0" smtClean="0">
                <a:solidFill>
                  <a:schemeClr val="bg1">
                    <a:lumMod val="50000"/>
                  </a:schemeClr>
                </a:solidFill>
              </a:rPr>
              <a:t> 14:360–376.</a:t>
            </a:r>
            <a:endParaRPr lang="de-AT" sz="1600" dirty="0">
              <a:solidFill>
                <a:schemeClr val="bg1">
                  <a:lumMod val="50000"/>
                </a:schemeClr>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3" name="Picture 3" descr="MARS2013_Architecture"/>
          <p:cNvPicPr>
            <a:picLocks noChangeAspect="1" noChangeArrowheads="1"/>
          </p:cNvPicPr>
          <p:nvPr/>
        </p:nvPicPr>
        <p:blipFill>
          <a:blip r:embed="rId2" cstate="print"/>
          <a:srcRect/>
          <a:stretch>
            <a:fillRect/>
          </a:stretch>
        </p:blipFill>
        <p:spPr bwMode="auto">
          <a:xfrm>
            <a:off x="508000" y="980728"/>
            <a:ext cx="7926899" cy="4991515"/>
          </a:xfrm>
          <a:prstGeom prst="rect">
            <a:avLst/>
          </a:prstGeom>
          <a:noFill/>
          <a:ln w="9525">
            <a:noFill/>
            <a:miter lim="800000"/>
            <a:headEnd/>
            <a:tailEnd/>
          </a:ln>
        </p:spPr>
      </p:pic>
      <p:sp>
        <p:nvSpPr>
          <p:cNvPr id="92164" name="AutoShape 4"/>
          <p:cNvSpPr>
            <a:spLocks noChangeArrowheads="1"/>
          </p:cNvSpPr>
          <p:nvPr/>
        </p:nvSpPr>
        <p:spPr bwMode="auto">
          <a:xfrm>
            <a:off x="1629016" y="2960260"/>
            <a:ext cx="280054" cy="1410078"/>
          </a:xfrm>
          <a:prstGeom prst="upDownArrow">
            <a:avLst>
              <a:gd name="adj1" fmla="val 50000"/>
              <a:gd name="adj2" fmla="val 80000"/>
            </a:avLst>
          </a:prstGeom>
          <a:solidFill>
            <a:srgbClr val="FFC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e-AT" sz="2400"/>
          </a:p>
        </p:txBody>
      </p:sp>
      <p:sp>
        <p:nvSpPr>
          <p:cNvPr id="92165" name="AutoShape 5"/>
          <p:cNvSpPr>
            <a:spLocks noChangeArrowheads="1"/>
          </p:cNvSpPr>
          <p:nvPr/>
        </p:nvSpPr>
        <p:spPr bwMode="auto">
          <a:xfrm>
            <a:off x="3055618" y="2059377"/>
            <a:ext cx="955856" cy="340467"/>
          </a:xfrm>
          <a:prstGeom prst="leftRightArrow">
            <a:avLst>
              <a:gd name="adj1" fmla="val 50000"/>
              <a:gd name="adj2" fmla="val 70678"/>
            </a:avLst>
          </a:prstGeom>
          <a:solidFill>
            <a:srgbClr val="FFC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e-AT" sz="2400"/>
          </a:p>
        </p:txBody>
      </p:sp>
      <p:sp>
        <p:nvSpPr>
          <p:cNvPr id="92166" name="AutoShape 6"/>
          <p:cNvSpPr>
            <a:spLocks noChangeArrowheads="1"/>
          </p:cNvSpPr>
          <p:nvPr/>
        </p:nvSpPr>
        <p:spPr bwMode="auto">
          <a:xfrm rot="4294802">
            <a:off x="4178235" y="3102717"/>
            <a:ext cx="1203186" cy="270480"/>
          </a:xfrm>
          <a:prstGeom prst="leftRightArrow">
            <a:avLst>
              <a:gd name="adj1" fmla="val 50000"/>
              <a:gd name="adj2" fmla="val 70678"/>
            </a:avLst>
          </a:prstGeom>
          <a:solidFill>
            <a:srgbClr val="FFC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e-AT" sz="2400"/>
          </a:p>
        </p:txBody>
      </p:sp>
      <p:sp>
        <p:nvSpPr>
          <p:cNvPr id="92167" name="AutoShape 7"/>
          <p:cNvSpPr>
            <a:spLocks noChangeArrowheads="1"/>
          </p:cNvSpPr>
          <p:nvPr/>
        </p:nvSpPr>
        <p:spPr bwMode="auto">
          <a:xfrm rot="17870577">
            <a:off x="6351984" y="3487188"/>
            <a:ext cx="734164" cy="245746"/>
          </a:xfrm>
          <a:prstGeom prst="leftRightArrow">
            <a:avLst>
              <a:gd name="adj1" fmla="val 50000"/>
              <a:gd name="adj2" fmla="val 47468"/>
            </a:avLst>
          </a:prstGeom>
          <a:solidFill>
            <a:srgbClr val="FFC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e-AT" sz="2400"/>
          </a:p>
        </p:txBody>
      </p:sp>
      <p:sp>
        <p:nvSpPr>
          <p:cNvPr id="92168" name="Text Box 8"/>
          <p:cNvSpPr txBox="1">
            <a:spLocks noChangeArrowheads="1"/>
          </p:cNvSpPr>
          <p:nvPr/>
        </p:nvSpPr>
        <p:spPr bwMode="auto">
          <a:xfrm>
            <a:off x="630873" y="5856745"/>
            <a:ext cx="2615438" cy="4710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de-DE" sz="1400" b="0" i="0" u="none" strike="noStrike" cap="none" normalizeH="0" baseline="0" smtClean="0">
                <a:ln>
                  <a:noFill/>
                </a:ln>
                <a:solidFill>
                  <a:schemeClr val="tx1"/>
                </a:solidFill>
                <a:effectLst/>
                <a:latin typeface="Calibri" pitchFamily="34" charset="0"/>
                <a:cs typeface="Arial" pitchFamily="34" charset="0"/>
              </a:rPr>
              <a:t>Field crew &amp; experiments</a:t>
            </a:r>
            <a:endParaRPr kumimoji="0" lang="de-DE" sz="2400" b="0" i="0" u="none" strike="noStrike" cap="none" normalizeH="0" baseline="0" smtClean="0">
              <a:ln>
                <a:noFill/>
              </a:ln>
              <a:solidFill>
                <a:schemeClr val="tx1"/>
              </a:solidFill>
              <a:effectLst/>
              <a:latin typeface="Arial" pitchFamily="34" charset="0"/>
              <a:cs typeface="Arial" pitchFamily="34" charset="0"/>
            </a:endParaRPr>
          </a:p>
        </p:txBody>
      </p:sp>
      <p:sp>
        <p:nvSpPr>
          <p:cNvPr id="92169" name="Text Box 9"/>
          <p:cNvSpPr txBox="1">
            <a:spLocks noChangeArrowheads="1"/>
          </p:cNvSpPr>
          <p:nvPr/>
        </p:nvSpPr>
        <p:spPr bwMode="auto">
          <a:xfrm>
            <a:off x="658001" y="1127360"/>
            <a:ext cx="2615438" cy="3856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de-DE" sz="1400" b="0" i="0" u="none" strike="noStrike" cap="none" normalizeH="0" baseline="0" smtClean="0">
                <a:ln>
                  <a:noFill/>
                </a:ln>
                <a:solidFill>
                  <a:schemeClr val="tx1"/>
                </a:solidFill>
                <a:effectLst/>
                <a:latin typeface="Calibri" pitchFamily="34" charset="0"/>
                <a:cs typeface="Arial" pitchFamily="34" charset="0"/>
              </a:rPr>
              <a:t>Field operations („OPS“)</a:t>
            </a:r>
            <a:endParaRPr kumimoji="0" lang="de-DE" sz="2400" b="0" i="0" u="none" strike="noStrike" cap="none" normalizeH="0" baseline="0" smtClean="0">
              <a:ln>
                <a:noFill/>
              </a:ln>
              <a:solidFill>
                <a:schemeClr val="tx1"/>
              </a:solidFill>
              <a:effectLst/>
              <a:latin typeface="Arial" pitchFamily="34" charset="0"/>
              <a:cs typeface="Arial" pitchFamily="34" charset="0"/>
            </a:endParaRPr>
          </a:p>
        </p:txBody>
      </p:sp>
      <p:sp>
        <p:nvSpPr>
          <p:cNvPr id="92170" name="Text Box 10"/>
          <p:cNvSpPr txBox="1">
            <a:spLocks noChangeArrowheads="1"/>
          </p:cNvSpPr>
          <p:nvPr/>
        </p:nvSpPr>
        <p:spPr bwMode="auto">
          <a:xfrm>
            <a:off x="4346582" y="5380693"/>
            <a:ext cx="2615438" cy="61665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de-DE" sz="1400" b="0" i="0" u="none" strike="noStrike" cap="none" normalizeH="0" baseline="0" dirty="0" smtClean="0">
                <a:ln>
                  <a:noFill/>
                </a:ln>
                <a:solidFill>
                  <a:schemeClr val="tx1"/>
                </a:solidFill>
                <a:effectLst/>
                <a:latin typeface="Calibri" pitchFamily="34" charset="0"/>
                <a:cs typeface="Arial" pitchFamily="34" charset="0"/>
              </a:rPr>
              <a:t>Mission Support Center</a:t>
            </a:r>
            <a:endParaRPr kumimoji="0" lang="de-DE"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92171" name="Text Box 11"/>
          <p:cNvSpPr txBox="1">
            <a:spLocks noChangeArrowheads="1"/>
          </p:cNvSpPr>
          <p:nvPr/>
        </p:nvSpPr>
        <p:spPr bwMode="auto">
          <a:xfrm>
            <a:off x="3413067" y="1528087"/>
            <a:ext cx="1707455" cy="4710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de-DE" sz="1400" b="0" i="0" u="none" strike="noStrike" cap="none" normalizeH="0" baseline="0" smtClean="0">
                <a:ln>
                  <a:noFill/>
                </a:ln>
                <a:solidFill>
                  <a:schemeClr val="tx1"/>
                </a:solidFill>
                <a:effectLst/>
                <a:latin typeface="Calibri" pitchFamily="34" charset="0"/>
                <a:cs typeface="Arial" pitchFamily="34" charset="0"/>
              </a:rPr>
              <a:t>Satellite link</a:t>
            </a:r>
            <a:endParaRPr kumimoji="0" lang="de-DE" sz="2400" b="0" i="0" u="none" strike="noStrike" cap="none" normalizeH="0" baseline="0" smtClean="0">
              <a:ln>
                <a:noFill/>
              </a:ln>
              <a:solidFill>
                <a:schemeClr val="tx1"/>
              </a:solidFill>
              <a:effectLst/>
              <a:latin typeface="Arial" pitchFamily="34" charset="0"/>
              <a:cs typeface="Arial" pitchFamily="34" charset="0"/>
            </a:endParaRPr>
          </a:p>
        </p:txBody>
      </p:sp>
      <p:sp>
        <p:nvSpPr>
          <p:cNvPr id="92172" name="Text Box 12"/>
          <p:cNvSpPr txBox="1">
            <a:spLocks noChangeArrowheads="1"/>
          </p:cNvSpPr>
          <p:nvPr/>
        </p:nvSpPr>
        <p:spPr bwMode="auto">
          <a:xfrm>
            <a:off x="6133026" y="1296087"/>
            <a:ext cx="2615438" cy="4710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de-DE" sz="1400" b="0" i="0" u="none" strike="noStrike" cap="none" normalizeH="0" baseline="0" smtClean="0">
                <a:ln>
                  <a:noFill/>
                </a:ln>
                <a:solidFill>
                  <a:schemeClr val="tx1"/>
                </a:solidFill>
                <a:effectLst/>
                <a:latin typeface="Calibri" pitchFamily="34" charset="0"/>
                <a:cs typeface="Arial" pitchFamily="34" charset="0"/>
              </a:rPr>
              <a:t>Remote Sci. Teams/Public</a:t>
            </a:r>
            <a:endParaRPr kumimoji="0" lang="de-DE" sz="2400" b="0" i="0" u="none" strike="noStrike" cap="none" normalizeH="0" baseline="0" smtClean="0">
              <a:ln>
                <a:noFill/>
              </a:ln>
              <a:solidFill>
                <a:schemeClr val="tx1"/>
              </a:solidFill>
              <a:effectLst/>
              <a:latin typeface="Arial" pitchFamily="34" charset="0"/>
              <a:cs typeface="Arial" pitchFamily="34" charset="0"/>
            </a:endParaRPr>
          </a:p>
        </p:txBody>
      </p:sp>
      <p:pic>
        <p:nvPicPr>
          <p:cNvPr id="4098" name="Picture 2" descr="G:\PolAres-Programm\Bildmaterial\MARS2013_Morocco\PuliMCC.jpg"/>
          <p:cNvPicPr>
            <a:picLocks noChangeAspect="1" noChangeArrowheads="1"/>
          </p:cNvPicPr>
          <p:nvPr/>
        </p:nvPicPr>
        <p:blipFill>
          <a:blip r:embed="rId3" cstate="print"/>
          <a:srcRect/>
          <a:stretch>
            <a:fillRect/>
          </a:stretch>
        </p:blipFill>
        <p:spPr bwMode="auto">
          <a:xfrm>
            <a:off x="7596336" y="1700808"/>
            <a:ext cx="1257880" cy="839242"/>
          </a:xfrm>
          <a:prstGeom prst="rect">
            <a:avLst/>
          </a:prstGeom>
          <a:noFill/>
        </p:spPr>
      </p:pic>
      <p:pic>
        <p:nvPicPr>
          <p:cNvPr id="4099" name="Picture 3" descr="G:\PolAres-Programm\Bildmaterial\MARS2013_Morocco\Magma_ControlRoom_DSC00352.jpg"/>
          <p:cNvPicPr>
            <a:picLocks noChangeAspect="1" noChangeArrowheads="1"/>
          </p:cNvPicPr>
          <p:nvPr/>
        </p:nvPicPr>
        <p:blipFill>
          <a:blip r:embed="rId4" cstate="print"/>
          <a:srcRect/>
          <a:stretch>
            <a:fillRect/>
          </a:stretch>
        </p:blipFill>
        <p:spPr bwMode="auto">
          <a:xfrm>
            <a:off x="7521014" y="2636912"/>
            <a:ext cx="1344149" cy="1008112"/>
          </a:xfrm>
          <a:prstGeom prst="rect">
            <a:avLst/>
          </a:prstGeom>
          <a:noFill/>
        </p:spPr>
      </p:pic>
      <p:pic>
        <p:nvPicPr>
          <p:cNvPr id="4100" name="Picture 4" descr="G:\PolAres-Programm\Bildmaterial\MARS2013_Morocco\MSC-IMG_1156_OEWF_Groemer_contrast.jpg"/>
          <p:cNvPicPr>
            <a:picLocks noChangeAspect="1" noChangeArrowheads="1"/>
          </p:cNvPicPr>
          <p:nvPr/>
        </p:nvPicPr>
        <p:blipFill>
          <a:blip r:embed="rId5" cstate="print"/>
          <a:srcRect/>
          <a:stretch>
            <a:fillRect/>
          </a:stretch>
        </p:blipFill>
        <p:spPr bwMode="auto">
          <a:xfrm>
            <a:off x="4499992" y="3909053"/>
            <a:ext cx="2304256" cy="1536171"/>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nvGraphicFramePr>
        <p:xfrm>
          <a:off x="899592" y="0"/>
          <a:ext cx="7416822" cy="6789420"/>
        </p:xfrm>
        <a:graphic>
          <a:graphicData uri="http://schemas.openxmlformats.org/drawingml/2006/table">
            <a:tbl>
              <a:tblPr/>
              <a:tblGrid>
                <a:gridCol w="1101146"/>
                <a:gridCol w="4173056"/>
                <a:gridCol w="2142620"/>
              </a:tblGrid>
              <a:tr h="82939">
                <a:tc>
                  <a:txBody>
                    <a:bodyPr/>
                    <a:lstStyle/>
                    <a:p>
                      <a:pPr algn="ctr">
                        <a:lnSpc>
                          <a:spcPct val="150000"/>
                        </a:lnSpc>
                        <a:spcAft>
                          <a:spcPts val="0"/>
                        </a:spcAft>
                      </a:pPr>
                      <a:r>
                        <a:rPr lang="en-GB" sz="900" b="1" dirty="0">
                          <a:latin typeface="Times New Roman"/>
                          <a:ea typeface="Times New Roman"/>
                          <a:cs typeface="Times New Roman"/>
                        </a:rPr>
                        <a:t>Experiment </a:t>
                      </a:r>
                      <a:endParaRPr lang="de-AT" sz="900" dirty="0">
                        <a:latin typeface="Calibri"/>
                        <a:ea typeface="Times New Roman"/>
                        <a:cs typeface="Times New Roman"/>
                      </a:endParaRPr>
                    </a:p>
                  </a:txBody>
                  <a:tcPr marL="22620" marR="226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50000"/>
                        </a:lnSpc>
                        <a:spcAft>
                          <a:spcPts val="0"/>
                        </a:spcAft>
                      </a:pPr>
                      <a:r>
                        <a:rPr lang="en-GB" sz="900" b="1">
                          <a:latin typeface="Times New Roman"/>
                          <a:ea typeface="Times New Roman"/>
                          <a:cs typeface="Times New Roman"/>
                        </a:rPr>
                        <a:t>Description</a:t>
                      </a:r>
                      <a:endParaRPr lang="de-AT" sz="900">
                        <a:latin typeface="Calibri"/>
                        <a:ea typeface="Times New Roman"/>
                        <a:cs typeface="Times New Roman"/>
                      </a:endParaRPr>
                    </a:p>
                  </a:txBody>
                  <a:tcPr marL="22620" marR="226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50000"/>
                        </a:lnSpc>
                        <a:spcAft>
                          <a:spcPts val="0"/>
                        </a:spcAft>
                      </a:pPr>
                      <a:r>
                        <a:rPr lang="en-GB" sz="900" b="1">
                          <a:latin typeface="Times New Roman"/>
                          <a:ea typeface="Times New Roman"/>
                          <a:cs typeface="Times New Roman"/>
                        </a:rPr>
                        <a:t>Organisation, PI</a:t>
                      </a:r>
                      <a:endParaRPr lang="de-AT" sz="900">
                        <a:latin typeface="Calibri"/>
                        <a:ea typeface="Times New Roman"/>
                        <a:cs typeface="Times New Roman"/>
                      </a:endParaRPr>
                    </a:p>
                  </a:txBody>
                  <a:tcPr marL="22620" marR="226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248816">
                <a:tc>
                  <a:txBody>
                    <a:bodyPr/>
                    <a:lstStyle/>
                    <a:p>
                      <a:pPr>
                        <a:lnSpc>
                          <a:spcPct val="150000"/>
                        </a:lnSpc>
                        <a:spcAft>
                          <a:spcPts val="0"/>
                        </a:spcAft>
                      </a:pPr>
                      <a:r>
                        <a:rPr lang="en-GB" sz="900" b="1" dirty="0">
                          <a:latin typeface="Times New Roman"/>
                          <a:ea typeface="Times New Roman"/>
                          <a:cs typeface="Times New Roman"/>
                        </a:rPr>
                        <a:t>AMFS-MEDINC</a:t>
                      </a:r>
                      <a:endParaRPr lang="de-AT" sz="900" b="1" dirty="0">
                        <a:latin typeface="Calibri"/>
                        <a:ea typeface="Times New Roman"/>
                        <a:cs typeface="Times New Roman"/>
                      </a:endParaRPr>
                    </a:p>
                  </a:txBody>
                  <a:tcPr marL="22620" marR="226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a:latin typeface="Times New Roman"/>
                          <a:ea typeface="Times New Roman"/>
                          <a:cs typeface="Times New Roman"/>
                        </a:rPr>
                        <a:t>MEDical emergency database with recording of INCidents and near-incidents in all participants during Analog Mars Field simulations (multi-mission project)</a:t>
                      </a:r>
                      <a:endParaRPr lang="de-AT" sz="900">
                        <a:latin typeface="Calibri"/>
                        <a:ea typeface="Times New Roman"/>
                        <a:cs typeface="Times New Roman"/>
                      </a:endParaRPr>
                    </a:p>
                  </a:txBody>
                  <a:tcPr marL="22620" marR="226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a:latin typeface="Times New Roman"/>
                          <a:ea typeface="Times New Roman"/>
                          <a:cs typeface="Times New Roman"/>
                        </a:rPr>
                        <a:t>Medical University Innsbruck, T.J. Luger</a:t>
                      </a:r>
                      <a:endParaRPr lang="de-AT" sz="900">
                        <a:latin typeface="Calibri"/>
                        <a:ea typeface="Times New Roman"/>
                        <a:cs typeface="Times New Roman"/>
                      </a:endParaRPr>
                    </a:p>
                  </a:txBody>
                  <a:tcPr marL="22620" marR="226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816">
                <a:tc>
                  <a:txBody>
                    <a:bodyPr/>
                    <a:lstStyle/>
                    <a:p>
                      <a:pPr>
                        <a:lnSpc>
                          <a:spcPct val="150000"/>
                        </a:lnSpc>
                        <a:spcAft>
                          <a:spcPts val="0"/>
                        </a:spcAft>
                      </a:pPr>
                      <a:r>
                        <a:rPr lang="en-GB" sz="900" b="1" dirty="0">
                          <a:latin typeface="Times New Roman"/>
                          <a:ea typeface="Times New Roman"/>
                          <a:cs typeface="Times New Roman"/>
                        </a:rPr>
                        <a:t>AMFS-SEG</a:t>
                      </a:r>
                      <a:endParaRPr lang="de-AT" sz="900" b="1" dirty="0">
                        <a:latin typeface="Calibri"/>
                        <a:ea typeface="Times New Roman"/>
                        <a:cs typeface="Times New Roman"/>
                      </a:endParaRPr>
                    </a:p>
                  </a:txBody>
                  <a:tcPr marL="22620" marR="226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a:latin typeface="Times New Roman"/>
                          <a:ea typeface="Times New Roman"/>
                          <a:cs typeface="Times New Roman"/>
                        </a:rPr>
                        <a:t>Stress, emotion and group dynamics of the crew in the field and the members of the MSC during Analog Mars Field simulations (multi-mission project)</a:t>
                      </a:r>
                      <a:endParaRPr lang="de-AT" sz="900">
                        <a:latin typeface="Calibri"/>
                        <a:ea typeface="Times New Roman"/>
                        <a:cs typeface="Times New Roman"/>
                      </a:endParaRPr>
                    </a:p>
                  </a:txBody>
                  <a:tcPr marL="22620" marR="226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a:latin typeface="Times New Roman"/>
                          <a:ea typeface="Times New Roman"/>
                          <a:cs typeface="Times New Roman"/>
                        </a:rPr>
                        <a:t>Medical University Innsbruck, T.J. Luger</a:t>
                      </a:r>
                      <a:endParaRPr lang="de-AT" sz="900">
                        <a:latin typeface="Calibri"/>
                        <a:ea typeface="Times New Roman"/>
                        <a:cs typeface="Times New Roman"/>
                      </a:endParaRPr>
                    </a:p>
                  </a:txBody>
                  <a:tcPr marL="22620" marR="226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4694">
                <a:tc>
                  <a:txBody>
                    <a:bodyPr/>
                    <a:lstStyle/>
                    <a:p>
                      <a:pPr>
                        <a:lnSpc>
                          <a:spcPct val="150000"/>
                        </a:lnSpc>
                        <a:spcAft>
                          <a:spcPts val="0"/>
                        </a:spcAft>
                      </a:pPr>
                      <a:r>
                        <a:rPr lang="en-GB" sz="900" b="1" dirty="0">
                          <a:latin typeface="Times New Roman"/>
                          <a:ea typeface="Times New Roman"/>
                          <a:cs typeface="Times New Roman"/>
                        </a:rPr>
                        <a:t>ANTIPODES</a:t>
                      </a:r>
                      <a:endParaRPr lang="de-AT" sz="900" b="1" dirty="0">
                        <a:latin typeface="Calibri"/>
                        <a:ea typeface="Times New Roman"/>
                        <a:cs typeface="Times New Roman"/>
                      </a:endParaRPr>
                    </a:p>
                  </a:txBody>
                  <a:tcPr marL="22620" marR="226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a:latin typeface="Times New Roman"/>
                          <a:ea typeface="Times New Roman"/>
                          <a:cs typeface="Times New Roman"/>
                        </a:rPr>
                        <a:t>Antipodes is an operations experiment where a loss of communication to Earth was simulated. A parallel landing party on the other side of Mars is requested to take over the coordination of an ongoing Extra-Vehicular Activity.</a:t>
                      </a:r>
                      <a:endParaRPr lang="de-AT" sz="900">
                        <a:latin typeface="Calibri"/>
                        <a:ea typeface="Times New Roman"/>
                        <a:cs typeface="Times New Roman"/>
                      </a:endParaRPr>
                    </a:p>
                  </a:txBody>
                  <a:tcPr marL="22620" marR="226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a:latin typeface="Times New Roman"/>
                          <a:ea typeface="Times New Roman"/>
                          <a:cs typeface="Times New Roman"/>
                        </a:rPr>
                        <a:t>Kiwispace, New Zealand. H- Mogosanu</a:t>
                      </a:r>
                      <a:endParaRPr lang="de-AT" sz="900">
                        <a:latin typeface="Calibri"/>
                        <a:ea typeface="Times New Roman"/>
                        <a:cs typeface="Times New Roman"/>
                      </a:endParaRPr>
                    </a:p>
                  </a:txBody>
                  <a:tcPr marL="22620" marR="226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816">
                <a:tc>
                  <a:txBody>
                    <a:bodyPr/>
                    <a:lstStyle/>
                    <a:p>
                      <a:pPr>
                        <a:lnSpc>
                          <a:spcPct val="150000"/>
                        </a:lnSpc>
                        <a:spcAft>
                          <a:spcPts val="0"/>
                        </a:spcAft>
                      </a:pPr>
                      <a:r>
                        <a:rPr lang="en-GB" sz="900" b="1" dirty="0">
                          <a:latin typeface="Times New Roman"/>
                          <a:ea typeface="Times New Roman"/>
                          <a:cs typeface="Times New Roman"/>
                        </a:rPr>
                        <a:t>Aouda MAT</a:t>
                      </a:r>
                      <a:endParaRPr lang="de-AT" sz="900" b="1" dirty="0">
                        <a:latin typeface="Calibri"/>
                        <a:ea typeface="Times New Roman"/>
                        <a:cs typeface="Times New Roman"/>
                      </a:endParaRPr>
                    </a:p>
                  </a:txBody>
                  <a:tcPr marL="22620" marR="226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dirty="0">
                          <a:latin typeface="Times New Roman"/>
                          <a:ea typeface="Times New Roman"/>
                          <a:cs typeface="Times New Roman"/>
                        </a:rPr>
                        <a:t>Medical Data Acquisition under various physical workload conditions &amp; biomedical data Telemetry (multi-mission study)</a:t>
                      </a:r>
                      <a:endParaRPr lang="de-AT" sz="900" dirty="0">
                        <a:latin typeface="Calibri"/>
                        <a:ea typeface="Times New Roman"/>
                        <a:cs typeface="Times New Roman"/>
                      </a:endParaRPr>
                    </a:p>
                  </a:txBody>
                  <a:tcPr marL="22620" marR="226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a:latin typeface="Times New Roman"/>
                          <a:ea typeface="Times New Roman"/>
                          <a:cs typeface="Times New Roman"/>
                        </a:rPr>
                        <a:t>Medical University Innsbruck, T.J. Luger</a:t>
                      </a:r>
                      <a:endParaRPr lang="de-AT" sz="900">
                        <a:latin typeface="Calibri"/>
                        <a:ea typeface="Times New Roman"/>
                        <a:cs typeface="Times New Roman"/>
                      </a:endParaRPr>
                    </a:p>
                  </a:txBody>
                  <a:tcPr marL="22620" marR="226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5878">
                <a:tc>
                  <a:txBody>
                    <a:bodyPr/>
                    <a:lstStyle/>
                    <a:p>
                      <a:pPr>
                        <a:lnSpc>
                          <a:spcPct val="150000"/>
                        </a:lnSpc>
                        <a:spcAft>
                          <a:spcPts val="0"/>
                        </a:spcAft>
                      </a:pPr>
                      <a:r>
                        <a:rPr lang="en-GB" sz="900" b="1">
                          <a:latin typeface="Times New Roman"/>
                          <a:ea typeface="Times New Roman"/>
                          <a:cs typeface="Times New Roman"/>
                        </a:rPr>
                        <a:t>AOUDA.X/.S</a:t>
                      </a:r>
                      <a:endParaRPr lang="de-AT" sz="900" b="1">
                        <a:latin typeface="Calibri"/>
                        <a:ea typeface="Times New Roman"/>
                        <a:cs typeface="Times New Roman"/>
                      </a:endParaRPr>
                    </a:p>
                  </a:txBody>
                  <a:tcPr marL="22620" marR="226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a:latin typeface="Times New Roman"/>
                          <a:ea typeface="Times New Roman"/>
                          <a:cs typeface="Times New Roman"/>
                        </a:rPr>
                        <a:t>Operational and engineering tests with two spacesuit simulators</a:t>
                      </a:r>
                      <a:endParaRPr lang="de-AT" sz="900">
                        <a:latin typeface="Calibri"/>
                        <a:ea typeface="Times New Roman"/>
                        <a:cs typeface="Times New Roman"/>
                      </a:endParaRPr>
                    </a:p>
                  </a:txBody>
                  <a:tcPr marL="22620" marR="226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a:latin typeface="Times New Roman"/>
                          <a:ea typeface="Times New Roman"/>
                          <a:cs typeface="Times New Roman"/>
                        </a:rPr>
                        <a:t>Austrian Space Forum, AT, G. E. Groemer</a:t>
                      </a:r>
                      <a:endParaRPr lang="de-AT" sz="900">
                        <a:latin typeface="Calibri"/>
                        <a:ea typeface="Times New Roman"/>
                        <a:cs typeface="Times New Roman"/>
                      </a:endParaRPr>
                    </a:p>
                  </a:txBody>
                  <a:tcPr marL="22620" marR="226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5878">
                <a:tc>
                  <a:txBody>
                    <a:bodyPr/>
                    <a:lstStyle/>
                    <a:p>
                      <a:pPr>
                        <a:lnSpc>
                          <a:spcPct val="150000"/>
                        </a:lnSpc>
                        <a:spcAft>
                          <a:spcPts val="0"/>
                        </a:spcAft>
                      </a:pPr>
                      <a:r>
                        <a:rPr lang="en-GB" sz="900" b="1">
                          <a:latin typeface="Times New Roman"/>
                          <a:ea typeface="Times New Roman"/>
                          <a:cs typeface="Times New Roman"/>
                        </a:rPr>
                        <a:t>CLIFFBOT CRV</a:t>
                      </a:r>
                      <a:endParaRPr lang="de-AT" sz="900" b="1">
                        <a:latin typeface="Calibri"/>
                        <a:ea typeface="Times New Roman"/>
                        <a:cs typeface="Times New Roman"/>
                      </a:endParaRPr>
                    </a:p>
                  </a:txBody>
                  <a:tcPr marL="22620" marR="226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a:latin typeface="Times New Roman"/>
                          <a:ea typeface="Times New Roman"/>
                          <a:cs typeface="Times New Roman"/>
                        </a:rPr>
                        <a:t>Cliff Reconnaissance Vehicle: a human-guided steep terrain explorer</a:t>
                      </a:r>
                      <a:endParaRPr lang="de-AT" sz="900">
                        <a:latin typeface="Calibri"/>
                        <a:ea typeface="Times New Roman"/>
                        <a:cs typeface="Times New Roman"/>
                      </a:endParaRPr>
                    </a:p>
                  </a:txBody>
                  <a:tcPr marL="22620" marR="226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1000"/>
                        </a:spcAft>
                      </a:pPr>
                      <a:r>
                        <a:rPr lang="fr-MA" sz="900">
                          <a:latin typeface="Times New Roman"/>
                          <a:ea typeface="Times New Roman"/>
                          <a:cs typeface="Times New Roman"/>
                        </a:rPr>
                        <a:t>Association Planète Mars, FR, A. Souchier</a:t>
                      </a:r>
                      <a:endParaRPr lang="de-AT" sz="900">
                        <a:latin typeface="Calibri"/>
                        <a:ea typeface="Times New Roman"/>
                        <a:cs typeface="Times New Roman"/>
                      </a:endParaRPr>
                    </a:p>
                  </a:txBody>
                  <a:tcPr marL="22620" marR="226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5878">
                <a:tc>
                  <a:txBody>
                    <a:bodyPr/>
                    <a:lstStyle/>
                    <a:p>
                      <a:pPr>
                        <a:lnSpc>
                          <a:spcPct val="150000"/>
                        </a:lnSpc>
                        <a:spcAft>
                          <a:spcPts val="0"/>
                        </a:spcAft>
                      </a:pPr>
                      <a:r>
                        <a:rPr lang="en-GB" sz="900" b="1" dirty="0">
                          <a:latin typeface="Times New Roman"/>
                          <a:ea typeface="Times New Roman"/>
                          <a:cs typeface="Times New Roman"/>
                        </a:rPr>
                        <a:t>DELTA</a:t>
                      </a:r>
                      <a:endParaRPr lang="de-AT" sz="900" b="1" dirty="0">
                        <a:latin typeface="Calibri"/>
                        <a:ea typeface="Times New Roman"/>
                        <a:cs typeface="Times New Roman"/>
                      </a:endParaRPr>
                    </a:p>
                  </a:txBody>
                  <a:tcPr marL="22620" marR="226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a:latin typeface="Times New Roman"/>
                          <a:ea typeface="Times New Roman"/>
                          <a:cs typeface="Times New Roman"/>
                        </a:rPr>
                        <a:t>Human factors - work economics, time delay for an analog astronaut with and without Aouda.X</a:t>
                      </a:r>
                      <a:endParaRPr lang="de-AT" sz="900">
                        <a:latin typeface="Calibri"/>
                        <a:ea typeface="Times New Roman"/>
                        <a:cs typeface="Times New Roman"/>
                      </a:endParaRPr>
                    </a:p>
                  </a:txBody>
                  <a:tcPr marL="22620" marR="226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a:latin typeface="Times New Roman"/>
                          <a:ea typeface="Times New Roman"/>
                          <a:cs typeface="Times New Roman"/>
                        </a:rPr>
                        <a:t>Austrian Space Forum, AT, A. Soucek</a:t>
                      </a:r>
                      <a:endParaRPr lang="de-AT" sz="900">
                        <a:latin typeface="Calibri"/>
                        <a:ea typeface="Times New Roman"/>
                        <a:cs typeface="Times New Roman"/>
                      </a:endParaRPr>
                    </a:p>
                  </a:txBody>
                  <a:tcPr marL="22620" marR="226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816">
                <a:tc>
                  <a:txBody>
                    <a:bodyPr/>
                    <a:lstStyle/>
                    <a:p>
                      <a:pPr>
                        <a:lnSpc>
                          <a:spcPct val="150000"/>
                        </a:lnSpc>
                        <a:spcAft>
                          <a:spcPts val="0"/>
                        </a:spcAft>
                      </a:pPr>
                      <a:r>
                        <a:rPr lang="en-GB" sz="900" b="1" dirty="0">
                          <a:latin typeface="Times New Roman"/>
                          <a:ea typeface="Times New Roman"/>
                          <a:cs typeface="Times New Roman"/>
                        </a:rPr>
                        <a:t>Deployable Shelter</a:t>
                      </a:r>
                      <a:endParaRPr lang="de-AT" sz="900" b="1" dirty="0">
                        <a:latin typeface="Calibri"/>
                        <a:ea typeface="Times New Roman"/>
                        <a:cs typeface="Times New Roman"/>
                      </a:endParaRPr>
                    </a:p>
                  </a:txBody>
                  <a:tcPr marL="22620" marR="226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dirty="0">
                          <a:latin typeface="Times New Roman"/>
                          <a:ea typeface="Times New Roman"/>
                          <a:cs typeface="Times New Roman"/>
                        </a:rPr>
                        <a:t>Deployable Emergency Shelter suitcase for astronauts</a:t>
                      </a:r>
                      <a:endParaRPr lang="de-AT" sz="900" dirty="0">
                        <a:latin typeface="Calibri"/>
                        <a:ea typeface="Times New Roman"/>
                        <a:cs typeface="Times New Roman"/>
                      </a:endParaRPr>
                    </a:p>
                  </a:txBody>
                  <a:tcPr marL="22620" marR="226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a:latin typeface="Times New Roman"/>
                          <a:ea typeface="Times New Roman"/>
                          <a:cs typeface="Times New Roman"/>
                        </a:rPr>
                        <a:t>University of Technology, Vienna, AT, S. Haeuplik-Meusburger</a:t>
                      </a:r>
                      <a:endParaRPr lang="de-AT" sz="900">
                        <a:latin typeface="Calibri"/>
                        <a:ea typeface="Times New Roman"/>
                        <a:cs typeface="Times New Roman"/>
                      </a:endParaRPr>
                    </a:p>
                  </a:txBody>
                  <a:tcPr marL="22620" marR="226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5878">
                <a:tc>
                  <a:txBody>
                    <a:bodyPr/>
                    <a:lstStyle/>
                    <a:p>
                      <a:pPr>
                        <a:lnSpc>
                          <a:spcPct val="150000"/>
                        </a:lnSpc>
                        <a:spcAft>
                          <a:spcPts val="0"/>
                        </a:spcAft>
                      </a:pPr>
                      <a:r>
                        <a:rPr lang="en-GB" sz="900" b="1">
                          <a:latin typeface="Times New Roman"/>
                          <a:ea typeface="Times New Roman"/>
                          <a:cs typeface="Times New Roman"/>
                        </a:rPr>
                        <a:t>ERAS C3</a:t>
                      </a:r>
                      <a:endParaRPr lang="de-AT" sz="900" b="1">
                        <a:latin typeface="Calibri"/>
                        <a:ea typeface="Times New Roman"/>
                        <a:cs typeface="Times New Roman"/>
                      </a:endParaRPr>
                    </a:p>
                  </a:txBody>
                  <a:tcPr marL="22620" marR="226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a:latin typeface="Times New Roman"/>
                          <a:ea typeface="Times New Roman"/>
                          <a:cs typeface="Times New Roman"/>
                        </a:rPr>
                        <a:t>Command &amp; Control software project for data processing in the field</a:t>
                      </a:r>
                      <a:endParaRPr lang="de-AT" sz="900">
                        <a:latin typeface="Calibri"/>
                        <a:ea typeface="Times New Roman"/>
                        <a:cs typeface="Times New Roman"/>
                      </a:endParaRPr>
                    </a:p>
                  </a:txBody>
                  <a:tcPr marL="22620" marR="226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a:latin typeface="Times New Roman"/>
                          <a:ea typeface="Times New Roman"/>
                          <a:cs typeface="Times New Roman"/>
                        </a:rPr>
                        <a:t>Mars Society Italy, F. Carbonari</a:t>
                      </a:r>
                      <a:endParaRPr lang="de-AT" sz="900">
                        <a:latin typeface="Calibri"/>
                        <a:ea typeface="Times New Roman"/>
                        <a:cs typeface="Times New Roman"/>
                      </a:endParaRPr>
                    </a:p>
                  </a:txBody>
                  <a:tcPr marL="22620" marR="226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1755">
                <a:tc>
                  <a:txBody>
                    <a:bodyPr/>
                    <a:lstStyle/>
                    <a:p>
                      <a:pPr>
                        <a:lnSpc>
                          <a:spcPct val="150000"/>
                        </a:lnSpc>
                        <a:spcAft>
                          <a:spcPts val="0"/>
                        </a:spcAft>
                      </a:pPr>
                      <a:r>
                        <a:rPr lang="en-GB" sz="900" b="1" dirty="0">
                          <a:latin typeface="Times New Roman"/>
                          <a:ea typeface="Times New Roman"/>
                          <a:cs typeface="Times New Roman"/>
                        </a:rPr>
                        <a:t>Geosciences</a:t>
                      </a:r>
                      <a:endParaRPr lang="de-AT" sz="900" b="1" dirty="0">
                        <a:latin typeface="Calibri"/>
                        <a:ea typeface="Times New Roman"/>
                        <a:cs typeface="Times New Roman"/>
                      </a:endParaRPr>
                    </a:p>
                  </a:txBody>
                  <a:tcPr marL="22620" marR="226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a:latin typeface="Times New Roman"/>
                          <a:ea typeface="Times New Roman"/>
                          <a:cs typeface="Times New Roman"/>
                        </a:rPr>
                        <a:t>Geoscience remote science support experiments; included the management of all geophysical and astrobiological research activities as well as a mapping study</a:t>
                      </a:r>
                      <a:endParaRPr lang="de-AT" sz="900">
                        <a:latin typeface="Calibri"/>
                        <a:ea typeface="Times New Roman"/>
                        <a:cs typeface="Times New Roman"/>
                      </a:endParaRPr>
                    </a:p>
                  </a:txBody>
                  <a:tcPr marL="22620" marR="226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a:latin typeface="Times New Roman"/>
                          <a:ea typeface="Times New Roman"/>
                          <a:cs typeface="Times New Roman"/>
                        </a:rPr>
                        <a:t>University of Budapest &amp; University Innsbruck, C. Orgel. M. Rampey, I. Gołębiowska</a:t>
                      </a:r>
                      <a:endParaRPr lang="de-AT" sz="900">
                        <a:latin typeface="Calibri"/>
                        <a:ea typeface="Times New Roman"/>
                        <a:cs typeface="Times New Roman"/>
                      </a:endParaRPr>
                    </a:p>
                  </a:txBody>
                  <a:tcPr marL="22620" marR="226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5878">
                <a:tc>
                  <a:txBody>
                    <a:bodyPr/>
                    <a:lstStyle/>
                    <a:p>
                      <a:pPr>
                        <a:lnSpc>
                          <a:spcPct val="150000"/>
                        </a:lnSpc>
                        <a:spcAft>
                          <a:spcPts val="0"/>
                        </a:spcAft>
                      </a:pPr>
                      <a:r>
                        <a:rPr lang="en-GB" sz="900" b="1" dirty="0">
                          <a:latin typeface="Times New Roman"/>
                          <a:ea typeface="Times New Roman"/>
                          <a:cs typeface="Times New Roman"/>
                        </a:rPr>
                        <a:t>Hunveyor-4</a:t>
                      </a:r>
                      <a:endParaRPr lang="de-AT" sz="900" b="1" dirty="0">
                        <a:latin typeface="Calibri"/>
                        <a:ea typeface="Times New Roman"/>
                        <a:cs typeface="Times New Roman"/>
                      </a:endParaRPr>
                    </a:p>
                  </a:txBody>
                  <a:tcPr marL="22620" marR="226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a:latin typeface="Times New Roman"/>
                          <a:ea typeface="Times New Roman"/>
                          <a:cs typeface="Times New Roman"/>
                        </a:rPr>
                        <a:t>Surveyor-class robotic lander with remote access</a:t>
                      </a:r>
                      <a:endParaRPr lang="de-AT" sz="900">
                        <a:latin typeface="Calibri"/>
                        <a:ea typeface="Times New Roman"/>
                        <a:cs typeface="Times New Roman"/>
                      </a:endParaRPr>
                    </a:p>
                  </a:txBody>
                  <a:tcPr marL="22620" marR="226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a:latin typeface="Times New Roman"/>
                          <a:ea typeface="Times New Roman"/>
                          <a:cs typeface="Times New Roman"/>
                        </a:rPr>
                        <a:t>Eötvös Loránd University Budapest, HU, G. Hudoba</a:t>
                      </a:r>
                      <a:endParaRPr lang="de-AT" sz="900">
                        <a:latin typeface="Calibri"/>
                        <a:ea typeface="Times New Roman"/>
                        <a:cs typeface="Times New Roman"/>
                      </a:endParaRPr>
                    </a:p>
                  </a:txBody>
                  <a:tcPr marL="22620" marR="226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5878">
                <a:tc>
                  <a:txBody>
                    <a:bodyPr/>
                    <a:lstStyle/>
                    <a:p>
                      <a:pPr>
                        <a:lnSpc>
                          <a:spcPct val="150000"/>
                        </a:lnSpc>
                        <a:spcAft>
                          <a:spcPts val="0"/>
                        </a:spcAft>
                      </a:pPr>
                      <a:r>
                        <a:rPr lang="en-GB" sz="900" b="1" dirty="0">
                          <a:latin typeface="Times New Roman"/>
                          <a:ea typeface="Times New Roman"/>
                          <a:cs typeface="Times New Roman"/>
                        </a:rPr>
                        <a:t>LTMS-MOROCCO</a:t>
                      </a:r>
                      <a:endParaRPr lang="de-AT" sz="900" b="1" dirty="0">
                        <a:latin typeface="Calibri"/>
                        <a:ea typeface="Times New Roman"/>
                        <a:cs typeface="Times New Roman"/>
                      </a:endParaRPr>
                    </a:p>
                  </a:txBody>
                  <a:tcPr marL="22620" marR="226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a:latin typeface="Times New Roman"/>
                          <a:ea typeface="Times New Roman"/>
                          <a:cs typeface="Times New Roman"/>
                        </a:rPr>
                        <a:t>Long term medical monitoring system, biomedical chest vest</a:t>
                      </a:r>
                      <a:endParaRPr lang="de-AT" sz="900">
                        <a:latin typeface="Calibri"/>
                        <a:ea typeface="Times New Roman"/>
                        <a:cs typeface="Times New Roman"/>
                      </a:endParaRPr>
                    </a:p>
                  </a:txBody>
                  <a:tcPr marL="22620" marR="226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a:latin typeface="Times New Roman"/>
                          <a:ea typeface="Times New Roman"/>
                          <a:cs typeface="Times New Roman"/>
                        </a:rPr>
                        <a:t>CSEM, CH, M. Correvon</a:t>
                      </a:r>
                      <a:endParaRPr lang="de-AT" sz="900">
                        <a:latin typeface="Calibri"/>
                        <a:ea typeface="Times New Roman"/>
                        <a:cs typeface="Times New Roman"/>
                      </a:endParaRPr>
                    </a:p>
                  </a:txBody>
                  <a:tcPr marL="22620" marR="226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5878">
                <a:tc>
                  <a:txBody>
                    <a:bodyPr/>
                    <a:lstStyle/>
                    <a:p>
                      <a:pPr>
                        <a:lnSpc>
                          <a:spcPct val="150000"/>
                        </a:lnSpc>
                        <a:spcAft>
                          <a:spcPts val="0"/>
                        </a:spcAft>
                      </a:pPr>
                      <a:r>
                        <a:rPr lang="en-GB" sz="900" b="1">
                          <a:latin typeface="Times New Roman"/>
                          <a:ea typeface="Times New Roman"/>
                          <a:cs typeface="Times New Roman"/>
                        </a:rPr>
                        <a:t>Magma-White Rover</a:t>
                      </a:r>
                      <a:endParaRPr lang="de-AT" sz="900" b="1">
                        <a:latin typeface="Calibri"/>
                        <a:ea typeface="Times New Roman"/>
                        <a:cs typeface="Times New Roman"/>
                      </a:endParaRPr>
                    </a:p>
                  </a:txBody>
                  <a:tcPr marL="22620" marR="226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a:latin typeface="Times New Roman"/>
                          <a:ea typeface="Times New Roman"/>
                          <a:cs typeface="Times New Roman"/>
                        </a:rPr>
                        <a:t>Pathfinder-class rover system, mobility &amp; human-robotic interaction</a:t>
                      </a:r>
                      <a:endParaRPr lang="de-AT" sz="900">
                        <a:latin typeface="Calibri"/>
                        <a:ea typeface="Times New Roman"/>
                        <a:cs typeface="Times New Roman"/>
                      </a:endParaRPr>
                    </a:p>
                  </a:txBody>
                  <a:tcPr marL="22620" marR="226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a:latin typeface="Times New Roman"/>
                          <a:ea typeface="Times New Roman"/>
                          <a:cs typeface="Times New Roman"/>
                        </a:rPr>
                        <a:t>ABM Space Education, M. Józefowicz</a:t>
                      </a:r>
                      <a:endParaRPr lang="de-AT" sz="900">
                        <a:latin typeface="Calibri"/>
                        <a:ea typeface="Times New Roman"/>
                        <a:cs typeface="Times New Roman"/>
                      </a:endParaRPr>
                    </a:p>
                  </a:txBody>
                  <a:tcPr marL="22620" marR="226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5878">
                <a:tc>
                  <a:txBody>
                    <a:bodyPr/>
                    <a:lstStyle/>
                    <a:p>
                      <a:pPr>
                        <a:lnSpc>
                          <a:spcPct val="150000"/>
                        </a:lnSpc>
                        <a:spcAft>
                          <a:spcPts val="0"/>
                        </a:spcAft>
                      </a:pPr>
                      <a:r>
                        <a:rPr lang="en-GB" sz="900" b="1" dirty="0">
                          <a:latin typeface="Times New Roman"/>
                          <a:ea typeface="Times New Roman"/>
                          <a:cs typeface="Times New Roman"/>
                        </a:rPr>
                        <a:t>MAT-EP</a:t>
                      </a:r>
                      <a:endParaRPr lang="de-AT" sz="900" b="1" dirty="0">
                        <a:latin typeface="Calibri"/>
                        <a:ea typeface="Times New Roman"/>
                        <a:cs typeface="Times New Roman"/>
                      </a:endParaRPr>
                    </a:p>
                  </a:txBody>
                  <a:tcPr marL="22620" marR="226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a:latin typeface="Times New Roman"/>
                          <a:ea typeface="Times New Roman"/>
                          <a:cs typeface="Times New Roman"/>
                        </a:rPr>
                        <a:t>Routine medical survey during OEWF field campaigns; includes a field incident reporting system</a:t>
                      </a:r>
                      <a:endParaRPr lang="de-AT" sz="900">
                        <a:latin typeface="Calibri"/>
                        <a:ea typeface="Times New Roman"/>
                        <a:cs typeface="Times New Roman"/>
                      </a:endParaRPr>
                    </a:p>
                  </a:txBody>
                  <a:tcPr marL="22620" marR="226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a:latin typeface="Times New Roman"/>
                          <a:ea typeface="Times New Roman"/>
                          <a:cs typeface="Times New Roman"/>
                        </a:rPr>
                        <a:t>Medical University Innsbruck, T.J. Luger</a:t>
                      </a:r>
                      <a:endParaRPr lang="de-AT" sz="900">
                        <a:latin typeface="Calibri"/>
                        <a:ea typeface="Times New Roman"/>
                        <a:cs typeface="Times New Roman"/>
                      </a:endParaRPr>
                    </a:p>
                  </a:txBody>
                  <a:tcPr marL="22620" marR="226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5878">
                <a:tc>
                  <a:txBody>
                    <a:bodyPr/>
                    <a:lstStyle/>
                    <a:p>
                      <a:pPr>
                        <a:lnSpc>
                          <a:spcPct val="150000"/>
                        </a:lnSpc>
                        <a:spcAft>
                          <a:spcPts val="0"/>
                        </a:spcAft>
                      </a:pPr>
                      <a:r>
                        <a:rPr lang="en-GB" sz="900" b="1" dirty="0">
                          <a:latin typeface="Times New Roman"/>
                          <a:ea typeface="Times New Roman"/>
                          <a:cs typeface="Times New Roman"/>
                        </a:rPr>
                        <a:t>MEDIAN</a:t>
                      </a:r>
                      <a:endParaRPr lang="de-AT" sz="900" b="1" dirty="0">
                        <a:latin typeface="Calibri"/>
                        <a:ea typeface="Times New Roman"/>
                        <a:cs typeface="Times New Roman"/>
                      </a:endParaRPr>
                    </a:p>
                  </a:txBody>
                  <a:tcPr marL="22620" marR="226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a:latin typeface="Times New Roman"/>
                          <a:ea typeface="Times New Roman"/>
                          <a:cs typeface="Times New Roman"/>
                        </a:rPr>
                        <a:t>Methane Detection by In-Situ Analysis with Nano-Landers</a:t>
                      </a:r>
                      <a:endParaRPr lang="de-AT" sz="900">
                        <a:latin typeface="Calibri"/>
                        <a:ea typeface="Times New Roman"/>
                        <a:cs typeface="Times New Roman"/>
                      </a:endParaRPr>
                    </a:p>
                  </a:txBody>
                  <a:tcPr marL="22620" marR="226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a:latin typeface="Times New Roman"/>
                          <a:ea typeface="Times New Roman"/>
                          <a:cs typeface="Times New Roman"/>
                        </a:rPr>
                        <a:t>University College London, UK, J. McArthur</a:t>
                      </a:r>
                      <a:endParaRPr lang="de-AT" sz="900">
                        <a:latin typeface="Calibri"/>
                        <a:ea typeface="Times New Roman"/>
                        <a:cs typeface="Times New Roman"/>
                      </a:endParaRPr>
                    </a:p>
                  </a:txBody>
                  <a:tcPr marL="22620" marR="226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816">
                <a:tc>
                  <a:txBody>
                    <a:bodyPr/>
                    <a:lstStyle/>
                    <a:p>
                      <a:pPr>
                        <a:lnSpc>
                          <a:spcPct val="150000"/>
                        </a:lnSpc>
                        <a:spcAft>
                          <a:spcPts val="0"/>
                        </a:spcAft>
                      </a:pPr>
                      <a:r>
                        <a:rPr lang="en-GB" sz="900" b="1" dirty="0" err="1">
                          <a:latin typeface="Times New Roman"/>
                          <a:ea typeface="Times New Roman"/>
                          <a:cs typeface="Times New Roman"/>
                        </a:rPr>
                        <a:t>microEVA</a:t>
                      </a:r>
                      <a:endParaRPr lang="de-AT" sz="900" b="1" dirty="0">
                        <a:latin typeface="Calibri"/>
                        <a:ea typeface="Times New Roman"/>
                        <a:cs typeface="Times New Roman"/>
                      </a:endParaRPr>
                    </a:p>
                  </a:txBody>
                  <a:tcPr marL="22620" marR="226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a:latin typeface="Times New Roman"/>
                          <a:ea typeface="Times New Roman"/>
                          <a:cs typeface="Times New Roman"/>
                        </a:rPr>
                        <a:t>Luminescence detection of viable bacterial spores and terbium microspheres to study contamination vectors during EVAs.</a:t>
                      </a:r>
                      <a:endParaRPr lang="de-AT" sz="900">
                        <a:latin typeface="Calibri"/>
                        <a:ea typeface="Times New Roman"/>
                        <a:cs typeface="Times New Roman"/>
                      </a:endParaRPr>
                    </a:p>
                  </a:txBody>
                  <a:tcPr marL="22620" marR="226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a:latin typeface="Times New Roman"/>
                          <a:ea typeface="Times New Roman"/>
                          <a:cs typeface="Times New Roman"/>
                        </a:rPr>
                        <a:t>NASA JPL, California Institute of Technology, A. Ponce</a:t>
                      </a:r>
                      <a:endParaRPr lang="de-AT" sz="900">
                        <a:latin typeface="Calibri"/>
                        <a:ea typeface="Times New Roman"/>
                        <a:cs typeface="Times New Roman"/>
                      </a:endParaRPr>
                    </a:p>
                  </a:txBody>
                  <a:tcPr marL="22620" marR="226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5878">
                <a:tc>
                  <a:txBody>
                    <a:bodyPr/>
                    <a:lstStyle/>
                    <a:p>
                      <a:pPr>
                        <a:lnSpc>
                          <a:spcPct val="150000"/>
                        </a:lnSpc>
                        <a:spcAft>
                          <a:spcPts val="0"/>
                        </a:spcAft>
                      </a:pPr>
                      <a:r>
                        <a:rPr lang="en-GB" sz="900" b="1" dirty="0">
                          <a:latin typeface="Times New Roman"/>
                          <a:ea typeface="Times New Roman"/>
                          <a:cs typeface="Times New Roman"/>
                        </a:rPr>
                        <a:t>OPS-Box-White</a:t>
                      </a:r>
                      <a:endParaRPr lang="de-AT" sz="900" b="1" dirty="0">
                        <a:latin typeface="Calibri"/>
                        <a:ea typeface="Times New Roman"/>
                        <a:cs typeface="Times New Roman"/>
                      </a:endParaRPr>
                    </a:p>
                  </a:txBody>
                  <a:tcPr marL="22620" marR="226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a:latin typeface="Times New Roman"/>
                          <a:ea typeface="Times New Roman"/>
                          <a:cs typeface="Times New Roman"/>
                        </a:rPr>
                        <a:t>An ergonomics and thermodynamics test for a foldable</a:t>
                      </a:r>
                      <a:endParaRPr lang="de-AT" sz="900">
                        <a:latin typeface="Calibri"/>
                        <a:ea typeface="Times New Roman"/>
                        <a:cs typeface="Times New Roman"/>
                      </a:endParaRPr>
                    </a:p>
                    <a:p>
                      <a:pPr>
                        <a:lnSpc>
                          <a:spcPct val="150000"/>
                        </a:lnSpc>
                        <a:spcAft>
                          <a:spcPts val="0"/>
                        </a:spcAft>
                      </a:pPr>
                      <a:r>
                        <a:rPr lang="en-GB" sz="900">
                          <a:latin typeface="Times New Roman"/>
                          <a:ea typeface="Times New Roman"/>
                          <a:cs typeface="Times New Roman"/>
                        </a:rPr>
                        <a:t>computer workplace</a:t>
                      </a:r>
                      <a:endParaRPr lang="de-AT" sz="900">
                        <a:latin typeface="Calibri"/>
                        <a:ea typeface="Times New Roman"/>
                        <a:cs typeface="Times New Roman"/>
                      </a:endParaRPr>
                    </a:p>
                  </a:txBody>
                  <a:tcPr marL="22620" marR="226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a:latin typeface="Times New Roman"/>
                          <a:ea typeface="Times New Roman"/>
                          <a:cs typeface="Times New Roman"/>
                        </a:rPr>
                        <a:t>Austrian Space Forum, AT, G. Groemer</a:t>
                      </a:r>
                      <a:endParaRPr lang="de-AT" sz="900">
                        <a:latin typeface="Calibri"/>
                        <a:ea typeface="Times New Roman"/>
                        <a:cs typeface="Times New Roman"/>
                      </a:endParaRPr>
                    </a:p>
                  </a:txBody>
                  <a:tcPr marL="22620" marR="226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5878">
                <a:tc>
                  <a:txBody>
                    <a:bodyPr/>
                    <a:lstStyle/>
                    <a:p>
                      <a:pPr>
                        <a:lnSpc>
                          <a:spcPct val="150000"/>
                        </a:lnSpc>
                        <a:spcAft>
                          <a:spcPts val="0"/>
                        </a:spcAft>
                      </a:pPr>
                      <a:r>
                        <a:rPr lang="en-GB" sz="900" b="1" dirty="0" err="1">
                          <a:latin typeface="Times New Roman"/>
                          <a:ea typeface="Times New Roman"/>
                          <a:cs typeface="Times New Roman"/>
                        </a:rPr>
                        <a:t>Peniculus</a:t>
                      </a:r>
                      <a:endParaRPr lang="de-AT" sz="900" b="1" dirty="0">
                        <a:latin typeface="Calibri"/>
                        <a:ea typeface="Times New Roman"/>
                        <a:cs typeface="Times New Roman"/>
                      </a:endParaRPr>
                    </a:p>
                  </a:txBody>
                  <a:tcPr marL="22620" marR="226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a:latin typeface="Times New Roman"/>
                          <a:ea typeface="Times New Roman"/>
                          <a:cs typeface="Times New Roman"/>
                        </a:rPr>
                        <a:t>A student-led experiment on the efficiency of a cleaning mechanism for solar power cells</a:t>
                      </a:r>
                      <a:endParaRPr lang="de-AT" sz="900">
                        <a:latin typeface="Calibri"/>
                        <a:ea typeface="Times New Roman"/>
                        <a:cs typeface="Times New Roman"/>
                      </a:endParaRPr>
                    </a:p>
                  </a:txBody>
                  <a:tcPr marL="22620" marR="226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a:latin typeface="Times New Roman"/>
                          <a:ea typeface="Times New Roman"/>
                          <a:cs typeface="Times New Roman"/>
                        </a:rPr>
                        <a:t>Austrian Space Forum, AT, G. Groemer</a:t>
                      </a:r>
                      <a:endParaRPr lang="de-AT" sz="900">
                        <a:latin typeface="Calibri"/>
                        <a:ea typeface="Times New Roman"/>
                        <a:cs typeface="Times New Roman"/>
                      </a:endParaRPr>
                    </a:p>
                  </a:txBody>
                  <a:tcPr marL="22620" marR="226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5878">
                <a:tc>
                  <a:txBody>
                    <a:bodyPr/>
                    <a:lstStyle/>
                    <a:p>
                      <a:pPr>
                        <a:lnSpc>
                          <a:spcPct val="150000"/>
                        </a:lnSpc>
                        <a:spcAft>
                          <a:spcPts val="0"/>
                        </a:spcAft>
                      </a:pPr>
                      <a:r>
                        <a:rPr lang="en-GB" sz="900" b="1" dirty="0" err="1">
                          <a:latin typeface="Times New Roman"/>
                          <a:ea typeface="Times New Roman"/>
                          <a:cs typeface="Times New Roman"/>
                        </a:rPr>
                        <a:t>Puli</a:t>
                      </a:r>
                      <a:r>
                        <a:rPr lang="en-GB" sz="900" b="1" dirty="0">
                          <a:latin typeface="Times New Roman"/>
                          <a:ea typeface="Times New Roman"/>
                          <a:cs typeface="Times New Roman"/>
                        </a:rPr>
                        <a:t>-Rover</a:t>
                      </a:r>
                      <a:endParaRPr lang="de-AT" sz="900" b="1" dirty="0">
                        <a:latin typeface="Calibri"/>
                        <a:ea typeface="Times New Roman"/>
                        <a:cs typeface="Times New Roman"/>
                      </a:endParaRPr>
                    </a:p>
                  </a:txBody>
                  <a:tcPr marL="22620" marR="226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GB" sz="900">
                          <a:latin typeface="Times New Roman"/>
                          <a:ea typeface="Times New Roman"/>
                          <a:cs typeface="Times New Roman"/>
                        </a:rPr>
                        <a:t>Mobility tests for the Hungarian Google Lunar X-Prize rover</a:t>
                      </a:r>
                      <a:endParaRPr lang="de-AT" sz="900">
                        <a:latin typeface="Calibri"/>
                        <a:ea typeface="Times New Roman"/>
                        <a:cs typeface="Times New Roman"/>
                      </a:endParaRPr>
                    </a:p>
                  </a:txBody>
                  <a:tcPr marL="22620" marR="226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1000"/>
                        </a:spcAft>
                      </a:pPr>
                      <a:r>
                        <a:rPr lang="fr-MA" sz="900" dirty="0">
                          <a:latin typeface="Times New Roman"/>
                          <a:ea typeface="Times New Roman"/>
                          <a:cs typeface="Times New Roman"/>
                        </a:rPr>
                        <a:t>GLXP </a:t>
                      </a:r>
                      <a:r>
                        <a:rPr lang="fr-MA" sz="900" dirty="0" err="1">
                          <a:latin typeface="Times New Roman"/>
                          <a:ea typeface="Times New Roman"/>
                          <a:cs typeface="Times New Roman"/>
                        </a:rPr>
                        <a:t>Space</a:t>
                      </a:r>
                      <a:r>
                        <a:rPr lang="fr-MA" sz="900" dirty="0">
                          <a:latin typeface="Times New Roman"/>
                          <a:ea typeface="Times New Roman"/>
                          <a:cs typeface="Times New Roman"/>
                        </a:rPr>
                        <a:t> Technologies, HU, T. Pacher</a:t>
                      </a:r>
                      <a:endParaRPr lang="de-AT" sz="900" dirty="0">
                        <a:latin typeface="Calibri"/>
                        <a:ea typeface="Times New Roman"/>
                        <a:cs typeface="Times New Roman"/>
                      </a:endParaRPr>
                    </a:p>
                  </a:txBody>
                  <a:tcPr marL="22620" marR="226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
  <a:themeElements>
    <a:clrScheme name="Modul">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0</TotalTime>
  <Words>1216</Words>
  <Application>Microsoft Office PowerPoint</Application>
  <PresentationFormat>Bildschirmpräsentation (4:3)</PresentationFormat>
  <Paragraphs>185</Paragraphs>
  <Slides>29</Slides>
  <Notes>0</Notes>
  <HiddenSlides>0</HiddenSlides>
  <MMClips>2</MMClips>
  <ScaleCrop>false</ScaleCrop>
  <HeadingPairs>
    <vt:vector size="4" baseType="variant">
      <vt:variant>
        <vt:lpstr>Design</vt:lpstr>
      </vt:variant>
      <vt:variant>
        <vt:i4>1</vt:i4>
      </vt:variant>
      <vt:variant>
        <vt:lpstr>Folientitel</vt:lpstr>
      </vt:variant>
      <vt:variant>
        <vt:i4>29</vt:i4>
      </vt:variant>
    </vt:vector>
  </HeadingPairs>
  <TitlesOfParts>
    <vt:vector size="30" baseType="lpstr">
      <vt:lpstr>Modul</vt:lpstr>
      <vt:lpstr>      Highlights from the  MARS2013   Mars Analog Expedition </vt:lpstr>
      <vt:lpstr>PolAres research programme </vt:lpstr>
      <vt:lpstr>Aouda.X spacesuit simulator prototype</vt:lpstr>
      <vt:lpstr>Previous system integration field tests</vt:lpstr>
      <vt:lpstr>Folie 5</vt:lpstr>
      <vt:lpstr>Folie 6</vt:lpstr>
      <vt:lpstr>Folie 7</vt:lpstr>
      <vt:lpstr>Folie 8</vt:lpstr>
      <vt:lpstr>Folie 9</vt:lpstr>
      <vt:lpstr>Folie 10</vt:lpstr>
      <vt:lpstr>RSS and Flightplan</vt:lpstr>
      <vt:lpstr>Folie 12</vt:lpstr>
      <vt:lpstr>Folie 13</vt:lpstr>
      <vt:lpstr>Folie 14</vt:lpstr>
      <vt:lpstr>Folie 15</vt:lpstr>
      <vt:lpstr>Folie 16</vt:lpstr>
      <vt:lpstr>Folie 17</vt:lpstr>
      <vt:lpstr>Folie 18</vt:lpstr>
      <vt:lpstr>Folie 19</vt:lpstr>
      <vt:lpstr>Folie 20</vt:lpstr>
      <vt:lpstr>Folie 21</vt:lpstr>
      <vt:lpstr>Folie 22</vt:lpstr>
      <vt:lpstr>Folie 23</vt:lpstr>
      <vt:lpstr>Selected results</vt:lpstr>
      <vt:lpstr>Mission dataset - on site images </vt:lpstr>
      <vt:lpstr>Folie 26</vt:lpstr>
      <vt:lpstr>Folie 27</vt:lpstr>
      <vt:lpstr>Folie 28</vt:lpstr>
      <vt:lpstr>Folie 29</vt:lpstr>
    </vt:vector>
  </TitlesOfParts>
  <Company>ÖWF</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PolAres Mars analogue research programme  - Using fluorescent microspherules as contamination proxies -</dc:title>
  <dc:creator>GG</dc:creator>
  <cp:lastModifiedBy>Gernot</cp:lastModifiedBy>
  <cp:revision>111</cp:revision>
  <dcterms:created xsi:type="dcterms:W3CDTF">2009-10-10T17:47:37Z</dcterms:created>
  <dcterms:modified xsi:type="dcterms:W3CDTF">2014-06-04T08:36:17Z</dcterms:modified>
</cp:coreProperties>
</file>