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81" r:id="rId2"/>
    <p:sldId id="325" r:id="rId3"/>
    <p:sldId id="288" r:id="rId4"/>
    <p:sldId id="289" r:id="rId5"/>
    <p:sldId id="324" r:id="rId6"/>
    <p:sldId id="307" r:id="rId7"/>
    <p:sldId id="308" r:id="rId8"/>
    <p:sldId id="321" r:id="rId9"/>
    <p:sldId id="309" r:id="rId10"/>
    <p:sldId id="310" r:id="rId11"/>
    <p:sldId id="311" r:id="rId12"/>
    <p:sldId id="312" r:id="rId13"/>
    <p:sldId id="322" r:id="rId14"/>
    <p:sldId id="314" r:id="rId15"/>
    <p:sldId id="315" r:id="rId16"/>
    <p:sldId id="318" r:id="rId17"/>
    <p:sldId id="319" r:id="rId18"/>
    <p:sldId id="327" r:id="rId19"/>
    <p:sldId id="326" r:id="rId20"/>
    <p:sldId id="320" r:id="rId21"/>
    <p:sldId id="316" r:id="rId22"/>
    <p:sldId id="317" r:id="rId23"/>
    <p:sldId id="323" r:id="rId24"/>
    <p:sldId id="313" r:id="rId25"/>
    <p:sldId id="297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33CCFF"/>
    <a:srgbClr val="99CC00"/>
    <a:srgbClr val="3FCD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7768" autoAdjust="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31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1" d="100"/>
          <a:sy n="141" d="100"/>
        </p:scale>
        <p:origin x="4590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e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5D46D-2DC8-4E23-A822-56D80F95E981}" type="datetimeFigureOut">
              <a:rPr lang="fr-CH" smtClean="0"/>
              <a:t>30.05.2014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E6D9C-8298-4D57-A84D-5EDAEC5FADC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6107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3207B-A021-4277-AD22-6DB16395B5AB}" type="datetimeFigureOut">
              <a:rPr lang="fr-CH" smtClean="0"/>
              <a:t>30.05.2014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246D7-1025-44C1-B794-7067E52E51E5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4975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8AC5B90-6A5C-4F1B-AB78-349FFFA1BEAE}" type="slidenum">
              <a:rPr lang="en-US" altLang="en-US" smtClean="0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3</a:t>
            </a:fld>
            <a:endParaRPr lang="en-US" altLang="en-US" smtClean="0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233CFDF-2B6E-48BA-9F18-7B933910791B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5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B566ABA-1A67-41C6-96B9-E05BE61318F6}" type="slidenum">
              <a:rPr lang="en-US" altLang="en-US" smtClean="0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25</a:t>
            </a:fld>
            <a:endParaRPr lang="en-US" altLang="en-US" smtClean="0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299B69B-2909-44B7-8DCE-BC1C950448E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6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07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8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50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2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24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94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78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648"/>
            <a:ext cx="9144000" cy="10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8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07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1BD52-83F5-4273-9B48-08B6EDA5DA7A}" type="datetimeFigureOut">
              <a:rPr lang="fr-FR" smtClean="0"/>
              <a:t>30/05/2014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668C8-4D52-4086-BD2F-5B97812525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96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wm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1" Type="http://schemas.openxmlformats.org/officeDocument/2006/relationships/image" Target="../media/image29.emf"/><Relationship Id="rId5" Type="http://schemas.openxmlformats.org/officeDocument/2006/relationships/oleObject" Target="../embeddings/oleObject7.bin"/><Relationship Id="rId1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image" Target="../media/image24.wmf"/><Relationship Id="rId9" Type="http://schemas.openxmlformats.org/officeDocument/2006/relationships/image" Target="../media/image28.emf"/><Relationship Id="rId1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0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lative_permittivity#cite_note-2" TargetMode="External"/><Relationship Id="rId2" Type="http://schemas.openxmlformats.org/officeDocument/2006/relationships/hyperlink" Target="http://en.wikipedia.org/wiki/Standard_conditions_for_temperature_and_pressur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52"/>
            <a:ext cx="9144000" cy="687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799" y="1473427"/>
            <a:ext cx="911225" cy="68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337275" y="1032991"/>
            <a:ext cx="6463957" cy="21227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0" y="3564630"/>
            <a:ext cx="91440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</a:rPr>
              <a:t>SHARAD Data Mapping for Surface Ice Detection</a:t>
            </a:r>
            <a:endParaRPr lang="pl-PL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2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505735" y="5389935"/>
            <a:ext cx="4127036" cy="802400"/>
          </a:xfrm>
          <a:prstGeom prst="rect">
            <a:avLst/>
          </a:prstGeom>
          <a:solidFill>
            <a:srgbClr val="808080">
              <a:alpha val="59999"/>
            </a:srgbClr>
          </a:solidFill>
          <a:ln w="1908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altLang="en-US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altLang="en-US" sz="1600" b="1" dirty="0" smtClean="0">
                <a:solidFill>
                  <a:srgbClr val="FFFFFF"/>
                </a:solidFill>
                <a:latin typeface="Tahoma" pitchFamily="34" charset="0"/>
              </a:rPr>
              <a:t>Dr. Luigi Castaldo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altLang="en-US" sz="14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4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1" y="6351635"/>
            <a:ext cx="1633050" cy="481146"/>
          </a:xfrm>
          <a:prstGeom prst="rect">
            <a:avLst/>
          </a:prstGeom>
        </p:spPr>
      </p:pic>
      <p:pic>
        <p:nvPicPr>
          <p:cNvPr id="25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07" y="6320105"/>
            <a:ext cx="1560646" cy="5126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22357" y="87381"/>
            <a:ext cx="1293341" cy="526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25" y="98978"/>
            <a:ext cx="1170867" cy="501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3253" y="42322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3</a:t>
            </a:r>
            <a:r>
              <a:rPr lang="pl-PL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-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5</a:t>
            </a:r>
            <a:r>
              <a:rPr lang="pl-PL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 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June</a:t>
            </a:r>
            <a:r>
              <a:rPr lang="pl-PL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 </a:t>
            </a:r>
            <a:r>
              <a:rPr lang="pl-PL" sz="1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2014 </a:t>
            </a:r>
            <a:endParaRPr lang="en-US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2" charset="0"/>
              <a:ea typeface="Microsoft YaHei" charset="-122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Warszawa</a:t>
            </a:r>
            <a:endParaRPr lang="pl-PL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2" charset="0"/>
              <a:ea typeface="Microsoft YaHei" charset="-122"/>
            </a:endParaRPr>
          </a:p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 </a:t>
            </a:r>
            <a:endParaRPr lang="pl-PL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2" charset="0"/>
              <a:ea typeface="Microsoft YaHei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747" y="542901"/>
            <a:ext cx="9144000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MPSE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2014 - Mars Connecting Planetary Scientists in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  <a:ea typeface="Microsoft YaHei" charset="-122"/>
              </a:rPr>
              <a:t>Europe</a:t>
            </a:r>
            <a:endParaRPr lang="pl-PL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2" charset="0"/>
              <a:ea typeface="Microsoft YaHei" charset="-122"/>
            </a:endParaRPr>
          </a:p>
        </p:txBody>
      </p:sp>
      <p:pic>
        <p:nvPicPr>
          <p:cNvPr id="19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03" y="1473427"/>
            <a:ext cx="1793428" cy="6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11"/>
          <p:cNvGraphicFramePr>
            <a:graphicFrameLocks noChangeAspect="1"/>
          </p:cNvGraphicFramePr>
          <p:nvPr>
            <p:extLst/>
          </p:nvPr>
        </p:nvGraphicFramePr>
        <p:xfrm>
          <a:off x="762000" y="2852936"/>
          <a:ext cx="335280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7" r:id="rId3" imgW="722064" imgH="260336" progId="">
                  <p:embed/>
                </p:oleObj>
              </mc:Choice>
              <mc:Fallback>
                <p:oleObj r:id="rId3" imgW="722064" imgH="26033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52936"/>
                        <a:ext cx="3352800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16"/>
          <p:cNvGraphicFramePr>
            <a:graphicFrameLocks noChangeAspect="1"/>
          </p:cNvGraphicFramePr>
          <p:nvPr>
            <p:extLst/>
          </p:nvPr>
        </p:nvGraphicFramePr>
        <p:xfrm>
          <a:off x="2362200" y="4148336"/>
          <a:ext cx="9144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8" r:id="rId5" imgW="510840" imgH="370440" progId="Equation.3">
                  <p:embed/>
                </p:oleObj>
              </mc:Choice>
              <mc:Fallback>
                <p:oleObj r:id="rId5" imgW="510840" imgH="37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48336"/>
                        <a:ext cx="914400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988833"/>
              </p:ext>
            </p:extLst>
          </p:nvPr>
        </p:nvGraphicFramePr>
        <p:xfrm>
          <a:off x="2362200" y="4976292"/>
          <a:ext cx="27320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9" name="Equation" r:id="rId7" imgW="1307880" imgH="190440" progId="Equation.3">
                  <p:embed/>
                </p:oleObj>
              </mc:Choice>
              <mc:Fallback>
                <p:oleObj name="Equation" r:id="rId7" imgW="1307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976292"/>
                        <a:ext cx="2732088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Text Box 18"/>
          <p:cNvSpPr txBox="1">
            <a:spLocks noChangeArrowheads="1"/>
          </p:cNvSpPr>
          <p:nvPr/>
        </p:nvSpPr>
        <p:spPr bwMode="auto">
          <a:xfrm>
            <a:off x="1143000" y="4545211"/>
            <a:ext cx="914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where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5410200" y="3310136"/>
            <a:ext cx="37338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Backscattering coefficient at Nadir in case of </a:t>
            </a:r>
            <a:r>
              <a:rPr lang="en-US" alt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fBm</a:t>
            </a:r>
            <a:endParaRPr lang="en-US" alt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pic>
        <p:nvPicPr>
          <p:cNvPr id="30729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3386336"/>
            <a:ext cx="128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00200" y="1524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Sharad Data Model: Backscattering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09566"/>
            <a:ext cx="9144000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backscattering is evaluated using the statistical parameters estimation along the orbit with the fractal theory for a </a:t>
            </a:r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monostatic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radar configuration using the </a:t>
            </a:r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Mola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data</a:t>
            </a:r>
            <a:endParaRPr lang="pl-PL" sz="1600" b="1" dirty="0"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81000" y="1143000"/>
            <a:ext cx="8458200" cy="1053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590550" indent="-590550">
              <a:lnSpc>
                <a:spcPct val="80000"/>
              </a:lnSpc>
              <a:spcBef>
                <a:spcPts val="350"/>
              </a:spcBef>
              <a:buFont typeface="Lucida Console" pitchFamily="49" charset="0"/>
              <a:buChar char="•"/>
              <a:tabLst>
                <a:tab pos="590550" algn="l"/>
                <a:tab pos="1047750" algn="l"/>
                <a:tab pos="1504950" algn="l"/>
                <a:tab pos="1962150" algn="l"/>
                <a:tab pos="2419350" algn="l"/>
                <a:tab pos="2876550" algn="l"/>
                <a:tab pos="3333750" algn="l"/>
                <a:tab pos="3790950" algn="l"/>
                <a:tab pos="4248150" algn="l"/>
                <a:tab pos="4705350" algn="l"/>
                <a:tab pos="5162550" algn="l"/>
                <a:tab pos="5619750" algn="l"/>
                <a:tab pos="6076950" algn="l"/>
                <a:tab pos="6534150" algn="l"/>
                <a:tab pos="6991350" algn="l"/>
                <a:tab pos="7448550" algn="l"/>
                <a:tab pos="7905750" algn="l"/>
                <a:tab pos="8362950" algn="l"/>
                <a:tab pos="8820150" algn="l"/>
                <a:tab pos="9277350" algn="l"/>
                <a:tab pos="9734550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two interfaces are considered, open space and surface with negligible local slope values</a:t>
            </a:r>
          </a:p>
          <a:p>
            <a:pPr marL="590550" indent="-590550">
              <a:lnSpc>
                <a:spcPct val="80000"/>
              </a:lnSpc>
              <a:spcBef>
                <a:spcPts val="350"/>
              </a:spcBef>
              <a:buFont typeface="Lucida Console" pitchFamily="49" charset="0"/>
              <a:buChar char="•"/>
              <a:tabLst>
                <a:tab pos="590550" algn="l"/>
                <a:tab pos="1047750" algn="l"/>
                <a:tab pos="1504950" algn="l"/>
                <a:tab pos="1962150" algn="l"/>
                <a:tab pos="2419350" algn="l"/>
                <a:tab pos="2876550" algn="l"/>
                <a:tab pos="3333750" algn="l"/>
                <a:tab pos="3790950" algn="l"/>
                <a:tab pos="4248150" algn="l"/>
                <a:tab pos="4705350" algn="l"/>
                <a:tab pos="5162550" algn="l"/>
                <a:tab pos="5619750" algn="l"/>
                <a:tab pos="6076950" algn="l"/>
                <a:tab pos="6534150" algn="l"/>
                <a:tab pos="6991350" algn="l"/>
                <a:tab pos="7448550" algn="l"/>
                <a:tab pos="7905750" algn="l"/>
                <a:tab pos="8362950" algn="l"/>
                <a:tab pos="8820150" algn="l"/>
                <a:tab pos="9277350" algn="l"/>
                <a:tab pos="9734550" algn="l"/>
              </a:tabLs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  <a:ea typeface="SimSun" pitchFamily="2" charset="-122"/>
            </a:endParaRPr>
          </a:p>
          <a:p>
            <a:pPr marL="590550" indent="-590550">
              <a:lnSpc>
                <a:spcPct val="80000"/>
              </a:lnSpc>
              <a:spcBef>
                <a:spcPts val="350"/>
              </a:spcBef>
              <a:buFont typeface="Lucida Console" pitchFamily="49" charset="0"/>
              <a:buChar char="•"/>
              <a:tabLst>
                <a:tab pos="590550" algn="l"/>
                <a:tab pos="1047750" algn="l"/>
                <a:tab pos="1504950" algn="l"/>
                <a:tab pos="1962150" algn="l"/>
                <a:tab pos="2419350" algn="l"/>
                <a:tab pos="2876550" algn="l"/>
                <a:tab pos="3333750" algn="l"/>
                <a:tab pos="3790950" algn="l"/>
                <a:tab pos="4248150" algn="l"/>
                <a:tab pos="4705350" algn="l"/>
                <a:tab pos="5162550" algn="l"/>
                <a:tab pos="5619750" algn="l"/>
                <a:tab pos="6076950" algn="l"/>
                <a:tab pos="6534150" algn="l"/>
                <a:tab pos="6991350" algn="l"/>
                <a:tab pos="7448550" algn="l"/>
                <a:tab pos="7905750" algn="l"/>
                <a:tab pos="8362950" algn="l"/>
                <a:tab pos="8820150" algn="l"/>
                <a:tab pos="9277350" algn="l"/>
                <a:tab pos="9734550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The second interface is supposed to be 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a homogeneous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and 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non-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dispersive rough medium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788772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Hypotheses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graphicFrame>
        <p:nvGraphicFramePr>
          <p:cNvPr id="3175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247703"/>
              </p:ext>
            </p:extLst>
          </p:nvPr>
        </p:nvGraphicFramePr>
        <p:xfrm>
          <a:off x="1295400" y="3789408"/>
          <a:ext cx="1463675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6" name="Equation" r:id="rId3" imgW="1054080" imgH="203040" progId="Equation.3">
                  <p:embed/>
                </p:oleObj>
              </mc:Choice>
              <mc:Fallback>
                <p:oleObj name="Equation" r:id="rId3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789408"/>
                        <a:ext cx="1463675" cy="2809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621223"/>
              </p:ext>
            </p:extLst>
          </p:nvPr>
        </p:nvGraphicFramePr>
        <p:xfrm>
          <a:off x="1371600" y="4703808"/>
          <a:ext cx="21034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7" name="Equation" r:id="rId5" imgW="1485255" imgH="215806" progId="Equation.3">
                  <p:embed/>
                </p:oleObj>
              </mc:Choice>
              <mc:Fallback>
                <p:oleObj name="Equation" r:id="rId5" imgW="148525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703808"/>
                        <a:ext cx="2103438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094474"/>
              </p:ext>
            </p:extLst>
          </p:nvPr>
        </p:nvGraphicFramePr>
        <p:xfrm>
          <a:off x="3046413" y="3776708"/>
          <a:ext cx="173672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8" name="Equation" r:id="rId7" imgW="1320227" imgH="215806" progId="Equation.3">
                  <p:embed/>
                </p:oleObj>
              </mc:Choice>
              <mc:Fallback>
                <p:oleObj name="Equation" r:id="rId7" imgW="132022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6413" y="3776708"/>
                        <a:ext cx="1736725" cy="2889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6" name="Rectangle 25"/>
          <p:cNvSpPr>
            <a:spLocks noChangeArrowheads="1"/>
          </p:cNvSpPr>
          <p:nvPr/>
        </p:nvSpPr>
        <p:spPr bwMode="auto">
          <a:xfrm>
            <a:off x="6400800" y="4627608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31757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2646408"/>
            <a:ext cx="2286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8" name="Rectangle 28"/>
          <p:cNvSpPr>
            <a:spLocks noChangeArrowheads="1"/>
          </p:cNvSpPr>
          <p:nvPr/>
        </p:nvSpPr>
        <p:spPr bwMode="auto">
          <a:xfrm>
            <a:off x="2362200" y="2883246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where</a:t>
            </a:r>
          </a:p>
        </p:txBody>
      </p:sp>
      <p:pic>
        <p:nvPicPr>
          <p:cNvPr id="31759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2647996"/>
            <a:ext cx="128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3181396"/>
            <a:ext cx="128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4400" y="2087608"/>
            <a:ext cx="14636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4400" y="3143296"/>
            <a:ext cx="23780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3" name="Rectangle 35"/>
          <p:cNvSpPr>
            <a:spLocks noChangeArrowheads="1"/>
          </p:cNvSpPr>
          <p:nvPr/>
        </p:nvSpPr>
        <p:spPr bwMode="auto">
          <a:xfrm>
            <a:off x="5834063" y="4413296"/>
            <a:ext cx="2590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Due to the not ideal matched filter used in azimuth compression and to displacement sampling of data for operation mode used</a:t>
            </a:r>
          </a:p>
        </p:txBody>
      </p:sp>
      <p:sp>
        <p:nvSpPr>
          <p:cNvPr id="31764" name="Rectangle 36"/>
          <p:cNvSpPr>
            <a:spLocks noChangeArrowheads="1"/>
          </p:cNvSpPr>
          <p:nvPr/>
        </p:nvSpPr>
        <p:spPr bwMode="auto">
          <a:xfrm>
            <a:off x="6172200" y="2581321"/>
            <a:ext cx="19837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/>
              <a:t>effective area at</a:t>
            </a:r>
            <a:r>
              <a:rPr lang="en-US" alt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</a:rPr>
              <a:t>3dB</a:t>
            </a:r>
          </a:p>
        </p:txBody>
      </p:sp>
      <p:sp>
        <p:nvSpPr>
          <p:cNvPr id="31765" name="Line 14"/>
          <p:cNvSpPr>
            <a:spLocks noChangeShapeType="1"/>
          </p:cNvSpPr>
          <p:nvPr/>
        </p:nvSpPr>
        <p:spPr bwMode="auto">
          <a:xfrm rot="5400000" flipV="1">
            <a:off x="4800600" y="3713208"/>
            <a:ext cx="1066800" cy="914400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766" name="Rectangle 35"/>
          <p:cNvSpPr>
            <a:spLocks noChangeArrowheads="1"/>
          </p:cNvSpPr>
          <p:nvPr/>
        </p:nvSpPr>
        <p:spPr bwMode="auto">
          <a:xfrm>
            <a:off x="7086600" y="3252833"/>
            <a:ext cx="175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/>
              <a:t>broadening factor</a:t>
            </a:r>
          </a:p>
        </p:txBody>
      </p:sp>
      <p:graphicFrame>
        <p:nvGraphicFramePr>
          <p:cNvPr id="317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071027"/>
              </p:ext>
            </p:extLst>
          </p:nvPr>
        </p:nvGraphicFramePr>
        <p:xfrm>
          <a:off x="1295400" y="4246608"/>
          <a:ext cx="9144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9" name="Equation" r:id="rId13" imgW="558800" imgH="228600" progId="Equation.3">
                  <p:embed/>
                </p:oleObj>
              </mc:Choice>
              <mc:Fallback>
                <p:oleObj name="Equation" r:id="rId13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246608"/>
                        <a:ext cx="914400" cy="3746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8" name="Rectangle 27"/>
          <p:cNvSpPr>
            <a:spLocks noChangeArrowheads="1"/>
          </p:cNvSpPr>
          <p:nvPr/>
        </p:nvSpPr>
        <p:spPr bwMode="auto">
          <a:xfrm>
            <a:off x="2116138" y="4213271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estimated for linear polarizations</a:t>
            </a:r>
            <a:endParaRPr lang="en-US" altLang="en-US" dirty="0"/>
          </a:p>
        </p:txBody>
      </p:sp>
      <p:pic>
        <p:nvPicPr>
          <p:cNvPr id="31769" name="Immagin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5211808"/>
            <a:ext cx="36861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0" name="Rettangolo 4"/>
          <p:cNvSpPr>
            <a:spLocks noChangeArrowheads="1"/>
          </p:cNvSpPr>
          <p:nvPr/>
        </p:nvSpPr>
        <p:spPr bwMode="auto">
          <a:xfrm>
            <a:off x="4591050" y="5880146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Surface Power Echo in linear scale from the observation 0659501 001 SS19 700A, low-pass filtered and weighted with linear least squares with a 2nd degree polynomial model</a:t>
            </a:r>
          </a:p>
        </p:txBody>
      </p:sp>
      <p:sp>
        <p:nvSpPr>
          <p:cNvPr id="31771" name="Line 14"/>
          <p:cNvSpPr>
            <a:spLocks noChangeShapeType="1"/>
          </p:cNvSpPr>
          <p:nvPr/>
        </p:nvSpPr>
        <p:spPr bwMode="auto">
          <a:xfrm rot="5400000" flipV="1">
            <a:off x="3709987" y="5214984"/>
            <a:ext cx="500063" cy="1223962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772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475656" y="152400"/>
            <a:ext cx="759214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Sharad Data Model: 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Hypotheses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80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2"/>
          <p:cNvSpPr/>
          <p:nvPr/>
        </p:nvSpPr>
        <p:spPr bwMode="auto">
          <a:xfrm>
            <a:off x="5165725" y="2006600"/>
            <a:ext cx="396875" cy="398463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371600" y="990600"/>
            <a:ext cx="640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Surface Relative Permittivity is evaluable from the inversion of Fresnel Equation</a:t>
            </a:r>
          </a:p>
        </p:txBody>
      </p:sp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2422525"/>
            <a:ext cx="2281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1425" y="2041525"/>
            <a:ext cx="128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1425" y="3336925"/>
            <a:ext cx="1285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2777" name="Rectangle 17"/>
          <p:cNvSpPr>
            <a:spLocks noChangeArrowheads="1"/>
          </p:cNvSpPr>
          <p:nvPr/>
        </p:nvSpPr>
        <p:spPr bwMode="auto">
          <a:xfrm>
            <a:off x="762000" y="47244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The Calibration constant must be calculated over the whole records of the North Polar 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chosen </a:t>
            </a:r>
            <a:r>
              <a:rPr lang="en-US" alt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Area</a:t>
            </a:r>
          </a:p>
        </p:txBody>
      </p:sp>
      <p:sp>
        <p:nvSpPr>
          <p:cNvPr id="10" name="Oval 13"/>
          <p:cNvSpPr/>
          <p:nvPr/>
        </p:nvSpPr>
        <p:spPr bwMode="auto">
          <a:xfrm>
            <a:off x="5105400" y="3335338"/>
            <a:ext cx="396875" cy="398462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277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0800" y="1927225"/>
            <a:ext cx="18510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3025" y="3032125"/>
            <a:ext cx="1857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691680" y="152400"/>
            <a:ext cx="7376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Sharad Data 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Mode: Procedure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645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6206107" y="3733090"/>
            <a:ext cx="972000" cy="972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88730" y="152400"/>
            <a:ext cx="74790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Sharad Calibration: 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Operational mode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0746" y="3378519"/>
            <a:ext cx="3525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Four typical configurations </a:t>
            </a: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SS04  SS05  SS11 SS19</a:t>
            </a:r>
            <a:endParaRPr lang="pl-PL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746" y="852767"/>
            <a:ext cx="84417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All controls necessary for the operation of SHARAD are sent to the satellite by means of the OST (Operational Sequence Table):</a:t>
            </a: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PT (Parameter Table) </a:t>
            </a: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ODT (Orbital Data Table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).</a:t>
            </a:r>
          </a:p>
          <a:p>
            <a:pPr>
              <a:defRPr/>
            </a:pP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OST contains instructions on the radar operation to perform. </a:t>
            </a: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PT contains all the operating parameters and engineering of </a:t>
            </a:r>
            <a:endParaRPr lang="en-US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pPr indent="-285750"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SHARAD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:</a:t>
            </a: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Configuration Parameters</a:t>
            </a:r>
            <a:endParaRPr lang="pl-PL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1650" y="4461107"/>
            <a:ext cx="4071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corrections to be applied to the signal are provided with data and are related with magnitude of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it. </a:t>
            </a:r>
            <a:endParaRPr lang="pl-PL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74724" y="3271425"/>
            <a:ext cx="2088000" cy="1679513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650950" y="2844064"/>
            <a:ext cx="47222" cy="2490459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959286" y="4285913"/>
            <a:ext cx="644238" cy="45219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90111" y="4738106"/>
            <a:ext cx="1875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Pixel cross section</a:t>
            </a:r>
          </a:p>
          <a:p>
            <a:endParaRPr lang="pl-PL" dirty="0"/>
          </a:p>
        </p:txBody>
      </p:sp>
      <p:sp>
        <p:nvSpPr>
          <p:cNvPr id="17" name="Rectangle 16"/>
          <p:cNvSpPr/>
          <p:nvPr/>
        </p:nvSpPr>
        <p:spPr>
          <a:xfrm>
            <a:off x="5507254" y="3132926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</a:rPr>
              <a:t>Orbit SS04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87395" y="3548424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Orbit SS19</a:t>
            </a:r>
            <a:endParaRPr lang="pl-PL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90111" y="5037947"/>
            <a:ext cx="1784012" cy="646331"/>
            <a:chOff x="6890111" y="5037947"/>
            <a:chExt cx="1784012" cy="646331"/>
          </a:xfrm>
        </p:grpSpPr>
        <p:sp>
          <p:nvSpPr>
            <p:cNvPr id="6" name="Rectangle 5"/>
            <p:cNvSpPr/>
            <p:nvPr/>
          </p:nvSpPr>
          <p:spPr>
            <a:xfrm>
              <a:off x="6890111" y="5037947"/>
              <a:ext cx="17840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>
                  <a:solidFill>
                    <a:srgbClr val="000000"/>
                  </a:solidFill>
                </a:rPr>
                <a:t>res.=0.5</a:t>
              </a:r>
              <a:r>
                <a:rPr lang="pl-PL" dirty="0" smtClean="0"/>
                <a:t>°</a:t>
              </a:r>
              <a:r>
                <a:rPr lang="en-US" dirty="0" smtClean="0"/>
                <a:t> </a:t>
              </a:r>
            </a:p>
            <a:p>
              <a:r>
                <a:rPr lang="en-US" dirty="0" smtClean="0"/>
                <a:t>Equator     30Km</a:t>
              </a:r>
              <a:endParaRPr lang="pl-PL" dirty="0"/>
            </a:p>
          </p:txBody>
        </p:sp>
        <p:pic>
          <p:nvPicPr>
            <p:cNvPr id="12290" name="Picture 2" descr="\approx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326" y="5463208"/>
              <a:ext cx="133350" cy="8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6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844" name="Text Box 15"/>
          <p:cNvSpPr txBox="1">
            <a:spLocks noChangeArrowheads="1"/>
          </p:cNvSpPr>
          <p:nvPr/>
        </p:nvSpPr>
        <p:spPr bwMode="auto">
          <a:xfrm>
            <a:off x="337751" y="833884"/>
            <a:ext cx="8806248" cy="351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Mars Dielectric constant </a:t>
            </a: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[res.=0.5</a:t>
            </a:r>
            <a:r>
              <a:rPr lang="pl-PL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°</a:t>
            </a: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]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7338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Results: Map of the signal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019"/>
            <a:ext cx="9144000" cy="50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108887" y="734502"/>
            <a:ext cx="5626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the Standard deviation Dielectric </a:t>
            </a: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constant </a:t>
            </a:r>
            <a:r>
              <a:rPr lang="en-US" alt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[res.=0.5</a:t>
            </a:r>
            <a:r>
              <a:rPr lang="pl-PL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°</a:t>
            </a:r>
            <a:r>
              <a:rPr lang="en-US" alt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]</a:t>
            </a:r>
          </a:p>
          <a:p>
            <a:endParaRPr lang="en-US" alt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70205" y="152400"/>
            <a:ext cx="64975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Results: 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Maps of statistics</a:t>
            </a:r>
            <a:endParaRPr lang="it-IT" altLang="en-US" sz="28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3" y="1093232"/>
            <a:ext cx="5840627" cy="3256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23" y="4554293"/>
            <a:ext cx="4132386" cy="2303707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40477" y="4250626"/>
            <a:ext cx="6722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the ratio Standard deviation and Dielectric </a:t>
            </a: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constant </a:t>
            </a: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[res.=0.5</a:t>
            </a:r>
            <a:r>
              <a:rPr lang="pl-PL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°</a:t>
            </a: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]</a:t>
            </a:r>
          </a:p>
          <a:p>
            <a:endParaRPr lang="en-US" alt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654" y="1654961"/>
            <a:ext cx="1951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Mean Global </a:t>
            </a:r>
            <a:r>
              <a:rPr lang="en-US" altLang="en-US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std</a:t>
            </a:r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=0.6</a:t>
            </a:r>
            <a:endParaRPr lang="pl-PL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497"/>
            <a:ext cx="9144000" cy="509756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338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Results: Map of the signal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833884"/>
            <a:ext cx="9144000" cy="351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Mars Dielectric constant of possible presence ICE </a:t>
            </a: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[res.=0.5</a:t>
            </a:r>
            <a:r>
              <a:rPr lang="pl-PL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°</a:t>
            </a: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]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pic>
        <p:nvPicPr>
          <p:cNvPr id="12290" name="Picture 2" descr="\pm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77" y="653090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87812" y="6427214"/>
            <a:ext cx="1827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</a:t>
            </a:r>
            <a:r>
              <a:rPr lang="en-US" sz="1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altLang="en-US" sz="1400" dirty="0" smtClean="0"/>
              <a:t>=</a:t>
            </a:r>
            <a:r>
              <a:rPr lang="el-GR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ε</a:t>
            </a:r>
            <a:r>
              <a:rPr lang="en-US" sz="14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</a:t>
            </a:r>
            <a:r>
              <a:rPr lang="en-US" altLang="en-US" sz="1400" dirty="0" smtClean="0"/>
              <a:t>     </a:t>
            </a:r>
            <a:r>
              <a:rPr lang="en-US" altLang="en-US" sz="1200" dirty="0" smtClean="0">
                <a:latin typeface="Lucida Console" panose="020B0609040504020204" pitchFamily="49" charset="0"/>
              </a:rPr>
              <a:t>Global </a:t>
            </a:r>
            <a:r>
              <a:rPr lang="en-US" altLang="en-US" sz="1200" dirty="0" err="1" smtClean="0">
                <a:latin typeface="Lucida Console" panose="020B0609040504020204" pitchFamily="49" charset="0"/>
              </a:rPr>
              <a:t>std</a:t>
            </a:r>
            <a:endParaRPr lang="pl-PL" sz="1200" dirty="0">
              <a:latin typeface="Lucida Console" panose="020B0609040504020204" pitchFamily="49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95588" y="5960076"/>
            <a:ext cx="0" cy="5400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29003" y="5964192"/>
            <a:ext cx="0" cy="5400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5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825"/>
            <a:ext cx="9144000" cy="5097563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0" y="965692"/>
            <a:ext cx="9144000" cy="351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the Standard deviation Dielectric 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constant for ICE 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[res</a:t>
            </a:r>
            <a:r>
              <a:rPr lang="en-US" altLang="en-US" sz="1600" b="1" dirty="0">
                <a:solidFill>
                  <a:srgbClr val="000000"/>
                </a:solidFill>
              </a:rPr>
              <a:t>.=0.5</a:t>
            </a:r>
            <a:r>
              <a:rPr lang="pl-PL" sz="1600" dirty="0"/>
              <a:t>°</a:t>
            </a:r>
            <a:r>
              <a:rPr lang="en-US" altLang="en-US" sz="1600" b="1" dirty="0">
                <a:solidFill>
                  <a:srgbClr val="000000"/>
                </a:solidFill>
              </a:rPr>
              <a:t>]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70205" y="152400"/>
            <a:ext cx="64975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Results: 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Map of statistics</a:t>
            </a:r>
            <a:endParaRPr lang="it-IT" altLang="en-US" sz="28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0" y="1031596"/>
            <a:ext cx="9144000" cy="351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the 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Shallow Ice observe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[res</a:t>
            </a:r>
            <a:r>
              <a:rPr lang="en-US" altLang="en-US" sz="1600" b="1" dirty="0">
                <a:solidFill>
                  <a:srgbClr val="000000"/>
                </a:solidFill>
              </a:rPr>
              <a:t>.=0.5</a:t>
            </a:r>
            <a:r>
              <a:rPr lang="pl-PL" sz="1600" dirty="0"/>
              <a:t>°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] (measured in m.)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70205" y="152400"/>
            <a:ext cx="64975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Results: </a:t>
            </a: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Map of Shallow ice</a:t>
            </a:r>
            <a:endParaRPr lang="it-IT" altLang="en-US" sz="28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966"/>
            <a:ext cx="9144000" cy="50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9901" y="2239756"/>
            <a:ext cx="6265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C.F. </a:t>
            </a:r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Chyba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et al.,</a:t>
            </a: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(1998)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"Radar detectability of a </a:t>
            </a:r>
            <a:r>
              <a:rPr lang="fr-FR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subsurface</a:t>
            </a: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ocean</a:t>
            </a: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on Europa", </a:t>
            </a:r>
            <a:r>
              <a:rPr lang="fr-FR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Icarus</a:t>
            </a: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134, 292-302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006811" y="152400"/>
            <a:ext cx="606098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Results: Ice Model</a:t>
            </a:r>
            <a:endParaRPr lang="it-IT" altLang="en-US" sz="28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27247" y="871937"/>
            <a:ext cx="3736049" cy="1105481"/>
            <a:chOff x="1348306" y="1050775"/>
            <a:chExt cx="3736049" cy="1105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892619" y="1786924"/>
                  <a:ext cx="11917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l-PL" dirty="0" smtClean="0"/>
                    <a:t>3.7</a:t>
                  </a:r>
                  <a:endParaRPr lang="pl-PL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619" y="1786924"/>
                  <a:ext cx="1191736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10000" r="-3590" b="-26667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3892619" y="1050775"/>
                  <a:ext cx="11532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l-PL" dirty="0" smtClean="0"/>
                    <a:t>2.</a:t>
                  </a:r>
                  <a:r>
                    <a:rPr lang="en-US" dirty="0" smtClean="0"/>
                    <a:t>6</a:t>
                  </a:r>
                  <a:endParaRPr lang="pl-PL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619" y="1050775"/>
                  <a:ext cx="1153264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8197" r="-3704" b="-24590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348306" y="1406080"/>
                  <a:ext cx="1550104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pl-PL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l-PL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</m:t>
                        </m:r>
                      </m:oMath>
                    </m:oMathPara>
                  </a14:m>
                  <a:endParaRPr lang="pl-PL" dirty="0" err="1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8306" y="1406080"/>
                  <a:ext cx="1550104" cy="2992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362" r="-4724" b="-36735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2566" y="1871533"/>
              <a:ext cx="960053" cy="2037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510" y="1149299"/>
              <a:ext cx="960053" cy="2037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123392" y="2740111"/>
            <a:ext cx="7073258" cy="3147027"/>
            <a:chOff x="1123392" y="2740111"/>
            <a:chExt cx="7073258" cy="31470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5816" y="3400474"/>
              <a:ext cx="3180834" cy="24778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3392" y="2740111"/>
              <a:ext cx="4039904" cy="314702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944176" y="4600675"/>
              <a:ext cx="5421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050" b="1" dirty="0">
                  <a:solidFill>
                    <a:srgbClr val="FF0000"/>
                  </a:solidFill>
                </a:rPr>
                <a:t>140</a:t>
              </a:r>
              <a:r>
                <a:rPr lang="en-US" sz="1050" b="1" dirty="0">
                  <a:solidFill>
                    <a:srgbClr val="FF0000"/>
                  </a:solidFill>
                </a:rPr>
                <a:t> K </a:t>
              </a:r>
              <a:endParaRPr lang="pl-PL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46257" y="3871169"/>
              <a:ext cx="5421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300 </a:t>
              </a:r>
              <a:r>
                <a:rPr lang="en-US" sz="1100" b="1" dirty="0">
                  <a:solidFill>
                    <a:srgbClr val="FF0000"/>
                  </a:solidFill>
                </a:rPr>
                <a:t>K </a:t>
              </a:r>
              <a:endParaRPr lang="pl-PL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22079" y="4096520"/>
              <a:ext cx="5389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300 </a:t>
              </a:r>
              <a:r>
                <a:rPr lang="en-US" sz="1100" b="1" dirty="0">
                  <a:solidFill>
                    <a:srgbClr val="FF0000"/>
                  </a:solidFill>
                </a:rPr>
                <a:t>K </a:t>
              </a:r>
              <a:endParaRPr lang="pl-PL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44792" y="4907547"/>
              <a:ext cx="52610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050" b="1" dirty="0">
                  <a:solidFill>
                    <a:srgbClr val="FF0000"/>
                  </a:solidFill>
                </a:rPr>
                <a:t>140</a:t>
              </a:r>
              <a:r>
                <a:rPr lang="en-US" sz="1050" b="1" dirty="0">
                  <a:solidFill>
                    <a:srgbClr val="FF0000"/>
                  </a:solidFill>
                </a:rPr>
                <a:t> K </a:t>
              </a:r>
              <a:endParaRPr lang="pl-PL" sz="105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73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oup 2"/>
          <p:cNvGrpSpPr/>
          <p:nvPr/>
        </p:nvGrpSpPr>
        <p:grpSpPr>
          <a:xfrm>
            <a:off x="4354726" y="1048661"/>
            <a:ext cx="4555461" cy="5176545"/>
            <a:chOff x="-180944" y="95671"/>
            <a:chExt cx="5643957" cy="63941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3" y="4728578"/>
              <a:ext cx="5372100" cy="1761272"/>
            </a:xfrm>
            <a:prstGeom prst="rect">
              <a:avLst/>
            </a:prstGeom>
          </p:spPr>
        </p:pic>
        <p:sp>
          <p:nvSpPr>
            <p:cNvPr id="5" name="Arc 4"/>
            <p:cNvSpPr/>
            <p:nvPr/>
          </p:nvSpPr>
          <p:spPr>
            <a:xfrm rot="13519665" flipH="1">
              <a:off x="2205133" y="886807"/>
              <a:ext cx="828000" cy="82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Arc 5"/>
            <p:cNvSpPr/>
            <p:nvPr/>
          </p:nvSpPr>
          <p:spPr>
            <a:xfrm rot="13519665" flipH="1">
              <a:off x="2025132" y="1053640"/>
              <a:ext cx="1188000" cy="118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Arc 6"/>
            <p:cNvSpPr/>
            <p:nvPr/>
          </p:nvSpPr>
          <p:spPr>
            <a:xfrm rot="13519665" flipH="1">
              <a:off x="1795743" y="1219172"/>
              <a:ext cx="1548000" cy="154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Arc 7"/>
            <p:cNvSpPr/>
            <p:nvPr/>
          </p:nvSpPr>
          <p:spPr>
            <a:xfrm rot="13519665" flipH="1">
              <a:off x="1647174" y="1643129"/>
              <a:ext cx="1908000" cy="190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Arc 8"/>
            <p:cNvSpPr/>
            <p:nvPr/>
          </p:nvSpPr>
          <p:spPr>
            <a:xfrm rot="13519665" flipH="1">
              <a:off x="1467174" y="1667663"/>
              <a:ext cx="2268000" cy="226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Arc 9"/>
            <p:cNvSpPr/>
            <p:nvPr/>
          </p:nvSpPr>
          <p:spPr>
            <a:xfrm rot="13519665" flipH="1">
              <a:off x="1647174" y="1294095"/>
              <a:ext cx="1908000" cy="190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Arc 10"/>
            <p:cNvSpPr/>
            <p:nvPr/>
          </p:nvSpPr>
          <p:spPr>
            <a:xfrm rot="13519665" flipH="1">
              <a:off x="1287175" y="1773402"/>
              <a:ext cx="2628000" cy="262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Arc 11"/>
            <p:cNvSpPr/>
            <p:nvPr/>
          </p:nvSpPr>
          <p:spPr>
            <a:xfrm rot="13519665" flipH="1">
              <a:off x="1107174" y="2231799"/>
              <a:ext cx="2988000" cy="298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Arc 12"/>
            <p:cNvSpPr/>
            <p:nvPr/>
          </p:nvSpPr>
          <p:spPr>
            <a:xfrm rot="13519665" flipH="1">
              <a:off x="932750" y="2563478"/>
              <a:ext cx="3348000" cy="334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Arc 13"/>
            <p:cNvSpPr/>
            <p:nvPr/>
          </p:nvSpPr>
          <p:spPr>
            <a:xfrm rot="13519665" flipH="1">
              <a:off x="976093" y="2204149"/>
              <a:ext cx="3348000" cy="334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449581" y="5746459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425812" y="5370352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35599" y="5011023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411830" y="4232244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413228" y="3755469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423015" y="3362584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432802" y="3028422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2442589" y="2593592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469154" y="2066483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462163" y="1522596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 flipV="1">
              <a:off x="2597785" y="1708552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 flipV="1">
              <a:off x="2599183" y="2238457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 flipV="1">
              <a:off x="2599183" y="2750186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V="1">
              <a:off x="2600581" y="3196201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 flipV="1">
              <a:off x="2601979" y="3541548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 flipV="1">
              <a:off x="2603377" y="3937229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 flipV="1">
              <a:off x="2613164" y="4408411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 flipV="1">
              <a:off x="2597784" y="5231931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 flipV="1">
              <a:off x="2599182" y="5459832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 flipV="1">
              <a:off x="2608969" y="5905847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/>
            <p:cNvSpPr/>
            <p:nvPr/>
          </p:nvSpPr>
          <p:spPr>
            <a:xfrm rot="13519665" flipH="1">
              <a:off x="1296962" y="2185861"/>
              <a:ext cx="2628000" cy="26280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10800000" flipV="1">
              <a:off x="2606173" y="4804092"/>
              <a:ext cx="0" cy="1510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27210" y="4650296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780946" y="5029199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748788" y="4619536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766964" y="4226651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768362" y="3758265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752982" y="3382158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762769" y="3031218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755778" y="2587999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748787" y="2069279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758574" y="1525392"/>
              <a:ext cx="0" cy="15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7" name="Arc 46"/>
            <p:cNvSpPr/>
            <p:nvPr/>
          </p:nvSpPr>
          <p:spPr>
            <a:xfrm rot="2719665" flipH="1">
              <a:off x="2266765" y="5715639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" name="Arc 47"/>
            <p:cNvSpPr/>
            <p:nvPr/>
          </p:nvSpPr>
          <p:spPr>
            <a:xfrm rot="2719665" flipH="1">
              <a:off x="2242996" y="5347921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" name="Arc 48"/>
            <p:cNvSpPr/>
            <p:nvPr/>
          </p:nvSpPr>
          <p:spPr>
            <a:xfrm rot="2719665" flipH="1">
              <a:off x="2261172" y="4971814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Arc 49"/>
            <p:cNvSpPr/>
            <p:nvPr/>
          </p:nvSpPr>
          <p:spPr>
            <a:xfrm rot="2719665" flipH="1">
              <a:off x="2245792" y="4637652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" name="Arc 50"/>
            <p:cNvSpPr/>
            <p:nvPr/>
          </p:nvSpPr>
          <p:spPr>
            <a:xfrm rot="2719665" flipH="1">
              <a:off x="2238801" y="4202822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" name="Arc 51"/>
            <p:cNvSpPr/>
            <p:nvPr/>
          </p:nvSpPr>
          <p:spPr>
            <a:xfrm rot="2719665" flipH="1">
              <a:off x="2240199" y="3742825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" name="Arc 52"/>
            <p:cNvSpPr/>
            <p:nvPr/>
          </p:nvSpPr>
          <p:spPr>
            <a:xfrm rot="2719665" flipH="1">
              <a:off x="2241597" y="3349940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" name="Arc 53"/>
            <p:cNvSpPr/>
            <p:nvPr/>
          </p:nvSpPr>
          <p:spPr>
            <a:xfrm rot="2719665" flipH="1">
              <a:off x="2251384" y="3024167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2719665" flipH="1">
              <a:off x="2261171" y="2589337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" name="Arc 55"/>
            <p:cNvSpPr/>
            <p:nvPr/>
          </p:nvSpPr>
          <p:spPr>
            <a:xfrm rot="2719665" flipH="1">
              <a:off x="2296125" y="2062228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" name="Arc 56"/>
            <p:cNvSpPr/>
            <p:nvPr/>
          </p:nvSpPr>
          <p:spPr>
            <a:xfrm rot="2719665" flipH="1">
              <a:off x="2280745" y="1518341"/>
              <a:ext cx="360000" cy="360000"/>
            </a:xfrm>
            <a:prstGeom prst="arc">
              <a:avLst/>
            </a:prstGeom>
            <a:ln w="1270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" name="Arc 57"/>
            <p:cNvSpPr/>
            <p:nvPr/>
          </p:nvSpPr>
          <p:spPr>
            <a:xfrm rot="2719665" flipH="1">
              <a:off x="2571795" y="1513007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" name="Arc 58"/>
            <p:cNvSpPr/>
            <p:nvPr/>
          </p:nvSpPr>
          <p:spPr>
            <a:xfrm rot="2719665" flipH="1">
              <a:off x="2573193" y="2051301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" name="Arc 59"/>
            <p:cNvSpPr/>
            <p:nvPr/>
          </p:nvSpPr>
          <p:spPr>
            <a:xfrm rot="2719665" flipH="1">
              <a:off x="2574591" y="2572817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" name="Arc 60"/>
            <p:cNvSpPr/>
            <p:nvPr/>
          </p:nvSpPr>
          <p:spPr>
            <a:xfrm rot="2719665" flipH="1">
              <a:off x="2592767" y="5015414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" name="Arc 61"/>
            <p:cNvSpPr/>
            <p:nvPr/>
          </p:nvSpPr>
          <p:spPr>
            <a:xfrm rot="2719665" flipH="1">
              <a:off x="2577387" y="4614140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" name="Arc 62"/>
            <p:cNvSpPr/>
            <p:nvPr/>
          </p:nvSpPr>
          <p:spPr>
            <a:xfrm rot="2719665" flipH="1">
              <a:off x="2587174" y="4221255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4" name="Arc 63"/>
            <p:cNvSpPr/>
            <p:nvPr/>
          </p:nvSpPr>
          <p:spPr>
            <a:xfrm rot="2719665" flipH="1">
              <a:off x="2580183" y="3761258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5" name="Arc 64"/>
            <p:cNvSpPr/>
            <p:nvPr/>
          </p:nvSpPr>
          <p:spPr>
            <a:xfrm rot="2719665" flipH="1">
              <a:off x="2573192" y="3368373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Arc 65"/>
            <p:cNvSpPr/>
            <p:nvPr/>
          </p:nvSpPr>
          <p:spPr>
            <a:xfrm rot="2719665" flipH="1">
              <a:off x="2574590" y="3025822"/>
              <a:ext cx="360000" cy="360000"/>
            </a:xfrm>
            <a:prstGeom prst="arc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ln w="5715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3847" y="95671"/>
              <a:ext cx="2886075" cy="1381125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2918862" y="146772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995761" y="19053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071262" y="23583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23662" y="27792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16671" y="31245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352293" y="34363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6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37112" y="38824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7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89313" y="43032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8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99768" y="46233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9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60557" y="492678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10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03232" y="529730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11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807945" y="48611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9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00954" y="448508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10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27519" y="410059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11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12139" y="363220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12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821926" y="32309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13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798157" y="287999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14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99555" y="240321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15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759008" y="187610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16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752017" y="134060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17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57441" y="557050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11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000116" y="521956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12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001514" y="485185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13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070024" y="447574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14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37866" y="406608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15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14097" y="361447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16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032273" y="322997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17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050449" y="287903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18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077014" y="243581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19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28746" y="186676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20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088199" y="135643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21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662685" y="577687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12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22712" y="1886899"/>
              <a:ext cx="1884427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Return signal form surface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H="1">
              <a:off x="2865201" y="2269089"/>
              <a:ext cx="1166615" cy="1057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-180944" y="2128524"/>
              <a:ext cx="2154564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Return signal from a subsurface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>
              <a:off x="1233814" y="2395631"/>
              <a:ext cx="928792" cy="5337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1450110" y="1185215"/>
              <a:ext cx="895188" cy="5027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-175768" y="858294"/>
              <a:ext cx="195361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Rarad</a:t>
              </a:r>
              <a:r>
                <a:rPr lang="en-US" sz="1200" dirty="0" smtClean="0">
                  <a:solidFill>
                    <a:srgbClr val="FF0000"/>
                  </a:solidFill>
                </a:rPr>
                <a:t> signal form spacecraft</a:t>
              </a:r>
              <a:endParaRPr lang="pl-PL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Arc 1"/>
          <p:cNvSpPr/>
          <p:nvPr/>
        </p:nvSpPr>
        <p:spPr>
          <a:xfrm rot="13519665" flipH="1">
            <a:off x="5272102" y="3459071"/>
            <a:ext cx="2710445" cy="2702302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1" name="Rectangle 1"/>
          <p:cNvSpPr>
            <a:spLocks noChangeArrowheads="1"/>
          </p:cNvSpPr>
          <p:nvPr/>
        </p:nvSpPr>
        <p:spPr bwMode="auto">
          <a:xfrm>
            <a:off x="2248076" y="152400"/>
            <a:ext cx="68197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Spaceborn subsurface sounders </a:t>
            </a:r>
          </a:p>
        </p:txBody>
      </p:sp>
      <p:sp>
        <p:nvSpPr>
          <p:cNvPr id="173" name="TextBox 172"/>
          <p:cNvSpPr txBox="1"/>
          <p:nvPr/>
        </p:nvSpPr>
        <p:spPr>
          <a:xfrm rot="10800000" flipV="1">
            <a:off x="345591" y="4333239"/>
            <a:ext cx="3830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1        3        5         7         9       11       13       15      17      19      21      23</a:t>
            </a:r>
            <a:endParaRPr lang="pl-PL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807793" y="4162176"/>
            <a:ext cx="497075" cy="298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pl-PL" sz="1200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67795" y="1732453"/>
            <a:ext cx="4872469" cy="2644099"/>
            <a:chOff x="-88727" y="1732453"/>
            <a:chExt cx="4872469" cy="2644099"/>
          </a:xfrm>
        </p:grpSpPr>
        <p:cxnSp>
          <p:nvCxnSpPr>
            <p:cNvPr id="148" name="Straight Arrow Connector 147"/>
            <p:cNvCxnSpPr/>
            <p:nvPr/>
          </p:nvCxnSpPr>
          <p:spPr>
            <a:xfrm flipV="1">
              <a:off x="120995" y="1732453"/>
              <a:ext cx="0" cy="24824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>
              <a:off x="120995" y="4214304"/>
              <a:ext cx="4054913" cy="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07652" y="4213920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468904" y="4215426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21743" y="4207895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774581" y="4218437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927420" y="4210907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080258" y="4212413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233097" y="4213919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385936" y="4215424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538774" y="4207894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691613" y="4200364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1844451" y="4210906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1997290" y="4221448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2150128" y="4213918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2302967" y="4215423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2455806" y="4207893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608644" y="4218435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761483" y="4219941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2914321" y="4212411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067160" y="4213917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219999" y="4206386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372837" y="4216928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3525676" y="4209398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678514" y="4210904"/>
              <a:ext cx="0" cy="1551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Freeform 173"/>
            <p:cNvSpPr/>
            <p:nvPr/>
          </p:nvSpPr>
          <p:spPr>
            <a:xfrm flipV="1">
              <a:off x="146018" y="3845746"/>
              <a:ext cx="2540766" cy="49244"/>
            </a:xfrm>
            <a:custGeom>
              <a:avLst/>
              <a:gdLst>
                <a:gd name="connsiteX0" fmla="*/ 0 w 2626308"/>
                <a:gd name="connsiteY0" fmla="*/ 33604 h 50538"/>
                <a:gd name="connsiteX1" fmla="*/ 142612 w 2626308"/>
                <a:gd name="connsiteY1" fmla="*/ 8437 h 50538"/>
                <a:gd name="connsiteX2" fmla="*/ 369115 w 2626308"/>
                <a:gd name="connsiteY2" fmla="*/ 25215 h 50538"/>
                <a:gd name="connsiteX3" fmla="*/ 562062 w 2626308"/>
                <a:gd name="connsiteY3" fmla="*/ 41993 h 50538"/>
                <a:gd name="connsiteX4" fmla="*/ 679508 w 2626308"/>
                <a:gd name="connsiteY4" fmla="*/ 25215 h 50538"/>
                <a:gd name="connsiteX5" fmla="*/ 855677 w 2626308"/>
                <a:gd name="connsiteY5" fmla="*/ 33604 h 50538"/>
                <a:gd name="connsiteX6" fmla="*/ 956344 w 2626308"/>
                <a:gd name="connsiteY6" fmla="*/ 33604 h 50538"/>
                <a:gd name="connsiteX7" fmla="*/ 1065401 w 2626308"/>
                <a:gd name="connsiteY7" fmla="*/ 48 h 50538"/>
                <a:gd name="connsiteX8" fmla="*/ 1308682 w 2626308"/>
                <a:gd name="connsiteY8" fmla="*/ 41993 h 50538"/>
                <a:gd name="connsiteX9" fmla="*/ 1417739 w 2626308"/>
                <a:gd name="connsiteY9" fmla="*/ 16826 h 50538"/>
                <a:gd name="connsiteX10" fmla="*/ 1627464 w 2626308"/>
                <a:gd name="connsiteY10" fmla="*/ 8437 h 50538"/>
                <a:gd name="connsiteX11" fmla="*/ 1753299 w 2626308"/>
                <a:gd name="connsiteY11" fmla="*/ 16826 h 50538"/>
                <a:gd name="connsiteX12" fmla="*/ 2055302 w 2626308"/>
                <a:gd name="connsiteY12" fmla="*/ 41993 h 50538"/>
                <a:gd name="connsiteX13" fmla="*/ 2239860 w 2626308"/>
                <a:gd name="connsiteY13" fmla="*/ 8437 h 50538"/>
                <a:gd name="connsiteX14" fmla="*/ 2416029 w 2626308"/>
                <a:gd name="connsiteY14" fmla="*/ 33604 h 50538"/>
                <a:gd name="connsiteX15" fmla="*/ 2567031 w 2626308"/>
                <a:gd name="connsiteY15" fmla="*/ 50382 h 50538"/>
                <a:gd name="connsiteX16" fmla="*/ 2583809 w 2626308"/>
                <a:gd name="connsiteY16" fmla="*/ 41993 h 50538"/>
                <a:gd name="connsiteX17" fmla="*/ 2625754 w 2626308"/>
                <a:gd name="connsiteY17" fmla="*/ 41993 h 50538"/>
                <a:gd name="connsiteX18" fmla="*/ 2608976 w 2626308"/>
                <a:gd name="connsiteY18" fmla="*/ 41993 h 5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26308" h="50538">
                  <a:moveTo>
                    <a:pt x="0" y="33604"/>
                  </a:moveTo>
                  <a:cubicBezTo>
                    <a:pt x="40546" y="21719"/>
                    <a:pt x="81093" y="9835"/>
                    <a:pt x="142612" y="8437"/>
                  </a:cubicBezTo>
                  <a:cubicBezTo>
                    <a:pt x="204131" y="7039"/>
                    <a:pt x="369115" y="25215"/>
                    <a:pt x="369115" y="25215"/>
                  </a:cubicBezTo>
                  <a:cubicBezTo>
                    <a:pt x="439023" y="30808"/>
                    <a:pt x="510330" y="41993"/>
                    <a:pt x="562062" y="41993"/>
                  </a:cubicBezTo>
                  <a:cubicBezTo>
                    <a:pt x="613794" y="41993"/>
                    <a:pt x="630572" y="26613"/>
                    <a:pt x="679508" y="25215"/>
                  </a:cubicBezTo>
                  <a:cubicBezTo>
                    <a:pt x="728444" y="23817"/>
                    <a:pt x="809538" y="32206"/>
                    <a:pt x="855677" y="33604"/>
                  </a:cubicBezTo>
                  <a:cubicBezTo>
                    <a:pt x="901816" y="35002"/>
                    <a:pt x="921390" y="39197"/>
                    <a:pt x="956344" y="33604"/>
                  </a:cubicBezTo>
                  <a:cubicBezTo>
                    <a:pt x="991298" y="28011"/>
                    <a:pt x="1006678" y="-1350"/>
                    <a:pt x="1065401" y="48"/>
                  </a:cubicBezTo>
                  <a:cubicBezTo>
                    <a:pt x="1124124" y="1446"/>
                    <a:pt x="1249959" y="39197"/>
                    <a:pt x="1308682" y="41993"/>
                  </a:cubicBezTo>
                  <a:cubicBezTo>
                    <a:pt x="1367405" y="44789"/>
                    <a:pt x="1364609" y="22419"/>
                    <a:pt x="1417739" y="16826"/>
                  </a:cubicBezTo>
                  <a:cubicBezTo>
                    <a:pt x="1470869" y="11233"/>
                    <a:pt x="1571537" y="8437"/>
                    <a:pt x="1627464" y="8437"/>
                  </a:cubicBezTo>
                  <a:cubicBezTo>
                    <a:pt x="1683391" y="8437"/>
                    <a:pt x="1753299" y="16826"/>
                    <a:pt x="1753299" y="16826"/>
                  </a:cubicBezTo>
                  <a:cubicBezTo>
                    <a:pt x="1824605" y="22419"/>
                    <a:pt x="1974209" y="43391"/>
                    <a:pt x="2055302" y="41993"/>
                  </a:cubicBezTo>
                  <a:cubicBezTo>
                    <a:pt x="2136395" y="40595"/>
                    <a:pt x="2179739" y="9835"/>
                    <a:pt x="2239860" y="8437"/>
                  </a:cubicBezTo>
                  <a:cubicBezTo>
                    <a:pt x="2299981" y="7039"/>
                    <a:pt x="2361501" y="26613"/>
                    <a:pt x="2416029" y="33604"/>
                  </a:cubicBezTo>
                  <a:cubicBezTo>
                    <a:pt x="2470558" y="40595"/>
                    <a:pt x="2539068" y="48984"/>
                    <a:pt x="2567031" y="50382"/>
                  </a:cubicBezTo>
                  <a:cubicBezTo>
                    <a:pt x="2594994" y="51780"/>
                    <a:pt x="2574022" y="43391"/>
                    <a:pt x="2583809" y="41993"/>
                  </a:cubicBezTo>
                  <a:cubicBezTo>
                    <a:pt x="2593596" y="40595"/>
                    <a:pt x="2625754" y="41993"/>
                    <a:pt x="2625754" y="41993"/>
                  </a:cubicBezTo>
                  <a:cubicBezTo>
                    <a:pt x="2629948" y="41993"/>
                    <a:pt x="2608976" y="44789"/>
                    <a:pt x="2608976" y="4199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2686784" y="2927640"/>
              <a:ext cx="1194664" cy="931426"/>
            </a:xfrm>
            <a:custGeom>
              <a:avLst/>
              <a:gdLst>
                <a:gd name="connsiteX0" fmla="*/ 0 w 1191236"/>
                <a:gd name="connsiteY0" fmla="*/ 856201 h 864746"/>
                <a:gd name="connsiteX1" fmla="*/ 50334 w 1191236"/>
                <a:gd name="connsiteY1" fmla="*/ 117970 h 864746"/>
                <a:gd name="connsiteX2" fmla="*/ 117446 w 1191236"/>
                <a:gd name="connsiteY2" fmla="*/ 524 h 864746"/>
                <a:gd name="connsiteX3" fmla="*/ 192947 w 1191236"/>
                <a:gd name="connsiteY3" fmla="*/ 101192 h 864746"/>
                <a:gd name="connsiteX4" fmla="*/ 192947 w 1191236"/>
                <a:gd name="connsiteY4" fmla="*/ 319306 h 864746"/>
                <a:gd name="connsiteX5" fmla="*/ 209725 w 1191236"/>
                <a:gd name="connsiteY5" fmla="*/ 487085 h 864746"/>
                <a:gd name="connsiteX6" fmla="*/ 243280 w 1191236"/>
                <a:gd name="connsiteY6" fmla="*/ 562586 h 864746"/>
                <a:gd name="connsiteX7" fmla="*/ 285225 w 1191236"/>
                <a:gd name="connsiteY7" fmla="*/ 654865 h 864746"/>
                <a:gd name="connsiteX8" fmla="*/ 318781 w 1191236"/>
                <a:gd name="connsiteY8" fmla="*/ 738755 h 864746"/>
                <a:gd name="connsiteX9" fmla="*/ 360726 w 1191236"/>
                <a:gd name="connsiteY9" fmla="*/ 789089 h 864746"/>
                <a:gd name="connsiteX10" fmla="*/ 369115 w 1191236"/>
                <a:gd name="connsiteY10" fmla="*/ 797478 h 864746"/>
                <a:gd name="connsiteX11" fmla="*/ 461394 w 1191236"/>
                <a:gd name="connsiteY11" fmla="*/ 814256 h 864746"/>
                <a:gd name="connsiteX12" fmla="*/ 503339 w 1191236"/>
                <a:gd name="connsiteY12" fmla="*/ 772311 h 864746"/>
                <a:gd name="connsiteX13" fmla="*/ 545284 w 1191236"/>
                <a:gd name="connsiteY13" fmla="*/ 789089 h 864746"/>
                <a:gd name="connsiteX14" fmla="*/ 604007 w 1191236"/>
                <a:gd name="connsiteY14" fmla="*/ 789089 h 864746"/>
                <a:gd name="connsiteX15" fmla="*/ 629174 w 1191236"/>
                <a:gd name="connsiteY15" fmla="*/ 763922 h 864746"/>
                <a:gd name="connsiteX16" fmla="*/ 662730 w 1191236"/>
                <a:gd name="connsiteY16" fmla="*/ 545808 h 864746"/>
                <a:gd name="connsiteX17" fmla="*/ 788565 w 1191236"/>
                <a:gd name="connsiteY17" fmla="*/ 436751 h 864746"/>
                <a:gd name="connsiteX18" fmla="*/ 855677 w 1191236"/>
                <a:gd name="connsiteY18" fmla="*/ 789089 h 864746"/>
                <a:gd name="connsiteX19" fmla="*/ 981512 w 1191236"/>
                <a:gd name="connsiteY19" fmla="*/ 847812 h 864746"/>
                <a:gd name="connsiteX20" fmla="*/ 1082180 w 1191236"/>
                <a:gd name="connsiteY20" fmla="*/ 864590 h 864746"/>
                <a:gd name="connsiteX21" fmla="*/ 1132513 w 1191236"/>
                <a:gd name="connsiteY21" fmla="*/ 856201 h 864746"/>
                <a:gd name="connsiteX22" fmla="*/ 1191236 w 1191236"/>
                <a:gd name="connsiteY22" fmla="*/ 856201 h 86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1236" h="864746">
                  <a:moveTo>
                    <a:pt x="0" y="856201"/>
                  </a:moveTo>
                  <a:cubicBezTo>
                    <a:pt x="15380" y="558392"/>
                    <a:pt x="30760" y="260583"/>
                    <a:pt x="50334" y="117970"/>
                  </a:cubicBezTo>
                  <a:cubicBezTo>
                    <a:pt x="69908" y="-24643"/>
                    <a:pt x="93677" y="3320"/>
                    <a:pt x="117446" y="524"/>
                  </a:cubicBezTo>
                  <a:cubicBezTo>
                    <a:pt x="141215" y="-2272"/>
                    <a:pt x="180364" y="48062"/>
                    <a:pt x="192947" y="101192"/>
                  </a:cubicBezTo>
                  <a:cubicBezTo>
                    <a:pt x="205530" y="154322"/>
                    <a:pt x="190151" y="254991"/>
                    <a:pt x="192947" y="319306"/>
                  </a:cubicBezTo>
                  <a:cubicBezTo>
                    <a:pt x="195743" y="383621"/>
                    <a:pt x="201336" y="446538"/>
                    <a:pt x="209725" y="487085"/>
                  </a:cubicBezTo>
                  <a:cubicBezTo>
                    <a:pt x="218114" y="527632"/>
                    <a:pt x="230697" y="534623"/>
                    <a:pt x="243280" y="562586"/>
                  </a:cubicBezTo>
                  <a:cubicBezTo>
                    <a:pt x="255863" y="590549"/>
                    <a:pt x="272642" y="625503"/>
                    <a:pt x="285225" y="654865"/>
                  </a:cubicBezTo>
                  <a:cubicBezTo>
                    <a:pt x="297809" y="684226"/>
                    <a:pt x="306198" y="716384"/>
                    <a:pt x="318781" y="738755"/>
                  </a:cubicBezTo>
                  <a:cubicBezTo>
                    <a:pt x="331365" y="761126"/>
                    <a:pt x="352337" y="779302"/>
                    <a:pt x="360726" y="789089"/>
                  </a:cubicBezTo>
                  <a:cubicBezTo>
                    <a:pt x="369115" y="798876"/>
                    <a:pt x="352337" y="793284"/>
                    <a:pt x="369115" y="797478"/>
                  </a:cubicBezTo>
                  <a:cubicBezTo>
                    <a:pt x="385893" y="801672"/>
                    <a:pt x="439023" y="818450"/>
                    <a:pt x="461394" y="814256"/>
                  </a:cubicBezTo>
                  <a:cubicBezTo>
                    <a:pt x="483765" y="810062"/>
                    <a:pt x="489357" y="776505"/>
                    <a:pt x="503339" y="772311"/>
                  </a:cubicBezTo>
                  <a:cubicBezTo>
                    <a:pt x="517321" y="768117"/>
                    <a:pt x="528506" y="786293"/>
                    <a:pt x="545284" y="789089"/>
                  </a:cubicBezTo>
                  <a:cubicBezTo>
                    <a:pt x="562062" y="791885"/>
                    <a:pt x="590025" y="793283"/>
                    <a:pt x="604007" y="789089"/>
                  </a:cubicBezTo>
                  <a:cubicBezTo>
                    <a:pt x="617989" y="784895"/>
                    <a:pt x="619387" y="804469"/>
                    <a:pt x="629174" y="763922"/>
                  </a:cubicBezTo>
                  <a:cubicBezTo>
                    <a:pt x="638961" y="723375"/>
                    <a:pt x="636165" y="600336"/>
                    <a:pt x="662730" y="545808"/>
                  </a:cubicBezTo>
                  <a:cubicBezTo>
                    <a:pt x="689295" y="491280"/>
                    <a:pt x="756407" y="396204"/>
                    <a:pt x="788565" y="436751"/>
                  </a:cubicBezTo>
                  <a:cubicBezTo>
                    <a:pt x="820723" y="477298"/>
                    <a:pt x="823519" y="720579"/>
                    <a:pt x="855677" y="789089"/>
                  </a:cubicBezTo>
                  <a:cubicBezTo>
                    <a:pt x="887835" y="857599"/>
                    <a:pt x="943762" y="835229"/>
                    <a:pt x="981512" y="847812"/>
                  </a:cubicBezTo>
                  <a:cubicBezTo>
                    <a:pt x="1019262" y="860395"/>
                    <a:pt x="1057013" y="863192"/>
                    <a:pt x="1082180" y="864590"/>
                  </a:cubicBezTo>
                  <a:cubicBezTo>
                    <a:pt x="1107347" y="865988"/>
                    <a:pt x="1114337" y="857599"/>
                    <a:pt x="1132513" y="856201"/>
                  </a:cubicBezTo>
                  <a:cubicBezTo>
                    <a:pt x="1150689" y="854803"/>
                    <a:pt x="1180051" y="832432"/>
                    <a:pt x="1191236" y="85620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6" name="TextBox 175"/>
            <p:cNvSpPr txBox="1"/>
            <p:nvPr/>
          </p:nvSpPr>
          <p:spPr>
            <a:xfrm rot="16200000">
              <a:off x="-263278" y="2115956"/>
              <a:ext cx="626898" cy="277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Power</a:t>
              </a:r>
              <a:endParaRPr lang="pl-PL" sz="1200" dirty="0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63013" y="2028390"/>
              <a:ext cx="2484295" cy="25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Return signal form surface</a:t>
              </a:r>
              <a:endParaRPr lang="pl-PL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79" name="Straight Arrow Connector 178"/>
            <p:cNvCxnSpPr>
              <a:endCxn id="175" idx="2"/>
            </p:cNvCxnSpPr>
            <p:nvPr/>
          </p:nvCxnSpPr>
          <p:spPr>
            <a:xfrm>
              <a:off x="1487576" y="2336328"/>
              <a:ext cx="1316992" cy="591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>
              <a:off x="3284116" y="2666117"/>
              <a:ext cx="196971" cy="7077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2103680" y="2413447"/>
              <a:ext cx="2680062" cy="25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Return signal from a subsurface</a:t>
              </a:r>
              <a:endParaRPr lang="pl-PL" sz="12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88" name="Objec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897376"/>
              </p:ext>
            </p:extLst>
          </p:nvPr>
        </p:nvGraphicFramePr>
        <p:xfrm>
          <a:off x="4622904" y="6037252"/>
          <a:ext cx="301425" cy="12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Image" r:id="rId5" imgW="431640" imgH="177480" progId="Photoshop.Image.13">
                  <p:embed/>
                </p:oleObj>
              </mc:Choice>
              <mc:Fallback>
                <p:oleObj name="Image" r:id="rId5" imgW="431640" imgH="177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22904" y="6037252"/>
                        <a:ext cx="301425" cy="124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" name="Object 1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919157"/>
              </p:ext>
            </p:extLst>
          </p:nvPr>
        </p:nvGraphicFramePr>
        <p:xfrm>
          <a:off x="8714553" y="6037252"/>
          <a:ext cx="190884" cy="120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Image" r:id="rId7" imgW="241200" imgH="152280" progId="Photoshop.Image.13">
                  <p:embed/>
                </p:oleObj>
              </mc:Choice>
              <mc:Fallback>
                <p:oleObj name="Image" r:id="rId7" imgW="241200" imgH="152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14553" y="6037252"/>
                        <a:ext cx="190884" cy="120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" name="Picture 1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28" y="4831118"/>
            <a:ext cx="43529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338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Discussion of Results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0" y="1198211"/>
            <a:ext cx="9144000" cy="351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 of Gamma Ray Spectrometer for Water Equivalent Abundance by Los Alamos Laboratory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346"/>
            <a:ext cx="9144000" cy="3649538"/>
          </a:xfrm>
          <a:prstGeom prst="rect">
            <a:avLst/>
          </a:prstGeom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197443" y="5550019"/>
            <a:ext cx="5012724" cy="351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Presence of Hydrogen implies the presence of Water </a:t>
            </a:r>
          </a:p>
        </p:txBody>
      </p:sp>
    </p:spTree>
    <p:extLst>
      <p:ext uri="{BB962C8B-B14F-4D97-AF65-F5344CB8AC3E}">
        <p14:creationId xmlns:p14="http://schemas.microsoft.com/office/powerpoint/2010/main" val="35068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240977" y="609600"/>
            <a:ext cx="8752681" cy="4591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The dielectric constant of the surface of Mars has been extracted from the echoes of the subsurface sounding radar SHARAD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dirty="0">
              <a:solidFill>
                <a:srgbClr val="000000"/>
              </a:solidFill>
              <a:latin typeface="Lucida Console" pitchFamily="49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- the effects of surface roughness are modeled using the MOLA topographic dataset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- The resulting information provides insight on the nature of the materials constituting the Martian surface</a:t>
            </a:r>
          </a:p>
          <a:p>
            <a:pPr>
              <a:buClrTx/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Of particular interest is the </a:t>
            </a: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extraction form the general map of the area where the dielectric content could imply the presence of ice compared to the Hydrogen map</a:t>
            </a:r>
          </a:p>
          <a:p>
            <a:pPr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dirty="0" smtClean="0">
              <a:solidFill>
                <a:srgbClr val="000000"/>
              </a:solidFill>
              <a:latin typeface="Lucida Console" pitchFamily="49" charset="0"/>
            </a:endParaRPr>
          </a:p>
          <a:p>
            <a:pPr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Future</a:t>
            </a:r>
          </a:p>
          <a:p>
            <a:pPr>
              <a:buClrTx/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 higher </a:t>
            </a: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resolution of the </a:t>
            </a: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Maps</a:t>
            </a:r>
          </a:p>
          <a:p>
            <a:pPr>
              <a:buClrTx/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 test </a:t>
            </a: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of </a:t>
            </a: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other inter-calibration </a:t>
            </a: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methods </a:t>
            </a:r>
            <a:endParaRPr lang="en-US" altLang="en-US" dirty="0" smtClean="0">
              <a:solidFill>
                <a:srgbClr val="000000"/>
              </a:solidFill>
              <a:latin typeface="Lucida Console" pitchFamily="49" charset="0"/>
            </a:endParaRPr>
          </a:p>
          <a:p>
            <a:pPr>
              <a:buClrTx/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  <a:latin typeface="Lucida Console" pitchFamily="49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Lucida Console" pitchFamily="49" charset="0"/>
              </a:rPr>
              <a:t>Detailed Maps for Geological areas of interest</a:t>
            </a:r>
          </a:p>
          <a:p>
            <a:pPr>
              <a:buClrTx/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dirty="0">
              <a:solidFill>
                <a:srgbClr val="000000"/>
              </a:solidFill>
              <a:latin typeface="Lucida Console" pitchFamily="49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15816" y="152400"/>
            <a:ext cx="61519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defRPr/>
            </a:pPr>
            <a:r>
              <a:rPr lang="it-IT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Conclusions</a:t>
            </a:r>
            <a:r>
              <a:rPr lang="it-IT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data </a:t>
            </a:r>
            <a:r>
              <a:rPr lang="it-IT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Calibration</a:t>
            </a:r>
            <a:r>
              <a:rPr lang="it-IT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8" name="Rettangolo 2"/>
          <p:cNvSpPr>
            <a:spLocks noChangeArrowheads="1"/>
          </p:cNvSpPr>
          <p:nvPr/>
        </p:nvSpPr>
        <p:spPr bwMode="auto">
          <a:xfrm>
            <a:off x="179388" y="5332242"/>
            <a:ext cx="9169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Castaldo</a:t>
            </a:r>
            <a:r>
              <a:rPr lang="en-US" sz="1400" dirty="0">
                <a:solidFill>
                  <a:srgbClr val="000000"/>
                </a:solidFill>
              </a:rPr>
              <a:t> L., G. </a:t>
            </a:r>
            <a:r>
              <a:rPr lang="en-US" sz="1400" dirty="0" err="1">
                <a:solidFill>
                  <a:srgbClr val="000000"/>
                </a:solidFill>
              </a:rPr>
              <a:t>Alberti</a:t>
            </a:r>
            <a:r>
              <a:rPr lang="en-US" sz="1400" dirty="0">
                <a:solidFill>
                  <a:srgbClr val="000000"/>
                </a:solidFill>
              </a:rPr>
              <a:t>, G. </a:t>
            </a:r>
            <a:r>
              <a:rPr lang="en-US" sz="1400" dirty="0" err="1">
                <a:solidFill>
                  <a:srgbClr val="000000"/>
                </a:solidFill>
              </a:rPr>
              <a:t>Cirillo</a:t>
            </a:r>
            <a:r>
              <a:rPr lang="en-US" sz="1400" dirty="0">
                <a:solidFill>
                  <a:srgbClr val="000000"/>
                </a:solidFill>
              </a:rPr>
              <a:t>, R. </a:t>
            </a:r>
            <a:r>
              <a:rPr lang="en-US" sz="1400" dirty="0" err="1">
                <a:solidFill>
                  <a:srgbClr val="000000"/>
                </a:solidFill>
              </a:rPr>
              <a:t>Orosei</a:t>
            </a:r>
            <a:r>
              <a:rPr lang="en-US" sz="1400" dirty="0">
                <a:solidFill>
                  <a:srgbClr val="000000"/>
                </a:solidFill>
              </a:rPr>
              <a:t>, Scientific Calibration of </a:t>
            </a:r>
            <a:r>
              <a:rPr lang="en-US" sz="1400" dirty="0" err="1">
                <a:solidFill>
                  <a:srgbClr val="000000"/>
                </a:solidFill>
              </a:rPr>
              <a:t>Sharad</a:t>
            </a:r>
            <a:r>
              <a:rPr lang="en-US" sz="1400" dirty="0">
                <a:solidFill>
                  <a:srgbClr val="000000"/>
                </a:solidFill>
              </a:rPr>
              <a:t> Data over Martian Surface , SIGNAL PROCESSING SYMPOSIUM - 4-7 June 2013, , </a:t>
            </a:r>
            <a:r>
              <a:rPr lang="en-US" sz="1400" dirty="0" err="1">
                <a:solidFill>
                  <a:srgbClr val="000000"/>
                </a:solidFill>
              </a:rPr>
              <a:t>Jachranka</a:t>
            </a:r>
            <a:r>
              <a:rPr lang="en-US" sz="1400" dirty="0">
                <a:solidFill>
                  <a:srgbClr val="000000"/>
                </a:solidFill>
              </a:rPr>
              <a:t> Village, Poland,  978-1-4673-6319-8/13/S31.00 c 2013 IEEE /ISBN COPYRIGHT REG. NO. ISBN 978-1-4673-6318-1</a:t>
            </a:r>
          </a:p>
        </p:txBody>
      </p:sp>
      <p:sp>
        <p:nvSpPr>
          <p:cNvPr id="9" name="Rettangolo 3"/>
          <p:cNvSpPr>
            <a:spLocks noChangeArrowheads="1"/>
          </p:cNvSpPr>
          <p:nvPr/>
        </p:nvSpPr>
        <p:spPr bwMode="auto">
          <a:xfrm>
            <a:off x="179388" y="5940726"/>
            <a:ext cx="905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L. </a:t>
            </a:r>
            <a:r>
              <a:rPr lang="en-US" sz="1400" dirty="0" err="1">
                <a:solidFill>
                  <a:srgbClr val="000000"/>
                </a:solidFill>
              </a:rPr>
              <a:t>Castaldo</a:t>
            </a:r>
            <a:r>
              <a:rPr lang="en-US" sz="1400" dirty="0">
                <a:solidFill>
                  <a:srgbClr val="000000"/>
                </a:solidFill>
              </a:rPr>
              <a:t> et al, Calibration over North Polar Caps of SHARAD data, 2012 Geophysical Research Abstracts, </a:t>
            </a:r>
            <a:r>
              <a:rPr lang="en-US" sz="1400" dirty="0" err="1">
                <a:solidFill>
                  <a:srgbClr val="000000"/>
                </a:solidFill>
              </a:rPr>
              <a:t>Egu</a:t>
            </a:r>
            <a:r>
              <a:rPr lang="en-US" sz="1400" dirty="0">
                <a:solidFill>
                  <a:srgbClr val="000000"/>
                </a:solidFill>
              </a:rPr>
              <a:t> Wien 22 - 28 April 2012, Vol. 14, EGU2012-10155, EGU General Assembly 2012 ISSN 1607-7962  </a:t>
            </a:r>
          </a:p>
        </p:txBody>
      </p:sp>
    </p:spTree>
    <p:extLst>
      <p:ext uri="{BB962C8B-B14F-4D97-AF65-F5344CB8AC3E}">
        <p14:creationId xmlns:p14="http://schemas.microsoft.com/office/powerpoint/2010/main" val="19016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19100" y="2400300"/>
            <a:ext cx="731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Thank you for your kind attention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44725" y="2895600"/>
            <a:ext cx="546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luigi.castaldo@twarda.pan.pl</a:t>
            </a:r>
            <a:endParaRPr lang="it-IT" alt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9532" y="995404"/>
            <a:ext cx="1129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Backup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7337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42"/>
          <p:cNvGrpSpPr>
            <a:grpSpLocks/>
          </p:cNvGrpSpPr>
          <p:nvPr/>
        </p:nvGrpSpPr>
        <p:grpSpPr bwMode="auto">
          <a:xfrm>
            <a:off x="1111250" y="1371600"/>
            <a:ext cx="7651750" cy="4589463"/>
            <a:chOff x="1111456" y="1676400"/>
            <a:chExt cx="7651544" cy="4588852"/>
          </a:xfrm>
        </p:grpSpPr>
        <p:sp>
          <p:nvSpPr>
            <p:cNvPr id="3" name="Text Box 16"/>
            <p:cNvSpPr txBox="1">
              <a:spLocks noChangeArrowheads="1"/>
            </p:cNvSpPr>
            <p:nvPr/>
          </p:nvSpPr>
          <p:spPr bwMode="auto">
            <a:xfrm>
              <a:off x="1924234" y="1676400"/>
              <a:ext cx="2220853" cy="5777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4240" tIns="42120" rIns="84240" bIns="4212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gard" charset="0"/>
                  <a:cs typeface="Times New Roman" pitchFamily="18" charset="0"/>
                </a:rPr>
                <a:t>Calibration constant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gard" charset="0"/>
                  <a:cs typeface="Times New Roman" pitchFamily="18" charset="0"/>
                </a:rPr>
                <a:t> evaluation</a:t>
              </a:r>
            </a:p>
          </p:txBody>
        </p:sp>
        <p:sp>
          <p:nvSpPr>
            <p:cNvPr id="33797" name="Text Box 17"/>
            <p:cNvSpPr txBox="1">
              <a:spLocks noChangeArrowheads="1"/>
            </p:cNvSpPr>
            <p:nvPr/>
          </p:nvSpPr>
          <p:spPr bwMode="auto">
            <a:xfrm>
              <a:off x="1475542" y="2160618"/>
              <a:ext cx="1975533" cy="198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3798" name="AutoShape 18"/>
            <p:cNvSpPr>
              <a:spLocks noChangeArrowheads="1"/>
            </p:cNvSpPr>
            <p:nvPr/>
          </p:nvSpPr>
          <p:spPr bwMode="auto">
            <a:xfrm>
              <a:off x="2015957" y="3077665"/>
              <a:ext cx="2094718" cy="409667"/>
            </a:xfrm>
            <a:prstGeom prst="flowChartProcess">
              <a:avLst/>
            </a:prstGeom>
            <a:solidFill>
              <a:srgbClr val="00DCFF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Extraction of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surface power </a:t>
              </a:r>
            </a:p>
          </p:txBody>
        </p:sp>
        <p:sp>
          <p:nvSpPr>
            <p:cNvPr id="33799" name="AutoShape 19"/>
            <p:cNvSpPr>
              <a:spLocks noChangeArrowheads="1"/>
            </p:cNvSpPr>
            <p:nvPr/>
          </p:nvSpPr>
          <p:spPr bwMode="auto">
            <a:xfrm>
              <a:off x="2116366" y="2264844"/>
              <a:ext cx="1904512" cy="629700"/>
            </a:xfrm>
            <a:prstGeom prst="flowChartPreparation">
              <a:avLst/>
            </a:prstGeom>
            <a:solidFill>
              <a:srgbClr val="CFE7F5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Low Noise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Area Extraction</a:t>
              </a:r>
              <a:r>
                <a:rPr lang="it-IT" altLang="en-US" sz="120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33800" name="AutoShape 20"/>
            <p:cNvSpPr>
              <a:spLocks noChangeArrowheads="1"/>
            </p:cNvSpPr>
            <p:nvPr/>
          </p:nvSpPr>
          <p:spPr bwMode="auto">
            <a:xfrm>
              <a:off x="2012691" y="4122099"/>
              <a:ext cx="2096351" cy="409667"/>
            </a:xfrm>
            <a:prstGeom prst="flowChartProcess">
              <a:avLst/>
            </a:prstGeom>
            <a:solidFill>
              <a:srgbClr val="7DA647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it-IT" altLang="en-US" sz="2800">
                <a:solidFill>
                  <a:srgbClr val="000000"/>
                </a:solidFill>
              </a:endParaRP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Fractal Parameters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Estimation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it-IT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33801" name="AutoShape 21"/>
            <p:cNvSpPr>
              <a:spLocks noChangeArrowheads="1"/>
            </p:cNvSpPr>
            <p:nvPr/>
          </p:nvSpPr>
          <p:spPr bwMode="auto">
            <a:xfrm>
              <a:off x="2012691" y="4738047"/>
              <a:ext cx="2096351" cy="409667"/>
            </a:xfrm>
            <a:prstGeom prst="flowChartProcess">
              <a:avLst/>
            </a:prstGeom>
            <a:solidFill>
              <a:srgbClr val="23FF23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Backscattering evaluation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using fractal theory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5596023" y="1676400"/>
              <a:ext cx="1368388" cy="5777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4240" tIns="42120" rIns="84240" bIns="4212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gard" charset="0"/>
                  <a:cs typeface="Times New Roman" pitchFamily="18" charset="0"/>
                </a:rPr>
                <a:t>Calibration 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gard" charset="0"/>
                  <a:cs typeface="Times New Roman" pitchFamily="18" charset="0"/>
                </a:rPr>
                <a:t>procedure</a:t>
              </a:r>
            </a:p>
          </p:txBody>
        </p:sp>
        <p:sp>
          <p:nvSpPr>
            <p:cNvPr id="33803" name="AutoShape 23"/>
            <p:cNvSpPr>
              <a:spLocks noChangeArrowheads="1"/>
            </p:cNvSpPr>
            <p:nvPr/>
          </p:nvSpPr>
          <p:spPr bwMode="auto">
            <a:xfrm>
              <a:off x="2375961" y="5307673"/>
              <a:ext cx="1381241" cy="628977"/>
            </a:xfrm>
            <a:prstGeom prst="flowChartOnlineStorage">
              <a:avLst/>
            </a:prstGeom>
            <a:solidFill>
              <a:srgbClr val="FFFF00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Calibration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constant</a:t>
              </a:r>
            </a:p>
          </p:txBody>
        </p:sp>
        <p:sp>
          <p:nvSpPr>
            <p:cNvPr id="33804" name="Text Box 24"/>
            <p:cNvSpPr txBox="1">
              <a:spLocks noChangeArrowheads="1"/>
            </p:cNvSpPr>
            <p:nvPr/>
          </p:nvSpPr>
          <p:spPr bwMode="auto">
            <a:xfrm>
              <a:off x="4661728" y="2151209"/>
              <a:ext cx="1975533" cy="198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3805" name="AutoShape 25"/>
            <p:cNvSpPr>
              <a:spLocks noChangeArrowheads="1"/>
            </p:cNvSpPr>
            <p:nvPr/>
          </p:nvSpPr>
          <p:spPr bwMode="auto">
            <a:xfrm>
              <a:off x="5221734" y="3087074"/>
              <a:ext cx="2087371" cy="409667"/>
            </a:xfrm>
            <a:prstGeom prst="flowChartProcess">
              <a:avLst/>
            </a:prstGeom>
            <a:solidFill>
              <a:srgbClr val="00DCFF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Extraction of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surface power</a:t>
              </a:r>
            </a:p>
          </p:txBody>
        </p:sp>
        <p:sp>
          <p:nvSpPr>
            <p:cNvPr id="33806" name="AutoShape 26"/>
            <p:cNvSpPr>
              <a:spLocks noChangeArrowheads="1"/>
            </p:cNvSpPr>
            <p:nvPr/>
          </p:nvSpPr>
          <p:spPr bwMode="auto">
            <a:xfrm>
              <a:off x="5301735" y="2264121"/>
              <a:ext cx="1904512" cy="630424"/>
            </a:xfrm>
            <a:prstGeom prst="flowChartPreparation">
              <a:avLst/>
            </a:prstGeom>
            <a:solidFill>
              <a:srgbClr val="CFE7F5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Choosing of the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dataset to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calibrate</a:t>
              </a:r>
            </a:p>
          </p:txBody>
        </p:sp>
        <p:sp>
          <p:nvSpPr>
            <p:cNvPr id="33807" name="AutoShape 27"/>
            <p:cNvSpPr>
              <a:spLocks noChangeArrowheads="1"/>
            </p:cNvSpPr>
            <p:nvPr/>
          </p:nvSpPr>
          <p:spPr bwMode="auto">
            <a:xfrm>
              <a:off x="4301704" y="2199703"/>
              <a:ext cx="760825" cy="755641"/>
            </a:xfrm>
            <a:prstGeom prst="flowChartMagneticDisk">
              <a:avLst/>
            </a:prstGeom>
            <a:solidFill>
              <a:srgbClr val="99CCFF"/>
            </a:solidFill>
            <a:ln w="936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Sharad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Level1b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data</a:t>
              </a:r>
            </a:p>
          </p:txBody>
        </p:sp>
        <p:sp>
          <p:nvSpPr>
            <p:cNvPr id="33808" name="AutoShape 28"/>
            <p:cNvSpPr>
              <a:spLocks noChangeArrowheads="1"/>
            </p:cNvSpPr>
            <p:nvPr/>
          </p:nvSpPr>
          <p:spPr bwMode="auto">
            <a:xfrm>
              <a:off x="5220918" y="3615443"/>
              <a:ext cx="2087371" cy="409667"/>
            </a:xfrm>
            <a:prstGeom prst="flowChartProcess">
              <a:avLst/>
            </a:prstGeom>
            <a:solidFill>
              <a:srgbClr val="7DA647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Fractal Parameters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Estimation</a:t>
              </a:r>
            </a:p>
          </p:txBody>
        </p:sp>
        <p:sp>
          <p:nvSpPr>
            <p:cNvPr id="33809" name="AutoShape 29"/>
            <p:cNvSpPr>
              <a:spLocks noChangeArrowheads="1"/>
            </p:cNvSpPr>
            <p:nvPr/>
          </p:nvSpPr>
          <p:spPr bwMode="auto">
            <a:xfrm>
              <a:off x="5220918" y="4171317"/>
              <a:ext cx="2096351" cy="409667"/>
            </a:xfrm>
            <a:prstGeom prst="flowChartProcess">
              <a:avLst/>
            </a:prstGeom>
            <a:solidFill>
              <a:srgbClr val="23FF23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Backscattering evaluation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using fractal theory</a:t>
              </a:r>
            </a:p>
          </p:txBody>
        </p:sp>
        <p:sp>
          <p:nvSpPr>
            <p:cNvPr id="33810" name="AutoShape 30"/>
            <p:cNvSpPr>
              <a:spLocks noChangeArrowheads="1"/>
            </p:cNvSpPr>
            <p:nvPr/>
          </p:nvSpPr>
          <p:spPr bwMode="auto">
            <a:xfrm>
              <a:off x="5220918" y="4721400"/>
              <a:ext cx="2096351" cy="409667"/>
            </a:xfrm>
            <a:prstGeom prst="flowChartProcess">
              <a:avLst/>
            </a:prstGeom>
            <a:solidFill>
              <a:srgbClr val="CFE7F5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Dielectric constant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estimation</a:t>
              </a:r>
            </a:p>
          </p:txBody>
        </p:sp>
        <p:sp>
          <p:nvSpPr>
            <p:cNvPr id="33811" name="AutoShape 31"/>
            <p:cNvSpPr>
              <a:spLocks noChangeArrowheads="1"/>
            </p:cNvSpPr>
            <p:nvPr/>
          </p:nvSpPr>
          <p:spPr bwMode="auto">
            <a:xfrm>
              <a:off x="5729495" y="5325768"/>
              <a:ext cx="1087360" cy="939484"/>
            </a:xfrm>
            <a:prstGeom prst="flowChartMagneticDisk">
              <a:avLst/>
            </a:prstGeom>
            <a:solidFill>
              <a:srgbClr val="CFE7F5"/>
            </a:solidFill>
            <a:ln w="936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Calibrated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Sharad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Level2 data</a:t>
              </a:r>
            </a:p>
          </p:txBody>
        </p:sp>
        <p:sp>
          <p:nvSpPr>
            <p:cNvPr id="33812" name="AutoShape 32"/>
            <p:cNvSpPr>
              <a:spLocks noChangeArrowheads="1"/>
            </p:cNvSpPr>
            <p:nvPr/>
          </p:nvSpPr>
          <p:spPr bwMode="auto">
            <a:xfrm>
              <a:off x="7382576" y="2260502"/>
              <a:ext cx="1380424" cy="628253"/>
            </a:xfrm>
            <a:prstGeom prst="flowChartOnlineStorage">
              <a:avLst/>
            </a:prstGeom>
            <a:solidFill>
              <a:srgbClr val="E6FF00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Calibration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constant</a:t>
              </a:r>
            </a:p>
          </p:txBody>
        </p:sp>
        <p:sp>
          <p:nvSpPr>
            <p:cNvPr id="33813" name="AutoShape 34"/>
            <p:cNvSpPr>
              <a:spLocks noChangeArrowheads="1"/>
            </p:cNvSpPr>
            <p:nvPr/>
          </p:nvSpPr>
          <p:spPr bwMode="auto">
            <a:xfrm>
              <a:off x="2912295" y="3703022"/>
              <a:ext cx="288106" cy="251880"/>
            </a:xfrm>
            <a:prstGeom prst="flowChartSummingJunction">
              <a:avLst/>
            </a:prstGeom>
            <a:solidFill>
              <a:srgbClr val="CFE7F5"/>
            </a:solidFill>
            <a:ln w="936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3814" name="AutoShape 35"/>
            <p:cNvSpPr>
              <a:spLocks noChangeArrowheads="1"/>
            </p:cNvSpPr>
            <p:nvPr/>
          </p:nvSpPr>
          <p:spPr bwMode="auto">
            <a:xfrm>
              <a:off x="1111456" y="3531483"/>
              <a:ext cx="798377" cy="647072"/>
            </a:xfrm>
            <a:prstGeom prst="flowChartManualInput">
              <a:avLst/>
            </a:prstGeom>
            <a:solidFill>
              <a:srgbClr val="FF420E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Dielectric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constant</a:t>
              </a:r>
            </a:p>
          </p:txBody>
        </p:sp>
        <p:cxnSp>
          <p:nvCxnSpPr>
            <p:cNvPr id="33815" name="AutoShape 36"/>
            <p:cNvCxnSpPr>
              <a:cxnSpLocks noChangeShapeType="1"/>
              <a:stCxn id="33798" idx="2"/>
              <a:endCxn id="33813" idx="0"/>
            </p:cNvCxnSpPr>
            <p:nvPr/>
          </p:nvCxnSpPr>
          <p:spPr bwMode="auto">
            <a:xfrm rot="5400000">
              <a:off x="2951987" y="3591693"/>
              <a:ext cx="215690" cy="696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16" name="AutoShape 37"/>
            <p:cNvCxnSpPr>
              <a:cxnSpLocks noChangeShapeType="1"/>
              <a:stCxn id="33800" idx="2"/>
              <a:endCxn id="33801" idx="0"/>
            </p:cNvCxnSpPr>
            <p:nvPr/>
          </p:nvCxnSpPr>
          <p:spPr bwMode="auto">
            <a:xfrm>
              <a:off x="3061683" y="4532490"/>
              <a:ext cx="0" cy="2048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17" name="AutoShape 38"/>
            <p:cNvCxnSpPr>
              <a:cxnSpLocks noChangeShapeType="1"/>
              <a:stCxn id="33801" idx="2"/>
              <a:endCxn id="33803" idx="0"/>
            </p:cNvCxnSpPr>
            <p:nvPr/>
          </p:nvCxnSpPr>
          <p:spPr bwMode="auto">
            <a:xfrm>
              <a:off x="3061683" y="5148438"/>
              <a:ext cx="4082" cy="15923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18" name="AutoShape 39"/>
            <p:cNvCxnSpPr>
              <a:cxnSpLocks noChangeShapeType="1"/>
              <a:stCxn id="33813" idx="4"/>
              <a:endCxn id="33800" idx="0"/>
            </p:cNvCxnSpPr>
            <p:nvPr/>
          </p:nvCxnSpPr>
          <p:spPr bwMode="auto">
            <a:xfrm rot="16200000" flipH="1">
              <a:off x="2975009" y="4036240"/>
              <a:ext cx="167197" cy="45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19" name="AutoShape 40"/>
            <p:cNvCxnSpPr>
              <a:cxnSpLocks noChangeShapeType="1"/>
              <a:stCxn id="33799" idx="2"/>
              <a:endCxn id="33798" idx="0"/>
            </p:cNvCxnSpPr>
            <p:nvPr/>
          </p:nvCxnSpPr>
          <p:spPr bwMode="auto">
            <a:xfrm flipH="1">
              <a:off x="3064132" y="2895269"/>
              <a:ext cx="4082" cy="18167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0" name="AutoShape 41"/>
            <p:cNvCxnSpPr>
              <a:cxnSpLocks noChangeShapeType="1"/>
              <a:endCxn id="33813" idx="2"/>
            </p:cNvCxnSpPr>
            <p:nvPr/>
          </p:nvCxnSpPr>
          <p:spPr bwMode="auto">
            <a:xfrm flipV="1">
              <a:off x="1910649" y="3828962"/>
              <a:ext cx="1001646" cy="94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1" name="AutoShape 42"/>
            <p:cNvCxnSpPr>
              <a:cxnSpLocks noChangeShapeType="1"/>
              <a:stCxn id="33807" idx="4"/>
              <a:endCxn id="33806" idx="1"/>
            </p:cNvCxnSpPr>
            <p:nvPr/>
          </p:nvCxnSpPr>
          <p:spPr bwMode="auto">
            <a:xfrm>
              <a:off x="5062529" y="2577524"/>
              <a:ext cx="239206" cy="180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2" name="AutoShape 43"/>
            <p:cNvCxnSpPr>
              <a:cxnSpLocks noChangeShapeType="1"/>
              <a:stCxn id="33812" idx="1"/>
              <a:endCxn id="33806" idx="3"/>
            </p:cNvCxnSpPr>
            <p:nvPr/>
          </p:nvCxnSpPr>
          <p:spPr bwMode="auto">
            <a:xfrm flipH="1">
              <a:off x="7207064" y="2575352"/>
              <a:ext cx="174696" cy="36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3" name="AutoShape 44"/>
            <p:cNvCxnSpPr>
              <a:cxnSpLocks noChangeShapeType="1"/>
              <a:stCxn id="33806" idx="2"/>
              <a:endCxn id="33805" idx="0"/>
            </p:cNvCxnSpPr>
            <p:nvPr/>
          </p:nvCxnSpPr>
          <p:spPr bwMode="auto">
            <a:xfrm>
              <a:off x="6254400" y="2895269"/>
              <a:ext cx="10612" cy="19108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4" name="AutoShape 45"/>
            <p:cNvCxnSpPr>
              <a:cxnSpLocks noChangeShapeType="1"/>
              <a:stCxn id="33805" idx="2"/>
              <a:endCxn id="33808" idx="0"/>
            </p:cNvCxnSpPr>
            <p:nvPr/>
          </p:nvCxnSpPr>
          <p:spPr bwMode="auto">
            <a:xfrm flipH="1">
              <a:off x="6265012" y="3497465"/>
              <a:ext cx="0" cy="11725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5" name="AutoShape 46"/>
            <p:cNvCxnSpPr>
              <a:cxnSpLocks noChangeShapeType="1"/>
              <a:stCxn id="33808" idx="2"/>
              <a:endCxn id="33809" idx="0"/>
            </p:cNvCxnSpPr>
            <p:nvPr/>
          </p:nvCxnSpPr>
          <p:spPr bwMode="auto">
            <a:xfrm>
              <a:off x="6265012" y="4025834"/>
              <a:ext cx="4082" cy="14475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6" name="AutoShape 47"/>
            <p:cNvCxnSpPr>
              <a:cxnSpLocks noChangeShapeType="1"/>
              <a:stCxn id="33809" idx="2"/>
              <a:endCxn id="33810" idx="0"/>
            </p:cNvCxnSpPr>
            <p:nvPr/>
          </p:nvCxnSpPr>
          <p:spPr bwMode="auto">
            <a:xfrm>
              <a:off x="6269094" y="4581708"/>
              <a:ext cx="0" cy="13896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827" name="AutoShape 48"/>
            <p:cNvCxnSpPr>
              <a:cxnSpLocks noChangeShapeType="1"/>
              <a:stCxn id="33810" idx="2"/>
            </p:cNvCxnSpPr>
            <p:nvPr/>
          </p:nvCxnSpPr>
          <p:spPr bwMode="auto">
            <a:xfrm>
              <a:off x="6269094" y="5131791"/>
              <a:ext cx="4082" cy="1932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3828" name="AutoShape 49"/>
            <p:cNvSpPr>
              <a:spLocks noChangeArrowheads="1"/>
            </p:cNvSpPr>
            <p:nvPr/>
          </p:nvSpPr>
          <p:spPr bwMode="auto">
            <a:xfrm>
              <a:off x="1127783" y="2197532"/>
              <a:ext cx="760825" cy="755641"/>
            </a:xfrm>
            <a:prstGeom prst="flowChartMagneticDisk">
              <a:avLst/>
            </a:prstGeom>
            <a:solidFill>
              <a:srgbClr val="99CCFF"/>
            </a:solidFill>
            <a:ln w="936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Sharad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 Level1b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altLang="en-US" sz="1200">
                  <a:solidFill>
                    <a:srgbClr val="000000"/>
                  </a:solidFill>
                </a:rPr>
                <a:t>data</a:t>
              </a:r>
            </a:p>
          </p:txBody>
        </p:sp>
        <p:cxnSp>
          <p:nvCxnSpPr>
            <p:cNvPr id="33829" name="AutoShape 50"/>
            <p:cNvCxnSpPr>
              <a:cxnSpLocks noChangeShapeType="1"/>
              <a:stCxn id="33828" idx="4"/>
              <a:endCxn id="33799" idx="1"/>
            </p:cNvCxnSpPr>
            <p:nvPr/>
          </p:nvCxnSpPr>
          <p:spPr bwMode="auto">
            <a:xfrm>
              <a:off x="1889425" y="2576076"/>
              <a:ext cx="226125" cy="28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1588730" y="152400"/>
            <a:ext cx="74790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Sharad Calibration: Schematic Model</a:t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43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3186113"/>
            <a:ext cx="914400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0" y="3094038"/>
            <a:ext cx="1841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0" y="1323975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119063" y="4094163"/>
            <a:ext cx="11271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	</a:t>
            </a:r>
            <a:r>
              <a:rPr lang="it-IT" altLang="en-US" sz="900">
                <a:solidFill>
                  <a:srgbClr val="000000"/>
                </a:solidFill>
                <a:ea typeface="SimSun" pitchFamily="2" charset="-122"/>
              </a:rPr>
              <a:t> </a:t>
            </a: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4800600" y="4800600"/>
            <a:ext cx="43434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6477000" y="2192338"/>
            <a:ext cx="2362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altLang="en-US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Flattest zone</a:t>
            </a:r>
          </a:p>
          <a:p>
            <a:pPr algn="r">
              <a:buClrTx/>
              <a:buFontTx/>
              <a:buNone/>
              <a:defRPr/>
            </a:pPr>
            <a:r>
              <a:rPr lang="en-US" alt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Ceberus Palus (CP)</a:t>
            </a:r>
          </a:p>
          <a:p>
            <a:pPr algn="r">
              <a:buClrTx/>
              <a:buFontTx/>
              <a:buNone/>
              <a:defRPr/>
            </a:pPr>
            <a:r>
              <a:rPr lang="en-US" altLang="en-US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Rougher zone</a:t>
            </a:r>
          </a:p>
          <a:p>
            <a:pPr algn="r">
              <a:buClrTx/>
              <a:buFontTx/>
              <a:buNone/>
              <a:defRPr/>
            </a:pPr>
            <a:r>
              <a:rPr lang="en-US" alt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eastward (CP-N) northward (CP-E)</a:t>
            </a:r>
          </a:p>
          <a:p>
            <a:pPr algn="r">
              <a:buClrTx/>
              <a:buFontTx/>
              <a:buNone/>
              <a:defRPr/>
            </a:pPr>
            <a:r>
              <a:rPr lang="en-US" altLang="en-US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 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6035675" y="3444875"/>
            <a:ext cx="289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altLang="en-US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Hill zone</a:t>
            </a:r>
          </a:p>
          <a:p>
            <a:pPr algn="r">
              <a:buClrTx/>
              <a:buFontTx/>
              <a:buNone/>
              <a:defRPr/>
            </a:pPr>
            <a:r>
              <a:rPr lang="en-US" alt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Zephira Palum</a:t>
            </a:r>
          </a:p>
          <a:p>
            <a:pPr algn="r">
              <a:buClrTx/>
              <a:buFontTx/>
              <a:buNone/>
              <a:defRPr/>
            </a:pPr>
            <a:r>
              <a:rPr lang="en-US" alt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(ZP-I, ZP-II and ZP-III)</a:t>
            </a:r>
          </a:p>
          <a:p>
            <a:pPr algn="ctr">
              <a:buClrTx/>
              <a:buFontTx/>
              <a:buNone/>
              <a:defRPr/>
            </a:pPr>
            <a:endParaRPr lang="en-US" altLang="en-US" sz="44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charset="-122"/>
            </a:endParaRPr>
          </a:p>
          <a:p>
            <a:pPr algn="r">
              <a:lnSpc>
                <a:spcPct val="50000"/>
              </a:lnSpc>
              <a:buClrTx/>
              <a:buFontTx/>
              <a:buNone/>
              <a:defRPr/>
            </a:pPr>
            <a:endParaRPr lang="en-US" altLang="en-US" sz="16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charset="-122"/>
            </a:endParaRPr>
          </a:p>
          <a:p>
            <a:pPr algn="r">
              <a:lnSpc>
                <a:spcPct val="50000"/>
              </a:lnSpc>
              <a:buClrTx/>
              <a:buFontTx/>
              <a:buNone/>
              <a:defRPr/>
            </a:pPr>
            <a:endParaRPr lang="en-US" altLang="en-US" sz="16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charset="-122"/>
            </a:endParaRPr>
          </a:p>
          <a:p>
            <a:pPr algn="r">
              <a:lnSpc>
                <a:spcPct val="50000"/>
              </a:lnSpc>
              <a:buClrTx/>
              <a:buFontTx/>
              <a:buNone/>
              <a:defRPr/>
            </a:pPr>
            <a:endParaRPr lang="en-US" altLang="en-US" sz="16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charset="-122"/>
            </a:endParaRPr>
          </a:p>
        </p:txBody>
      </p:sp>
      <p:pic>
        <p:nvPicPr>
          <p:cNvPr id="2049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06475"/>
            <a:ext cx="5943600" cy="4479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5321300"/>
            <a:ext cx="8686800" cy="1528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92" name="Text Box 11"/>
          <p:cNvSpPr txBox="1">
            <a:spLocks noChangeArrowheads="1"/>
          </p:cNvSpPr>
          <p:nvPr/>
        </p:nvSpPr>
        <p:spPr bwMode="auto">
          <a:xfrm>
            <a:off x="1263650" y="731838"/>
            <a:ext cx="39338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</a:rPr>
              <a:t>MOLA Digital Elevation Model (DEM)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959475" y="693738"/>
            <a:ext cx="333216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altLang="en-US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MOLA Laser altimeter</a:t>
            </a:r>
            <a:r>
              <a:rPr lang="en-US" alt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  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  <a:buFontTx/>
              <a:buNone/>
              <a:defRPr/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Spatial resolution 460 m smaller than SHARAD horizontal resolution (about 6 km).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907704" y="152400"/>
            <a:ext cx="71600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Fractal</a:t>
            </a:r>
            <a:r>
              <a:rPr lang="it-IT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</a:t>
            </a:r>
            <a:r>
              <a:rPr lang="it-IT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parameters</a:t>
            </a:r>
            <a:r>
              <a:rPr lang="it-IT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</a:t>
            </a:r>
            <a:r>
              <a:rPr lang="it-IT" alt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evaluation</a:t>
            </a:r>
            <a:r>
              <a:rPr lang="it-IT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  <a:endParaRPr lang="it-IT" altLang="en-US" sz="28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23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91207" y="620688"/>
            <a:ext cx="420878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20675" indent="-320675"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475"/>
              </a:spcBef>
              <a:buFont typeface="Arial" charset="0"/>
              <a:buChar char="•"/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Shallow Radar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(SHARAD) is a radar sounder.</a:t>
            </a:r>
          </a:p>
          <a:p>
            <a:pPr>
              <a:spcBef>
                <a:spcPts val="475"/>
              </a:spcBef>
              <a:buFont typeface="Arial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It transmits and receives through a 9 m dipole.</a:t>
            </a:r>
          </a:p>
          <a:p>
            <a:pPr>
              <a:spcBef>
                <a:spcPts val="475"/>
              </a:spcBef>
              <a:buFont typeface="Arial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frequency of 20 MHz with a bandwidth of 10 MHz with vertical resolution of 15m in free space,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alongtrack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resolution of 300-1000 m, across-track resolution of 1500-8000 m depending on spacecraft altitude and terrain roughness. </a:t>
            </a:r>
          </a:p>
          <a:p>
            <a:pPr>
              <a:spcBef>
                <a:spcPts val="475"/>
              </a:spcBef>
              <a:buFont typeface="Arial" charset="0"/>
              <a:buChar char="•"/>
              <a:defRPr/>
            </a:pPr>
            <a:r>
              <a:rPr lang="it-IT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SHARAD transmit a chirped waveform to achieved high range resolution and S/N with the low power available on a spacecraft.</a:t>
            </a:r>
          </a:p>
          <a:p>
            <a:pPr>
              <a:spcBef>
                <a:spcPts val="475"/>
              </a:spcBef>
              <a:buFont typeface="Arial" charset="0"/>
              <a:buChar char="•"/>
              <a:defRPr/>
            </a:pPr>
            <a:r>
              <a:rPr lang="it-IT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Synthetic aperture processing is employed to further increase S/N and improve horizontal </a:t>
            </a:r>
            <a:r>
              <a:rPr lang="it-IT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resolution</a:t>
            </a:r>
            <a:r>
              <a:rPr lang="it-IT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733800" y="1524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Sharad  </a:t>
            </a:r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4664075" y="1463675"/>
            <a:ext cx="4383088" cy="3833813"/>
            <a:chOff x="2938" y="922"/>
            <a:chExt cx="2761" cy="2415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8" y="922"/>
              <a:ext cx="2761" cy="24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938" y="922"/>
              <a:ext cx="2761" cy="24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1172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15816" y="152400"/>
            <a:ext cx="61519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Sharad </a:t>
            </a:r>
            <a:r>
              <a:rPr lang="it-IT" altLang="en-US" sz="2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Main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</a:t>
            </a:r>
            <a:r>
              <a:rPr lang="it-IT" altLang="en-US" sz="2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scientific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</a:t>
            </a:r>
            <a:r>
              <a:rPr lang="it-IT" altLang="en-US" sz="2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Goals</a:t>
            </a: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  </a:t>
            </a:r>
          </a:p>
        </p:txBody>
      </p:sp>
      <p:sp>
        <p:nvSpPr>
          <p:cNvPr id="3" name="Rettangolo 4"/>
          <p:cNvSpPr/>
          <p:nvPr/>
        </p:nvSpPr>
        <p:spPr>
          <a:xfrm>
            <a:off x="683568" y="1268760"/>
            <a:ext cx="4248472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indent="-320675">
              <a:spcBef>
                <a:spcPts val="475"/>
              </a:spcBef>
              <a:buFont typeface="Arial" charset="0"/>
              <a:buChar char="•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/>
            </a:pP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Detection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of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dielectric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discontinuities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in the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subsurface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of Mars, and the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interpretation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of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these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discontinuities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in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terms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of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presence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 of </a:t>
            </a:r>
            <a:r>
              <a:rPr lang="it-IT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ice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, water, rock or regolith.</a:t>
            </a:r>
          </a:p>
          <a:p>
            <a:pPr>
              <a:spcBef>
                <a:spcPts val="800"/>
              </a:spcBef>
              <a:buFont typeface="Arial" charset="0"/>
              <a:buChar char="•"/>
              <a:defRPr/>
            </a:pPr>
            <a:endParaRPr lang="it-IT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pPr marL="320675" indent="-320675">
              <a:spcBef>
                <a:spcPts val="475"/>
              </a:spcBef>
              <a:buFont typeface="Arial" charset="0"/>
              <a:buChar char="•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/>
            </a:pPr>
            <a:r>
              <a:rPr lang="it-IT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Interpetation of </a:t>
            </a:r>
            <a:r>
              <a:rPr lang="it-IT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the first  meters of the Martian Surface in terms of </a:t>
            </a:r>
            <a:r>
              <a:rPr lang="it-IT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Microsoft YaHei" charset="-122"/>
              </a:rPr>
              <a:t>composition.</a:t>
            </a:r>
            <a:endParaRPr lang="it-IT" altLang="en-U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  <a:ea typeface="Microsoft YaHei" charset="-122"/>
            </a:endParaRPr>
          </a:p>
          <a:p>
            <a:pPr marL="320675" indent="-320675">
              <a:spcBef>
                <a:spcPts val="475"/>
              </a:spcBef>
              <a:buFont typeface="Arial" charset="0"/>
              <a:buChar char="•"/>
              <a:tabLst>
                <a:tab pos="320675" algn="l"/>
                <a:tab pos="777875" algn="l"/>
                <a:tab pos="1235075" algn="l"/>
                <a:tab pos="1692275" algn="l"/>
                <a:tab pos="2149475" algn="l"/>
                <a:tab pos="2606675" algn="l"/>
                <a:tab pos="3063875" algn="l"/>
                <a:tab pos="3521075" algn="l"/>
                <a:tab pos="3978275" algn="l"/>
                <a:tab pos="4435475" algn="l"/>
                <a:tab pos="4892675" algn="l"/>
                <a:tab pos="5349875" algn="l"/>
                <a:tab pos="5807075" algn="l"/>
                <a:tab pos="6264275" algn="l"/>
                <a:tab pos="6721475" algn="l"/>
                <a:tab pos="7178675" algn="l"/>
                <a:tab pos="7635875" algn="l"/>
                <a:tab pos="8093075" algn="l"/>
                <a:tab pos="8550275" algn="l"/>
                <a:tab pos="9007475" algn="l"/>
                <a:tab pos="9464675" algn="l"/>
              </a:tabLst>
              <a:defRPr/>
            </a:pPr>
            <a:endParaRPr lang="it-IT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  <a:ea typeface="Microsoft YaHei" charset="-12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856163" y="1412776"/>
            <a:ext cx="4211637" cy="2919412"/>
            <a:chOff x="2995" y="1325"/>
            <a:chExt cx="2653" cy="183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95" y="1325"/>
              <a:ext cx="2653" cy="18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995" y="1325"/>
              <a:ext cx="2653" cy="18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34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1617663" y="5002213"/>
            <a:ext cx="61928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19588" y="1844675"/>
            <a:ext cx="576262" cy="3097213"/>
            <a:chOff x="2721" y="1162"/>
            <a:chExt cx="363" cy="1951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2721" y="1162"/>
              <a:ext cx="159" cy="1210"/>
            </a:xfrm>
            <a:prstGeom prst="downArrow">
              <a:avLst>
                <a:gd name="adj1" fmla="val 50000"/>
                <a:gd name="adj2" fmla="val 19025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endParaRPr lang="pl-PL"/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2767" y="2455"/>
              <a:ext cx="295" cy="658"/>
            </a:xfrm>
            <a:prstGeom prst="curvedUpArrow">
              <a:avLst>
                <a:gd name="adj1" fmla="val 20000"/>
                <a:gd name="adj2" fmla="val 40000"/>
                <a:gd name="adj3" fmla="val 7435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endParaRPr lang="pl-PL"/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 flipV="1">
              <a:off x="2925" y="1185"/>
              <a:ext cx="159" cy="1171"/>
            </a:xfrm>
            <a:prstGeom prst="downArrow">
              <a:avLst>
                <a:gd name="adj1" fmla="val 50000"/>
                <a:gd name="adj2" fmla="val 18411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endParaRPr lang="pl-PL"/>
            </a:p>
          </p:txBody>
        </p:sp>
      </p:grp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1809750" y="2530475"/>
            <a:ext cx="5616575" cy="46672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3333CC"/>
                </a:solidFill>
                <a:latin typeface="Times New Roman" panose="02020603050405020304" pitchFamily="18" charset="0"/>
              </a:rPr>
              <a:t>Ionosphere </a:t>
            </a:r>
            <a:r>
              <a:rPr lang="en-US" sz="1400">
                <a:solidFill>
                  <a:srgbClr val="3333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f</a:t>
            </a:r>
            <a:r>
              <a:rPr lang="en-US" sz="1400" baseline="-25000">
                <a:solidFill>
                  <a:srgbClr val="3333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pm</a:t>
            </a:r>
            <a:endParaRPr lang="en-US" sz="1400" baseline="-2500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919788" y="4291013"/>
            <a:ext cx="1841500" cy="333375"/>
          </a:xfrm>
          <a:prstGeom prst="rect">
            <a:avLst/>
          </a:prstGeom>
          <a:noFill/>
          <a:ln w="28575">
            <a:solidFill>
              <a:srgbClr val="99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3333CC"/>
                </a:solidFill>
                <a:latin typeface="Times New Roman" panose="02020603050405020304" pitchFamily="18" charset="0"/>
              </a:rPr>
              <a:t>Sub Surface Material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743325" y="3321050"/>
            <a:ext cx="2970213" cy="987425"/>
            <a:chOff x="2363" y="2092"/>
            <a:chExt cx="1871" cy="622"/>
          </a:xfrm>
        </p:grpSpPr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2363" y="2092"/>
              <a:ext cx="1088" cy="622"/>
              <a:chOff x="1678" y="1752"/>
              <a:chExt cx="1088" cy="622"/>
            </a:xfrm>
          </p:grpSpPr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1981" y="2071"/>
                <a:ext cx="499" cy="0"/>
              </a:xfrm>
              <a:prstGeom prst="line">
                <a:avLst/>
              </a:prstGeom>
              <a:noFill/>
              <a:ln w="76200">
                <a:solidFill>
                  <a:srgbClr val="99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13" name="Group 13"/>
              <p:cNvGrpSpPr>
                <a:grpSpLocks/>
              </p:cNvGrpSpPr>
              <p:nvPr/>
            </p:nvGrpSpPr>
            <p:grpSpPr bwMode="auto">
              <a:xfrm>
                <a:off x="1678" y="1752"/>
                <a:ext cx="544" cy="612"/>
                <a:chOff x="1678" y="1752"/>
                <a:chExt cx="544" cy="612"/>
              </a:xfrm>
            </p:grpSpPr>
            <p:sp>
              <p:nvSpPr>
                <p:cNvPr id="18" name="Oval 14"/>
                <p:cNvSpPr>
                  <a:spLocks noChangeArrowheads="1"/>
                </p:cNvSpPr>
                <p:nvPr/>
              </p:nvSpPr>
              <p:spPr bwMode="auto">
                <a:xfrm>
                  <a:off x="1837" y="1842"/>
                  <a:ext cx="385" cy="45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9" name="Oval 15"/>
                <p:cNvSpPr>
                  <a:spLocks noChangeArrowheads="1"/>
                </p:cNvSpPr>
                <p:nvPr/>
              </p:nvSpPr>
              <p:spPr bwMode="auto">
                <a:xfrm>
                  <a:off x="1905" y="1893"/>
                  <a:ext cx="316" cy="341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20" name="Oval 16"/>
                <p:cNvSpPr>
                  <a:spLocks noChangeArrowheads="1"/>
                </p:cNvSpPr>
                <p:nvPr/>
              </p:nvSpPr>
              <p:spPr bwMode="auto">
                <a:xfrm>
                  <a:off x="1678" y="1752"/>
                  <a:ext cx="544" cy="612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pl-PL"/>
                </a:p>
              </p:txBody>
            </p:sp>
          </p:grpSp>
          <p:grpSp>
            <p:nvGrpSpPr>
              <p:cNvPr id="14" name="Group 17"/>
              <p:cNvGrpSpPr>
                <a:grpSpLocks/>
              </p:cNvGrpSpPr>
              <p:nvPr/>
            </p:nvGrpSpPr>
            <p:grpSpPr bwMode="auto">
              <a:xfrm flipH="1">
                <a:off x="2222" y="1762"/>
                <a:ext cx="544" cy="612"/>
                <a:chOff x="1678" y="1752"/>
                <a:chExt cx="544" cy="612"/>
              </a:xfrm>
            </p:grpSpPr>
            <p:sp>
              <p:nvSpPr>
                <p:cNvPr id="15" name="Oval 18"/>
                <p:cNvSpPr>
                  <a:spLocks noChangeArrowheads="1"/>
                </p:cNvSpPr>
                <p:nvPr/>
              </p:nvSpPr>
              <p:spPr bwMode="auto">
                <a:xfrm>
                  <a:off x="1837" y="1842"/>
                  <a:ext cx="385" cy="45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6" name="Oval 19"/>
                <p:cNvSpPr>
                  <a:spLocks noChangeArrowheads="1"/>
                </p:cNvSpPr>
                <p:nvPr/>
              </p:nvSpPr>
              <p:spPr bwMode="auto">
                <a:xfrm>
                  <a:off x="1905" y="1893"/>
                  <a:ext cx="316" cy="341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pl-PL"/>
                </a:p>
              </p:txBody>
            </p:sp>
            <p:sp>
              <p:nvSpPr>
                <p:cNvPr id="17" name="Oval 20"/>
                <p:cNvSpPr>
                  <a:spLocks noChangeArrowheads="1"/>
                </p:cNvSpPr>
                <p:nvPr/>
              </p:nvSpPr>
              <p:spPr bwMode="auto">
                <a:xfrm>
                  <a:off x="1678" y="1752"/>
                  <a:ext cx="544" cy="612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20000"/>
                    </a:spcBef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b="1">
                      <a:solidFill>
                        <a:schemeClr val="accent2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pl-PL"/>
                </a:p>
              </p:txBody>
            </p:sp>
          </p:grpSp>
        </p:grp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3400" y="2103"/>
              <a:ext cx="8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>
                  <a:solidFill>
                    <a:srgbClr val="3333CC"/>
                  </a:solidFill>
                  <a:latin typeface="Times New Roman" panose="02020603050405020304" pitchFamily="18" charset="0"/>
                </a:rPr>
                <a:t>Magnetic Field</a:t>
              </a:r>
            </a:p>
          </p:txBody>
        </p:sp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241675" y="5300663"/>
            <a:ext cx="278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Not Visible Zone 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S/N&lt;0</a:t>
            </a:r>
            <a:endParaRPr 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476375" y="4292600"/>
            <a:ext cx="236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Visible Zone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S/N&gt;0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1258888" y="1463675"/>
            <a:ext cx="2520950" cy="1101725"/>
            <a:chOff x="793" y="922"/>
            <a:chExt cx="1588" cy="694"/>
          </a:xfrm>
        </p:grpSpPr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793" y="1003"/>
              <a:ext cx="431" cy="40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endParaRPr lang="pl-PL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1020" y="1139"/>
              <a:ext cx="1361" cy="43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975" y="1207"/>
              <a:ext cx="998" cy="40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75" y="1207"/>
              <a:ext cx="454" cy="40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1136" y="922"/>
              <a:ext cx="7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Sun elevation</a:t>
              </a:r>
            </a:p>
          </p:txBody>
        </p:sp>
      </p:grpSp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3924300" y="1376363"/>
            <a:ext cx="2195513" cy="461962"/>
            <a:chOff x="2472" y="867"/>
            <a:chExt cx="1383" cy="291"/>
          </a:xfrm>
        </p:grpSpPr>
        <p:pic>
          <p:nvPicPr>
            <p:cNvPr id="30" name="Picture 31" descr="6-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867"/>
              <a:ext cx="83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3266" y="867"/>
              <a:ext cx="5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SHARAD</a:t>
              </a:r>
            </a:p>
          </p:txBody>
        </p:sp>
      </p:grpSp>
      <p:grpSp>
        <p:nvGrpSpPr>
          <p:cNvPr id="32" name="Group 33"/>
          <p:cNvGrpSpPr>
            <a:grpSpLocks/>
          </p:cNvGrpSpPr>
          <p:nvPr/>
        </p:nvGrpSpPr>
        <p:grpSpPr bwMode="auto">
          <a:xfrm>
            <a:off x="1619250" y="3465513"/>
            <a:ext cx="6799263" cy="358775"/>
            <a:chOff x="1020" y="2183"/>
            <a:chExt cx="4283" cy="226"/>
          </a:xfrm>
        </p:grpSpPr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1020" y="2409"/>
              <a:ext cx="3901" cy="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4536" y="2183"/>
              <a:ext cx="7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 b="1">
                  <a:solidFill>
                    <a:schemeClr val="accent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Mars Surface</a:t>
              </a:r>
            </a:p>
          </p:txBody>
        </p:sp>
      </p:grpSp>
      <p:sp>
        <p:nvSpPr>
          <p:cNvPr id="35" name="Line 36"/>
          <p:cNvSpPr>
            <a:spLocks noChangeShapeType="1"/>
          </p:cNvSpPr>
          <p:nvPr/>
        </p:nvSpPr>
        <p:spPr bwMode="auto">
          <a:xfrm>
            <a:off x="2411413" y="3789363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195513" y="3500438"/>
            <a:ext cx="215900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2411413" y="3500438"/>
            <a:ext cx="215900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V="1">
            <a:off x="2627313" y="3500438"/>
            <a:ext cx="215900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 flipV="1">
            <a:off x="2843213" y="3500438"/>
            <a:ext cx="215900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 flipH="1" flipV="1">
            <a:off x="6373813" y="3573463"/>
            <a:ext cx="14287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H="1" flipV="1">
            <a:off x="6588125" y="3573463"/>
            <a:ext cx="14287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 flipH="1" flipV="1">
            <a:off x="6156325" y="3573463"/>
            <a:ext cx="14287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H="1" flipV="1">
            <a:off x="6805613" y="3573463"/>
            <a:ext cx="14287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pl-PL"/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179388" y="3789363"/>
            <a:ext cx="1392237" cy="333375"/>
          </a:xfrm>
          <a:prstGeom prst="rect">
            <a:avLst/>
          </a:prstGeom>
          <a:noFill/>
          <a:ln w="28575">
            <a:solidFill>
              <a:srgbClr val="99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 SurfaceClutter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915816" y="152400"/>
            <a:ext cx="61519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Sharad Scenarium</a:t>
            </a:r>
          </a:p>
        </p:txBody>
      </p:sp>
    </p:spTree>
    <p:extLst>
      <p:ext uri="{BB962C8B-B14F-4D97-AF65-F5344CB8AC3E}">
        <p14:creationId xmlns:p14="http://schemas.microsoft.com/office/powerpoint/2010/main" val="10402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21" grpId="0"/>
      <p:bldP spid="22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31640" y="152400"/>
            <a:ext cx="77361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defRPr/>
            </a:pPr>
            <a:r>
              <a:rPr lang="it-IT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MARS </a:t>
            </a:r>
            <a:r>
              <a:rPr lang="it-IT" sz="2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Calibration</a:t>
            </a:r>
            <a:r>
              <a:rPr lang="it-IT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it-IT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and </a:t>
            </a:r>
            <a:r>
              <a:rPr lang="it-IT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surface</a:t>
            </a:r>
            <a:r>
              <a:rPr lang="it-IT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it-IT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inversion</a:t>
            </a:r>
            <a:endParaRPr lang="it-IT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97904" y="692696"/>
            <a:ext cx="8610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he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pattern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of the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dielectric values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is highly related to the knowledge of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global topography and geology stratification of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Mars.</a:t>
            </a:r>
            <a:endParaRPr lang="it-IT" sz="16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endParaRPr lang="it-IT" sz="16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It is not always feasible to discern surface dielectric constant with </a:t>
            </a:r>
            <a:r>
              <a:rPr lang="it-IT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estabilished method of </a:t>
            </a:r>
            <a:r>
              <a:rPr lang="it-IT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time delay compensation</a:t>
            </a:r>
          </a:p>
          <a:p>
            <a:endParaRPr lang="it-IT" sz="16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A new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method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has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been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developed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automathically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extract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the Sharad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Power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urface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models the surface by </a:t>
            </a:r>
            <a:r>
              <a:rPr lang="it-IT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FBM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gives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the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Dielectric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C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onstant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Map</a:t>
            </a:r>
            <a:r>
              <a:rPr lang="it-IT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of the area under </a:t>
            </a:r>
            <a:r>
              <a:rPr lang="it-IT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investigation</a:t>
            </a:r>
            <a:endParaRPr lang="en-US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62" y="3576559"/>
            <a:ext cx="52578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78499"/>
            <a:ext cx="9143999" cy="10795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53888" y="1026740"/>
            <a:ext cx="8610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The nocturnal set of data has been used to avoid </a:t>
            </a:r>
            <a:r>
              <a:rPr lang="en-US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I</a:t>
            </a:r>
            <a:r>
              <a:rPr lang="en-US" sz="1600" dirty="0" smtClean="0"/>
              <a:t>onosphere</a:t>
            </a:r>
            <a:r>
              <a:rPr lang="en-US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noise</a:t>
            </a:r>
            <a:endParaRPr lang="en-US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SHARAD Data Product is aggregation of SHARAD Data Blocks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Data Blocks: processing of one or more received echoes of the same OP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Echoes coherently summed on-board in groups: Pre-summing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Pre-summing 1 (no pre-summing), 2, 4, 8, 16, 28, 32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Pre-summing "N" : the samples from N sequential PRIs are summed sample-by-sample thus reducing the data rate by a factor N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027363"/>
            <a:ext cx="5105400" cy="3830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8" name="Picture 21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45799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Line 21"/>
          <p:cNvSpPr>
            <a:spLocks noChangeShapeType="1"/>
          </p:cNvSpPr>
          <p:nvPr/>
        </p:nvSpPr>
        <p:spPr bwMode="auto">
          <a:xfrm flipH="1" flipV="1">
            <a:off x="4114800" y="4267200"/>
            <a:ext cx="1981200" cy="204788"/>
          </a:xfrm>
          <a:prstGeom prst="line">
            <a:avLst/>
          </a:prstGeom>
          <a:noFill/>
          <a:ln w="284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31640" y="152400"/>
            <a:ext cx="77361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defRPr/>
            </a:pPr>
            <a:r>
              <a:rPr lang="it-IT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MARS Level 1 B</a:t>
            </a:r>
            <a:endParaRPr lang="it-IT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cxnSp>
        <p:nvCxnSpPr>
          <p:cNvPr id="9" name="Connettore 1 2"/>
          <p:cNvCxnSpPr/>
          <p:nvPr/>
        </p:nvCxnSpPr>
        <p:spPr bwMode="auto">
          <a:xfrm>
            <a:off x="5532519" y="5121274"/>
            <a:ext cx="0" cy="4320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asellaDiTesto 3"/>
          <p:cNvSpPr txBox="1"/>
          <p:nvPr/>
        </p:nvSpPr>
        <p:spPr>
          <a:xfrm>
            <a:off x="5474579" y="5182592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300 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CasellaDiTesto 10"/>
          <p:cNvSpPr txBox="1"/>
          <p:nvPr/>
        </p:nvSpPr>
        <p:spPr>
          <a:xfrm>
            <a:off x="7695179" y="515719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10 km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3" name="Connettore 1 5"/>
          <p:cNvCxnSpPr/>
          <p:nvPr/>
        </p:nvCxnSpPr>
        <p:spPr bwMode="auto">
          <a:xfrm>
            <a:off x="7740352" y="5415420"/>
            <a:ext cx="648000" cy="0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0" y="3048000"/>
            <a:ext cx="9144000" cy="304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spcBef>
                <a:spcPts val="62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>
                <a:solidFill>
                  <a:srgbClr val="000000"/>
                </a:solidFill>
              </a:rPr>
              <a:t>Track. no 589803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0" y="6553200"/>
            <a:ext cx="9372599" cy="304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spcBef>
                <a:spcPts val="62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100" dirty="0" err="1" smtClean="0">
                <a:solidFill>
                  <a:srgbClr val="000000"/>
                </a:solidFill>
              </a:rPr>
              <a:t>Sharad</a:t>
            </a:r>
            <a:r>
              <a:rPr lang="en-US" altLang="en-US" sz="1100" dirty="0" smtClean="0">
                <a:solidFill>
                  <a:srgbClr val="000000"/>
                </a:solidFill>
              </a:rPr>
              <a:t> Images from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Alberti</a:t>
            </a:r>
            <a:r>
              <a:rPr lang="en-US" altLang="en-US" sz="1100" dirty="0" smtClean="0">
                <a:solidFill>
                  <a:srgbClr val="000000"/>
                </a:solidFill>
              </a:rPr>
              <a:t> G.,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Castaldo</a:t>
            </a:r>
            <a:r>
              <a:rPr lang="en-US" altLang="en-US" sz="1100" dirty="0" smtClean="0">
                <a:solidFill>
                  <a:srgbClr val="000000"/>
                </a:solidFill>
              </a:rPr>
              <a:t> L., </a:t>
            </a:r>
            <a:r>
              <a:rPr lang="en-US" sz="1100" dirty="0" smtClean="0"/>
              <a:t>J.G.R. 01/2012</a:t>
            </a:r>
            <a:endParaRPr lang="en-US" alt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669149"/>
              </p:ext>
            </p:extLst>
          </p:nvPr>
        </p:nvGraphicFramePr>
        <p:xfrm>
          <a:off x="5132173" y="1413461"/>
          <a:ext cx="3713204" cy="413884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81056"/>
                <a:gridCol w="2432148"/>
              </a:tblGrid>
              <a:tr h="611528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10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materials at room temperature under 1 kHz on earth (corresponds to an electromagnetic wave with wavelength of 300 km)</a:t>
                      </a:r>
                      <a:endParaRPr lang="en-US" sz="1100" b="1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pl-PL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Material</a:t>
                      </a:r>
                      <a:endParaRPr lang="pl-PL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el-GR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ε</a:t>
                      </a:r>
                      <a:r>
                        <a:rPr lang="pl-PL" sz="1100" cap="none" spc="0" baseline="-25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100" kern="12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Vacuum</a:t>
                      </a:r>
                      <a:endParaRPr lang="pl-PL" sz="1100" b="0" kern="120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 (by definition)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416935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Air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1.00058986 ± 0.00000050</a:t>
                      </a:r>
                      <a:b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</a:br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(at </a:t>
                      </a:r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hlinkClick r:id="rId2" tooltip="Standard conditions for temperature and pressure"/>
                        </a:rPr>
                        <a:t>STP</a:t>
                      </a:r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 for 0.9 MHz),</a:t>
                      </a:r>
                      <a:r>
                        <a:rPr lang="pl-PL" sz="1100" cap="none" spc="0" baseline="30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hlinkClick r:id="rId3"/>
                        </a:rPr>
                        <a:t>[2]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en-US" sz="11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Rock low porosity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en-US" sz="11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15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en-US" sz="11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Rock high porosity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en-US" sz="11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2.5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Carbon disulfide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2.6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cap="none" spc="0" dirty="0" smtClean="0">
                          <a:ln w="0"/>
                          <a:solidFill>
                            <a:schemeClr val="dk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pl-PL" sz="1100" kern="1200" cap="none" spc="0" dirty="0" smtClean="0">
                          <a:ln w="0"/>
                          <a:solidFill>
                            <a:schemeClr val="dk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olcanic ash</a:t>
                      </a:r>
                      <a:endParaRPr lang="pl-PL" sz="1100" kern="1200" cap="none" spc="0" dirty="0">
                        <a:ln w="0"/>
                        <a:solidFill>
                          <a:schemeClr val="dk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en-US" sz="11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75415">
                <a:tc>
                  <a:txBody>
                    <a:bodyPr/>
                    <a:lstStyle/>
                    <a:p>
                      <a:r>
                        <a:rPr lang="en-US" sz="14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ICE</a:t>
                      </a:r>
                      <a:endParaRPr lang="pl-PL" sz="1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3.14</a:t>
                      </a:r>
                      <a:endParaRPr lang="pl-PL" sz="12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Rubber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Diamond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5.5–10</a:t>
                      </a:r>
                      <a:endParaRPr lang="pl-PL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Salt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3–15</a:t>
                      </a:r>
                      <a:endParaRPr lang="pl-PL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222344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Graphite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10–15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  <a:tr h="611528"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Water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  <a:tc>
                  <a:txBody>
                    <a:bodyPr/>
                    <a:lstStyle/>
                    <a:p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88, 80.1, 55.3, 34.5</a:t>
                      </a:r>
                      <a:b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</a:br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(0, 20, 100, 200 °C)</a:t>
                      </a:r>
                      <a:b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</a:br>
                      <a:r>
                        <a:rPr lang="pl-PL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for visible light: 1.77</a:t>
                      </a:r>
                      <a:endParaRPr lang="pl-PL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marL="23908" marR="23908" marT="11954" marB="11954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74141" y="152400"/>
            <a:ext cx="914194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206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spcBef>
                <a:spcPts val="700"/>
              </a:spcBef>
              <a:buClrTx/>
              <a:defRPr/>
            </a:pPr>
            <a:r>
              <a:rPr 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Importance of Dielectric constant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r">
              <a:spcBef>
                <a:spcPts val="700"/>
              </a:spcBef>
              <a:buClrTx/>
              <a:buFontTx/>
              <a:buNone/>
              <a:defRPr/>
            </a:pPr>
            <a:r>
              <a:rPr lang="it-IT" altLang="en-US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82" y="1059232"/>
            <a:ext cx="4228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Materials can be classified according to their Dielectric constant ε </a:t>
            </a:r>
            <a:endParaRPr lang="pl-PL" sz="1600" dirty="0">
              <a:effectLst>
                <a:outerShdw blurRad="38100" dist="38100" dir="2700000" algn="tl">
                  <a:srgbClr val="C0C0C0"/>
                </a:outerShdw>
              </a:effectLst>
              <a:latin typeface="Lucida Console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782" y="2339861"/>
            <a:ext cx="44350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Natural materials (e.g. snow, ice, soil, vegetation...) are generally a mixture of materials that exhibit different dielectric characteristics (</a:t>
            </a:r>
            <a:r>
              <a:rPr 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Sihvola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 and Kong, 1988</a:t>
            </a:r>
            <a:r>
              <a:rPr lang="en-US" dirty="0"/>
              <a:t>)</a:t>
            </a:r>
            <a:endParaRPr lang="pl-PL" dirty="0"/>
          </a:p>
        </p:txBody>
      </p:sp>
      <p:sp>
        <p:nvSpPr>
          <p:cNvPr id="7" name="Rectangle 6"/>
          <p:cNvSpPr/>
          <p:nvPr/>
        </p:nvSpPr>
        <p:spPr>
          <a:xfrm>
            <a:off x="5107459" y="1059232"/>
            <a:ext cx="37399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Relative Dielectric constant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3491" y="4387546"/>
            <a:ext cx="4577449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Water ice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ε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dependent on temperature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658675" y="4929005"/>
            <a:ext cx="1631" cy="380272"/>
          </a:xfrm>
          <a:prstGeom prst="line">
            <a:avLst/>
          </a:prstGeom>
          <a:noFill/>
          <a:ln w="38160">
            <a:solidFill>
              <a:srgbClr val="F53D3D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45892" y="5485612"/>
            <a:ext cx="3535491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</a:rPr>
              <a:t>210 K [Mellon et al., 2004] </a:t>
            </a:r>
          </a:p>
        </p:txBody>
      </p:sp>
    </p:spTree>
    <p:extLst>
      <p:ext uri="{BB962C8B-B14F-4D97-AF65-F5344CB8AC3E}">
        <p14:creationId xmlns:p14="http://schemas.microsoft.com/office/powerpoint/2010/main" val="22742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151188" y="242888"/>
            <a:ext cx="5992812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Chosen calibration area </a:t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(84°N-82°N, 180°E-200°E)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52400" y="1295400"/>
            <a:ext cx="899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The area consists of primarily water-ice with a few percent dust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The </a:t>
            </a:r>
            <a:r>
              <a:rPr 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radargrams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 show the minimum registered noise in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Surface Power Echo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The choice is made over an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area sufficiently flat</a:t>
            </a:r>
          </a:p>
        </p:txBody>
      </p:sp>
      <p:pic>
        <p:nvPicPr>
          <p:cNvPr id="29700" name="Picture 5" descr="mo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3622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7"/>
          <p:cNvSpPr/>
          <p:nvPr/>
        </p:nvSpPr>
        <p:spPr>
          <a:xfrm>
            <a:off x="609600" y="2621692"/>
            <a:ext cx="3581400" cy="1267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MOLA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pitchFamily="2" charset="-122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(Mars Orbiter Laser Altimeter) topographic data to estimate topographic parameters</a:t>
            </a:r>
          </a:p>
          <a:p>
            <a:pPr>
              <a:lnSpc>
                <a:spcPct val="80000"/>
              </a:lnSpc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(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Topothesys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 and Hurst)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94270" y="4263081"/>
            <a:ext cx="369673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  <a:buClrTx/>
              <a:buFontTx/>
              <a:buNone/>
              <a:defRPr/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Spatial resolution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SimSun" charset="-122"/>
              </a:rPr>
              <a:t>460 m smaller than SHARAD horizontal resolution (about 6 km).</a:t>
            </a:r>
          </a:p>
        </p:txBody>
      </p:sp>
    </p:spTree>
    <p:extLst>
      <p:ext uri="{BB962C8B-B14F-4D97-AF65-F5344CB8AC3E}">
        <p14:creationId xmlns:p14="http://schemas.microsoft.com/office/powerpoint/2010/main" val="6775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6854</TotalTime>
  <Words>1424</Words>
  <Application>Microsoft Office PowerPoint</Application>
  <PresentationFormat>On-screen Show (4:3)</PresentationFormat>
  <Paragraphs>271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Microsoft YaHei</vt:lpstr>
      <vt:lpstr>SimSun</vt:lpstr>
      <vt:lpstr>Arial</vt:lpstr>
      <vt:lpstr>Arial Black</vt:lpstr>
      <vt:lpstr>Avangard</vt:lpstr>
      <vt:lpstr>Calibri</vt:lpstr>
      <vt:lpstr>Calibri Light</vt:lpstr>
      <vt:lpstr>Cambria Math</vt:lpstr>
      <vt:lpstr>Lucida Console</vt:lpstr>
      <vt:lpstr>Segoe UI</vt:lpstr>
      <vt:lpstr>Tahoma</vt:lpstr>
      <vt:lpstr>Times New Roman</vt:lpstr>
      <vt:lpstr>Wingdings</vt:lpstr>
      <vt:lpstr>Office Theme</vt:lpstr>
      <vt:lpstr>Image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Mege</dc:creator>
  <cp:lastModifiedBy>lcastaldo</cp:lastModifiedBy>
  <cp:revision>549</cp:revision>
  <dcterms:created xsi:type="dcterms:W3CDTF">2013-05-16T11:30:36Z</dcterms:created>
  <dcterms:modified xsi:type="dcterms:W3CDTF">2014-05-30T17:21:15Z</dcterms:modified>
</cp:coreProperties>
</file>