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9" r:id="rId4"/>
    <p:sldId id="264" r:id="rId5"/>
    <p:sldId id="266" r:id="rId6"/>
    <p:sldId id="267" r:id="rId7"/>
    <p:sldId id="265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3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54EF08-ACD0-4D6F-A9C7-3385D665E323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09A445-7109-4F61-96C6-B9E94AFB49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C3863C-75E0-4C5D-8353-551A5152F97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BE730-4162-4083-BFCE-50E6D1BE5B90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0F8A8-F7C2-421D-B701-2058483E41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BA51-E590-422B-8625-B429C8687EB7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DC247-97AA-4DA7-A5DE-79E5DDD85F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223D-1517-4C74-B793-3C8AF52C22A5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2071-520B-4AAA-BDBB-E361EDAACD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>
            <a:lvl1pPr marL="388620" indent="-342900">
              <a:buClrTx/>
              <a:buFont typeface="Arial" panose="020B0604020202020204" pitchFamily="34" charset="0"/>
              <a:buChar char="•"/>
              <a:defRPr/>
            </a:lvl1pPr>
            <a:lvl2pPr marL="708660" indent="-342900">
              <a:buClrTx/>
              <a:buFont typeface="Arial" panose="020B0604020202020204" pitchFamily="34" charset="0"/>
              <a:buChar char="•"/>
              <a:defRPr/>
            </a:lvl2pPr>
            <a:lvl3pPr marL="925830" indent="-285750">
              <a:buClrTx/>
              <a:buFont typeface="Arial" panose="020B0604020202020204" pitchFamily="34" charset="0"/>
              <a:buChar char="•"/>
              <a:defRPr/>
            </a:lvl3pPr>
            <a:lvl4pPr marL="1200150" indent="-285750">
              <a:buClrTx/>
              <a:buFont typeface="Arial" panose="020B0604020202020204" pitchFamily="34" charset="0"/>
              <a:buChar char="•"/>
              <a:defRPr/>
            </a:lvl4pPr>
            <a:lvl5pPr marL="1492758" indent="-28575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73C9-D7FC-4158-A71C-445F17EFCF85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6FBB4-29C7-47DF-8F4F-430F58CB73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B9C30-6326-418A-9E9B-B9A4DFD23F96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E65B-B6AE-4DA1-8A00-87EEE1B017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079C-6151-4980-9A27-82BA699D81AC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B894F-CC4F-4A6C-A536-F840EDDD35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E1B1F-A98C-42B0-9FDD-FB917C7F0088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4BEE-0BFD-49FA-ACAA-FC6C0EF883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E680-F313-4B92-B77E-C265F37B4902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8F37-97E6-4BA3-A3B0-89F108ECCA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3B0F5-E775-4F71-8E17-05C7E141247D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FF66-54E5-41AB-94BA-0D60A36AB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E216A-C00E-4430-9F89-9F31E4F329C2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E9D7-525C-4199-A99E-0509DCA4D8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77DE5-1561-4BCA-8677-F235B44E29EF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781F2-42C1-4A7B-A989-B3619F40B2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16220F-28A8-4BC2-A455-A5C38ADA7AB2}" type="datetimeFigureOut">
              <a:rPr lang="cs-CZ"/>
              <a:pPr>
                <a:defRPr/>
              </a:pPr>
              <a:t>5.6.2014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30C128-C6BD-4E81-AAC6-332F3CF3AD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0825" y="5084763"/>
            <a:ext cx="8642350" cy="1296987"/>
          </a:xfrm>
        </p:spPr>
        <p:txBody>
          <a:bodyPr rtlCol="0">
            <a:normAutofit fontScale="70000" lnSpcReduction="20000"/>
          </a:bodyPr>
          <a:lstStyle/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cs-CZ" dirty="0" smtClean="0"/>
              <a:t>Jana </a:t>
            </a:r>
            <a:r>
              <a:rPr lang="cs-CZ" dirty="0" err="1" smtClean="0"/>
              <a:t>Kvíderová</a:t>
            </a:r>
            <a:endParaRPr lang="cs-CZ" dirty="0" smtClean="0"/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endParaRPr lang="cs-CZ" dirty="0" smtClean="0"/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cs-CZ" i="1" dirty="0" smtClean="0"/>
              <a:t>Centre </a:t>
            </a:r>
            <a:r>
              <a:rPr lang="cs-CZ" i="1" dirty="0" err="1" smtClean="0"/>
              <a:t>for</a:t>
            </a:r>
            <a:r>
              <a:rPr lang="cs-CZ" i="1" dirty="0" smtClean="0"/>
              <a:t> Polar </a:t>
            </a:r>
            <a:r>
              <a:rPr lang="cs-CZ" i="1" dirty="0" err="1" smtClean="0"/>
              <a:t>Ecology</a:t>
            </a:r>
            <a:r>
              <a:rPr lang="cs-CZ" i="1" dirty="0" smtClean="0"/>
              <a:t>, </a:t>
            </a:r>
            <a:r>
              <a:rPr lang="cs-CZ" i="1" dirty="0" err="1" smtClean="0"/>
              <a:t>Faculty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Science, University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South</a:t>
            </a:r>
            <a:r>
              <a:rPr lang="cs-CZ" i="1" dirty="0" smtClean="0"/>
              <a:t> Bohemia, České Budějovice, CZ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cs-CZ" i="1" dirty="0" smtClean="0"/>
              <a:t>Institute </a:t>
            </a:r>
            <a:r>
              <a:rPr lang="cs-CZ" i="1" dirty="0" err="1" smtClean="0"/>
              <a:t>of</a:t>
            </a:r>
            <a:r>
              <a:rPr lang="cs-CZ" i="1" dirty="0" smtClean="0"/>
              <a:t> Botany, AS CR, Třeboň, CZ</a:t>
            </a:r>
            <a:endParaRPr lang="cs-CZ" i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992888" cy="1793167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dirty="0" smtClean="0"/>
              <a:t>Variable fluorescence imaging for life detection – promising tool or not?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363" y="828675"/>
            <a:ext cx="3851275" cy="2887663"/>
          </a:xfrm>
          <a:ln>
            <a:solidFill>
              <a:schemeClr val="tx1"/>
            </a:solidFill>
          </a:ln>
        </p:spPr>
      </p:pic>
      <p:sp>
        <p:nvSpPr>
          <p:cNvPr id="24578" name="Zástupný symbol pro obsah 2"/>
          <p:cNvSpPr txBox="1">
            <a:spLocks/>
          </p:cNvSpPr>
          <p:nvPr/>
        </p:nvSpPr>
        <p:spPr bwMode="auto">
          <a:xfrm>
            <a:off x="2152650" y="188913"/>
            <a:ext cx="2058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 dirty="0">
                <a:latin typeface="Calibri" pitchFamily="34" charset="0"/>
              </a:rPr>
              <a:t>Substrate: gypsum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F</a:t>
            </a:r>
            <a:r>
              <a:rPr lang="cs-CZ" sz="1600" baseline="-25000">
                <a:latin typeface="Calibri" pitchFamily="34" charset="0"/>
              </a:rPr>
              <a:t>V</a:t>
            </a:r>
            <a:r>
              <a:rPr lang="cs-CZ" sz="1600">
                <a:latin typeface="Calibri" pitchFamily="34" charset="0"/>
              </a:rPr>
              <a:t>/F</a:t>
            </a:r>
            <a:r>
              <a:rPr lang="cs-CZ" sz="1600" baseline="-25000">
                <a:latin typeface="Calibri" pitchFamily="34" charset="0"/>
              </a:rPr>
              <a:t>M</a:t>
            </a:r>
            <a:r>
              <a:rPr lang="cs-CZ" sz="1600">
                <a:latin typeface="Calibri" pitchFamily="34" charset="0"/>
              </a:rPr>
              <a:t>: </a:t>
            </a:r>
            <a:r>
              <a:rPr lang="cs-CZ" sz="1600" smtClean="0">
                <a:latin typeface="Calibri" pitchFamily="34" charset="0"/>
              </a:rPr>
              <a:t>0.07</a:t>
            </a:r>
            <a:endParaRPr lang="cs-CZ" sz="16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 dirty="0">
              <a:latin typeface="Calibri" pitchFamily="34" charset="0"/>
            </a:endParaRPr>
          </a:p>
        </p:txBody>
      </p:sp>
      <p:pic>
        <p:nvPicPr>
          <p:cNvPr id="24579" name="Obráze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3" y="3779838"/>
            <a:ext cx="3851275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Obrázek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429000"/>
            <a:ext cx="3884612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Obrázek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88913"/>
            <a:ext cx="3238500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Obrázek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88913"/>
            <a:ext cx="3884612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8309217" y="188640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0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Biomass</a:t>
            </a:r>
            <a:endParaRPr lang="cs-CZ" sz="2400" b="1" dirty="0"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307609" y="3417879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V</a:t>
            </a:r>
            <a:r>
              <a:rPr lang="cs-CZ" sz="2400" b="1" dirty="0">
                <a:latin typeface="+mn-lt"/>
              </a:rPr>
              <a:t> /F</a:t>
            </a:r>
            <a:r>
              <a:rPr lang="cs-CZ" sz="2400" b="1" baseline="-25000" dirty="0">
                <a:latin typeface="+mn-lt"/>
              </a:rPr>
              <a:t>M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Physiology</a:t>
            </a:r>
            <a:endParaRPr lang="cs-CZ" sz="2400" b="1" dirty="0">
              <a:latin typeface="+mn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cs-CZ"/>
          </a:p>
        </p:txBody>
      </p:sp>
      <p:sp>
        <p:nvSpPr>
          <p:cNvPr id="24586" name="Text Box 3"/>
          <p:cNvSpPr txBox="1">
            <a:spLocks noChangeArrowheads="1"/>
          </p:cNvSpPr>
          <p:nvPr/>
        </p:nvSpPr>
        <p:spPr bwMode="auto">
          <a:xfrm>
            <a:off x="250825" y="171450"/>
            <a:ext cx="190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JQ1206</a:t>
            </a:r>
            <a:endParaRPr lang="en-US" altLang="cs-CZ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32300" y="188913"/>
            <a:ext cx="3240088" cy="3240087"/>
          </a:xfrm>
          <a:ln>
            <a:solidFill>
              <a:schemeClr val="tx1"/>
            </a:solidFill>
          </a:ln>
        </p:spPr>
      </p:pic>
      <p:sp>
        <p:nvSpPr>
          <p:cNvPr id="25602" name="Zástupný symbol pro obsah 2"/>
          <p:cNvSpPr txBox="1">
            <a:spLocks/>
          </p:cNvSpPr>
          <p:nvPr/>
        </p:nvSpPr>
        <p:spPr bwMode="auto">
          <a:xfrm>
            <a:off x="2152650" y="188913"/>
            <a:ext cx="2058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Substrate: gypsum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F</a:t>
            </a:r>
            <a:r>
              <a:rPr lang="cs-CZ" sz="1600" baseline="-25000">
                <a:latin typeface="Calibri" pitchFamily="34" charset="0"/>
              </a:rPr>
              <a:t>V</a:t>
            </a:r>
            <a:r>
              <a:rPr lang="cs-CZ" sz="1600">
                <a:latin typeface="Calibri" pitchFamily="34" charset="0"/>
              </a:rPr>
              <a:t>/F</a:t>
            </a:r>
            <a:r>
              <a:rPr lang="cs-CZ" sz="1600" baseline="-25000">
                <a:latin typeface="Calibri" pitchFamily="34" charset="0"/>
              </a:rPr>
              <a:t>M</a:t>
            </a:r>
            <a:r>
              <a:rPr lang="cs-CZ" sz="1600">
                <a:latin typeface="Calibri" pitchFamily="34" charset="0"/>
              </a:rPr>
              <a:t>: 0.23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309217" y="188640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0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Biomass</a:t>
            </a:r>
            <a:endParaRPr lang="cs-CZ" sz="24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07609" y="3417879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V</a:t>
            </a:r>
            <a:r>
              <a:rPr lang="cs-CZ" sz="2400" b="1" dirty="0">
                <a:latin typeface="+mn-lt"/>
              </a:rPr>
              <a:t> /F</a:t>
            </a:r>
            <a:r>
              <a:rPr lang="cs-CZ" sz="2400" b="1" baseline="-25000" dirty="0">
                <a:latin typeface="+mn-lt"/>
              </a:rPr>
              <a:t>M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Physiology</a:t>
            </a:r>
            <a:endParaRPr lang="cs-CZ" sz="2400" b="1" dirty="0">
              <a:latin typeface="+mn-lt"/>
            </a:endParaRPr>
          </a:p>
        </p:txBody>
      </p:sp>
      <p:pic>
        <p:nvPicPr>
          <p:cNvPr id="25605" name="Obráze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300" y="177800"/>
            <a:ext cx="3884613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Obrázek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300" y="3429000"/>
            <a:ext cx="3884613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Obrázek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981075"/>
            <a:ext cx="3887787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Obrázek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300" y="3024188"/>
            <a:ext cx="2700338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cs-CZ"/>
          </a:p>
        </p:txBody>
      </p:sp>
      <p:sp>
        <p:nvSpPr>
          <p:cNvPr id="25610" name="Text Box 3"/>
          <p:cNvSpPr txBox="1">
            <a:spLocks noChangeArrowheads="1"/>
          </p:cNvSpPr>
          <p:nvPr/>
        </p:nvSpPr>
        <p:spPr bwMode="auto">
          <a:xfrm>
            <a:off x="250825" y="171450"/>
            <a:ext cx="190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JQ1207</a:t>
            </a:r>
            <a:endParaRPr lang="en-US" altLang="cs-CZ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sah 2"/>
          <p:cNvSpPr txBox="1">
            <a:spLocks/>
          </p:cNvSpPr>
          <p:nvPr/>
        </p:nvSpPr>
        <p:spPr bwMode="auto">
          <a:xfrm>
            <a:off x="2152650" y="188913"/>
            <a:ext cx="22748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Substrate: sandstone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F</a:t>
            </a:r>
            <a:r>
              <a:rPr lang="cs-CZ" sz="1600" baseline="-25000">
                <a:latin typeface="Calibri" pitchFamily="34" charset="0"/>
              </a:rPr>
              <a:t>V</a:t>
            </a:r>
            <a:r>
              <a:rPr lang="cs-CZ" sz="1600">
                <a:latin typeface="Calibri" pitchFamily="34" charset="0"/>
              </a:rPr>
              <a:t>/F</a:t>
            </a:r>
            <a:r>
              <a:rPr lang="cs-CZ" sz="1600" baseline="-25000">
                <a:latin typeface="Calibri" pitchFamily="34" charset="0"/>
              </a:rPr>
              <a:t>M</a:t>
            </a:r>
            <a:r>
              <a:rPr lang="cs-CZ" sz="1600">
                <a:latin typeface="Calibri" pitchFamily="34" charset="0"/>
              </a:rPr>
              <a:t>: 0.09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09217" y="188640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0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Biomass</a:t>
            </a:r>
            <a:endParaRPr lang="cs-CZ" sz="2400" b="1" dirty="0"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307609" y="3417879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V</a:t>
            </a:r>
            <a:r>
              <a:rPr lang="cs-CZ" sz="2400" b="1" dirty="0">
                <a:latin typeface="+mn-lt"/>
              </a:rPr>
              <a:t> /F</a:t>
            </a:r>
            <a:r>
              <a:rPr lang="cs-CZ" sz="2400" b="1" baseline="-25000" dirty="0">
                <a:latin typeface="+mn-lt"/>
              </a:rPr>
              <a:t>M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Physiology</a:t>
            </a:r>
            <a:endParaRPr lang="cs-CZ" sz="2400" b="1" dirty="0">
              <a:latin typeface="+mn-lt"/>
            </a:endParaRPr>
          </a:p>
        </p:txBody>
      </p:sp>
      <p:pic>
        <p:nvPicPr>
          <p:cNvPr id="26628" name="Obrázek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789363"/>
            <a:ext cx="3852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Obrázek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429000"/>
            <a:ext cx="3884612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0" name="Obrázek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90500"/>
            <a:ext cx="3240087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Obrázek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188913"/>
            <a:ext cx="3884612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836613"/>
            <a:ext cx="3852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cs-CZ"/>
          </a:p>
        </p:txBody>
      </p:sp>
      <p:sp>
        <p:nvSpPr>
          <p:cNvPr id="26634" name="Text Box 3"/>
          <p:cNvSpPr txBox="1">
            <a:spLocks noChangeArrowheads="1"/>
          </p:cNvSpPr>
          <p:nvPr/>
        </p:nvSpPr>
        <p:spPr bwMode="auto">
          <a:xfrm>
            <a:off x="250825" y="171450"/>
            <a:ext cx="190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JQ1208</a:t>
            </a:r>
            <a:endParaRPr lang="en-US" altLang="cs-CZ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Result summary</a:t>
            </a:r>
            <a:endParaRPr lang="en-US" altLang="cs-CZ" sz="3200" b="1">
              <a:latin typeface="Calibri" pitchFamily="34" charset="0"/>
            </a:endParaRP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 b="1">
                <a:latin typeface="Calibri" pitchFamily="34" charset="0"/>
              </a:rPr>
              <a:t>Endilithic communities  </a:t>
            </a:r>
            <a:r>
              <a:rPr lang="cs-CZ" altLang="cs-CZ" sz="2400">
                <a:latin typeface="Calibri" pitchFamily="34" charset="0"/>
              </a:rPr>
              <a:t>are </a:t>
            </a:r>
            <a:r>
              <a:rPr lang="cs-CZ" altLang="cs-CZ" sz="2400" b="1">
                <a:latin typeface="Calibri" pitchFamily="34" charset="0"/>
              </a:rPr>
              <a:t>detectable </a:t>
            </a:r>
            <a:r>
              <a:rPr lang="cs-CZ" altLang="cs-CZ" sz="2400">
                <a:latin typeface="Calibri" pitchFamily="34" charset="0"/>
              </a:rPr>
              <a:t> using variable chloropyll fluorescence approach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Problems with combinations of visual and fluorescence images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Low resolution 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Cyanobacteria-dominant communities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Total of 12 species/genera observed in 11 samples </a:t>
            </a:r>
            <a:endParaRPr lang="en-US" altLang="cs-CZ" sz="2000">
              <a:latin typeface="Calibri" pitchFamily="34" charset="0"/>
            </a:endParaRP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Substrate influence? 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Low photochemical activity of studied commmunities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Stress conditions </a:t>
            </a:r>
            <a:r>
              <a:rPr lang="cs-CZ" altLang="cs-CZ" sz="2000" i="1">
                <a:latin typeface="Calibri" pitchFamily="34" charset="0"/>
              </a:rPr>
              <a:t>in situ</a:t>
            </a:r>
            <a:r>
              <a:rPr lang="cs-CZ" altLang="cs-CZ" sz="2000">
                <a:latin typeface="Calibri" pitchFamily="34" charset="0"/>
              </a:rPr>
              <a:t>?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Effects of </a:t>
            </a:r>
            <a:r>
              <a:rPr lang="cs-CZ" altLang="cs-CZ" sz="2000" i="1">
                <a:latin typeface="Calibri" pitchFamily="34" charset="0"/>
              </a:rPr>
              <a:t>ex situ </a:t>
            </a:r>
            <a:r>
              <a:rPr lang="cs-CZ" altLang="cs-CZ" sz="2000">
                <a:latin typeface="Calibri" pitchFamily="34" charset="0"/>
              </a:rPr>
              <a:t> sample manipulation?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Conslusions and future development</a:t>
            </a:r>
            <a:endParaRPr lang="en-US" altLang="cs-CZ" sz="3200" b="1">
              <a:latin typeface="Calibri" pitchFamily="34" charset="0"/>
            </a:endParaRPr>
          </a:p>
        </p:txBody>
      </p:sp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81000" y="1270000"/>
            <a:ext cx="8229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altLang="cs-CZ" sz="2400">
                <a:latin typeface="Calibri" pitchFamily="34" charset="0"/>
              </a:rPr>
              <a:t>Variable chloroph</a:t>
            </a:r>
            <a:r>
              <a:rPr lang="cs-CZ" altLang="cs-CZ" sz="2400">
                <a:latin typeface="Calibri" pitchFamily="34" charset="0"/>
              </a:rPr>
              <a:t>yll fluorescence approach could be suitable method for life detection</a:t>
            </a:r>
            <a:endParaRPr lang="en-US" altLang="cs-CZ" sz="2400">
              <a:latin typeface="Calibri" pitchFamily="34" charset="0"/>
            </a:endParaRP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At present, limited to chlorophyll containg microorganisms (cyanobacteria and algae)</a:t>
            </a:r>
            <a:endParaRPr lang="cs-CZ" altLang="cs-CZ" sz="2400">
              <a:latin typeface="Calibri" pitchFamily="34" charset="0"/>
            </a:endParaRP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Supplementary to other detection techniques (e.g. Raman spectrometry)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Possible future developments </a:t>
            </a:r>
            <a:endParaRPr lang="cs-CZ" altLang="cs-CZ" sz="2000">
              <a:latin typeface="Calibri" pitchFamily="34" charset="0"/>
            </a:endParaRP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Miniaturization and connection to miniaturized microscope/camera for </a:t>
            </a:r>
            <a:r>
              <a:rPr lang="cs-CZ" altLang="cs-CZ" sz="2000" i="1">
                <a:latin typeface="Calibri" pitchFamily="34" charset="0"/>
              </a:rPr>
              <a:t>in situ </a:t>
            </a:r>
            <a:r>
              <a:rPr lang="cs-CZ" altLang="cs-CZ" sz="2000">
                <a:latin typeface="Calibri" pitchFamily="34" charset="0"/>
              </a:rPr>
              <a:t>measrements using high resolution</a:t>
            </a:r>
          </a:p>
          <a:p>
            <a:pPr marL="938213" lvl="1" indent="-457200">
              <a:spcBef>
                <a:spcPct val="50000"/>
              </a:spcBef>
              <a:buFontTx/>
              <a:buChar char="•"/>
            </a:pPr>
            <a:r>
              <a:rPr lang="cs-CZ" altLang="cs-CZ" sz="2000">
                <a:latin typeface="Calibri" pitchFamily="34" charset="0"/>
              </a:rPr>
              <a:t>Implementation of other fluorescence-based techniques, e.g. microsopy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640960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0825" y="3429000"/>
            <a:ext cx="8642350" cy="21939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tlCol="0">
            <a:normAutofit/>
          </a:bodyPr>
          <a:lstStyle/>
          <a:p>
            <a:pPr algn="just" fontAlgn="auto">
              <a:buFont typeface="Arial" charset="0"/>
              <a:buNone/>
              <a:defRPr/>
            </a:pPr>
            <a:r>
              <a:rPr lang="cs-CZ" sz="1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Acknowledgement</a:t>
            </a:r>
            <a:endParaRPr lang="cs-CZ" sz="1400" b="1" dirty="0" smtClean="0"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algn="just" fontAlgn="auto">
              <a:buFont typeface="Arial" charset="0"/>
              <a:buNone/>
              <a:defRPr/>
            </a:pPr>
            <a:r>
              <a:rPr lang="cs-CZ" sz="1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The</a:t>
            </a:r>
            <a:r>
              <a:rPr lang="cs-CZ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lecture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was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supported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</a:p>
          <a:p>
            <a:pPr marL="285750" indent="-285750" algn="just" fontAlgn="auto">
              <a:defRPr/>
            </a:pP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in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frame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project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Ministry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Education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Youth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and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Sports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Czech Republic no. LM2010009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CzechPolar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- Czech polar stations: Construction and logistic expenses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, </a:t>
            </a:r>
          </a:p>
          <a:p>
            <a:pPr marL="285750" indent="-285750" algn="just" fontAlgn="auto">
              <a:defRPr/>
            </a:pP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by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project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Creating of the Working Team and Pedagogical Conditions for Teaching and Education in the Field of Polar Ecology and Life in Extreme Environment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, reg. No. CZ.1.07/2.2.00/28.0190 co-financed by the European Social Fund and the state budget of the Czech Republic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, </a:t>
            </a:r>
          </a:p>
          <a:p>
            <a:pPr marL="285750" indent="-285750" algn="just" fontAlgn="auto">
              <a:defRPr/>
            </a:pPr>
            <a:r>
              <a:rPr lang="cs-CZ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as 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 long-term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research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development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project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no. RVO 67985939. 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150" y="5661025"/>
            <a:ext cx="41894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What is v</a:t>
            </a:r>
            <a:r>
              <a:rPr lang="en-US" altLang="cs-CZ" sz="3200" b="1">
                <a:latin typeface="Calibri" pitchFamily="34" charset="0"/>
              </a:rPr>
              <a:t>ariable chlorophyll fluorescence</a:t>
            </a:r>
            <a:r>
              <a:rPr lang="cs-CZ" altLang="cs-CZ" sz="3200" b="1">
                <a:latin typeface="Calibri" pitchFamily="34" charset="0"/>
              </a:rPr>
              <a:t>?</a:t>
            </a:r>
            <a:r>
              <a:rPr lang="en-US" altLang="cs-CZ" sz="3200" b="1">
                <a:latin typeface="Calibri" pitchFamily="34" charset="0"/>
              </a:rPr>
              <a:t> </a:t>
            </a: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84663" y="1557338"/>
            <a:ext cx="44831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cs-CZ" sz="2400">
                <a:latin typeface="Calibri" pitchFamily="34" charset="0"/>
              </a:rPr>
              <a:t>fluorescence signal is  ~1- 2 % of incoming radiation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cs-CZ" sz="2400">
                <a:latin typeface="Calibri" pitchFamily="34" charset="0"/>
              </a:rPr>
              <a:t>90 % of fluorescence signal originates in PSII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cs-CZ" sz="2400">
                <a:latin typeface="Calibri" pitchFamily="34" charset="0"/>
              </a:rPr>
              <a:t>fast, sensitive and non-invasive method for screening of actual physiological status of photosynthetic </a:t>
            </a:r>
            <a:r>
              <a:rPr lang="cs-CZ" altLang="cs-CZ" sz="2400">
                <a:latin typeface="Calibri" pitchFamily="34" charset="0"/>
              </a:rPr>
              <a:t>(</a:t>
            </a:r>
            <a:r>
              <a:rPr lang="en-US" altLang="cs-CZ" sz="2400">
                <a:latin typeface="Calibri" pitchFamily="34" charset="0"/>
              </a:rPr>
              <a:t>micro</a:t>
            </a:r>
            <a:r>
              <a:rPr lang="cs-CZ" altLang="cs-CZ" sz="2400">
                <a:latin typeface="Calibri" pitchFamily="34" charset="0"/>
              </a:rPr>
              <a:t>)</a:t>
            </a:r>
            <a:r>
              <a:rPr lang="en-US" altLang="cs-CZ" sz="2400">
                <a:latin typeface="Calibri" pitchFamily="34" charset="0"/>
              </a:rPr>
              <a:t>organisms</a:t>
            </a:r>
          </a:p>
        </p:txBody>
      </p:sp>
      <p:pic>
        <p:nvPicPr>
          <p:cNvPr id="15363" name="Picture 6" descr="Fluorescence02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1019175"/>
            <a:ext cx="3157537" cy="515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3200" b="1">
                <a:latin typeface="Calibri" pitchFamily="34" charset="0"/>
              </a:rPr>
              <a:t>Variable chlorophyll fluorescence</a:t>
            </a:r>
            <a:r>
              <a:rPr lang="cs-CZ" altLang="cs-CZ" sz="3200" b="1">
                <a:latin typeface="Calibri" pitchFamily="34" charset="0"/>
              </a:rPr>
              <a:t> methodology </a:t>
            </a:r>
            <a:r>
              <a:rPr lang="en-US" altLang="cs-CZ" sz="3200" b="1">
                <a:latin typeface="Calibri" pitchFamily="34" charset="0"/>
              </a:rPr>
              <a:t> </a:t>
            </a:r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Many parameters and protocols depending on experiment requirements </a:t>
            </a:r>
            <a:endParaRPr lang="en-US" altLang="cs-CZ" sz="240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e.g. Roháček et Barták (1999), Maxwell et Johnson (2000), Roháček (2000), Kromkamp et Forster (2003)…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Fast kinetics - OJIP transitent x Slow kintetics - quenching analysis</a:t>
            </a:r>
            <a:endParaRPr lang="en-US" altLang="cs-CZ" sz="240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Basic parameter – maximum quantum yield (F</a:t>
            </a:r>
            <a:r>
              <a:rPr lang="cs-CZ" altLang="cs-CZ" sz="2400" baseline="-25000">
                <a:latin typeface="Calibri" pitchFamily="34" charset="0"/>
              </a:rPr>
              <a:t>V</a:t>
            </a:r>
            <a:r>
              <a:rPr lang="cs-CZ" altLang="cs-CZ" sz="2400">
                <a:latin typeface="Calibri" pitchFamily="34" charset="0"/>
              </a:rPr>
              <a:t>/F</a:t>
            </a:r>
            <a:r>
              <a:rPr lang="cs-CZ" altLang="cs-CZ" sz="2400" baseline="-25000">
                <a:latin typeface="Calibri" pitchFamily="34" charset="0"/>
              </a:rPr>
              <a:t>M</a:t>
            </a:r>
            <a:r>
              <a:rPr lang="cs-CZ" altLang="cs-CZ" sz="2400">
                <a:latin typeface="Calibri" pitchFamily="34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Measurement procedure</a:t>
            </a:r>
          </a:p>
          <a:p>
            <a:pPr marL="1371600" lvl="2" indent="-457200">
              <a:buFontTx/>
              <a:buAutoNum type="arabicPeriod"/>
            </a:pPr>
            <a:r>
              <a:rPr lang="cs-CZ" altLang="cs-CZ" sz="2000">
                <a:latin typeface="Calibri" pitchFamily="34" charset="0"/>
              </a:rPr>
              <a:t>Set-up of measurement pulse intensity</a:t>
            </a:r>
          </a:p>
          <a:p>
            <a:pPr marL="1371600" lvl="2" indent="-457200">
              <a:buFontTx/>
              <a:buAutoNum type="arabicPeriod"/>
            </a:pPr>
            <a:r>
              <a:rPr lang="cs-CZ" altLang="cs-CZ" sz="2000">
                <a:latin typeface="Calibri" pitchFamily="34" charset="0"/>
              </a:rPr>
              <a:t>Set-up of saturation pulse intensity and duration</a:t>
            </a:r>
          </a:p>
          <a:p>
            <a:pPr marL="1371600" lvl="2" indent="-457200">
              <a:buFontTx/>
              <a:buAutoNum type="arabicPeriod"/>
            </a:pPr>
            <a:r>
              <a:rPr lang="cs-CZ" altLang="cs-CZ" sz="2000">
                <a:latin typeface="Calibri" pitchFamily="34" charset="0"/>
              </a:rPr>
              <a:t>Dark adaptation (min 15 min)</a:t>
            </a:r>
          </a:p>
          <a:p>
            <a:pPr marL="1371600" lvl="2" indent="-457200">
              <a:buFontTx/>
              <a:buAutoNum type="arabicPeriod"/>
            </a:pPr>
            <a:r>
              <a:rPr lang="cs-CZ" altLang="cs-CZ" sz="2000">
                <a:latin typeface="Calibri" pitchFamily="34" charset="0"/>
              </a:rPr>
              <a:t>Measurement</a:t>
            </a:r>
          </a:p>
          <a:p>
            <a:pPr marL="1371600" lvl="2" indent="-457200">
              <a:buFontTx/>
              <a:buAutoNum type="arabicPeriod"/>
            </a:pPr>
            <a:r>
              <a:rPr lang="cs-CZ" altLang="cs-CZ" sz="2000">
                <a:latin typeface="Calibri" pitchFamily="34" charset="0"/>
              </a:rPr>
              <a:t>Data analysis and  export</a:t>
            </a:r>
            <a:endParaRPr lang="en-US" altLang="cs-CZ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libri" pitchFamily="34" charset="0"/>
              </a:rPr>
              <a:t>Fluorescence imaging camera FluorCam</a:t>
            </a:r>
            <a:r>
              <a:rPr lang="en-US" altLang="cs-CZ" b="1">
                <a:latin typeface="Calibri" pitchFamily="34" charset="0"/>
              </a:rPr>
              <a:t> </a:t>
            </a:r>
            <a:r>
              <a:rPr lang="cs-CZ" altLang="cs-CZ" b="1">
                <a:latin typeface="Calibri" pitchFamily="34" charset="0"/>
              </a:rPr>
              <a:t>(Photon Systems Instrument, Czech Republic)</a:t>
            </a:r>
            <a:endParaRPr lang="en-US" altLang="cs-CZ" b="1">
              <a:latin typeface="Calibri" pitchFamily="34" charset="0"/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381000" y="990600"/>
            <a:ext cx="8382000" cy="4953000"/>
          </a:xfrm>
        </p:spPr>
        <p:txBody>
          <a:bodyPr/>
          <a:lstStyle/>
          <a:p>
            <a:pPr marL="385763" indent="-385763">
              <a:buFontTx/>
              <a:buNone/>
            </a:pPr>
            <a:endParaRPr lang="en-US" altLang="cs-CZ" sz="2400" smtClean="0">
              <a:solidFill>
                <a:srgbClr val="78A22E"/>
              </a:solidFill>
              <a:latin typeface="Verdana" pitchFamily="34" charset="0"/>
            </a:endParaRPr>
          </a:p>
        </p:txBody>
      </p:sp>
      <p:pic>
        <p:nvPicPr>
          <p:cNvPr id="17411" name="Picture 5" descr="Svalbard-sel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720725"/>
            <a:ext cx="7162800" cy="537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900113" y="6092825"/>
            <a:ext cx="5260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Calibri" pitchFamily="34" charset="0"/>
              </a:rPr>
              <a:t>Estimation of growth of </a:t>
            </a:r>
            <a:r>
              <a:rPr lang="cs-CZ" altLang="cs-CZ" sz="1400" b="1" i="1">
                <a:latin typeface="Calibri" pitchFamily="34" charset="0"/>
              </a:rPr>
              <a:t>Nostoc</a:t>
            </a:r>
            <a:r>
              <a:rPr lang="cs-CZ" altLang="cs-CZ" sz="1400" b="1">
                <a:latin typeface="Calibri" pitchFamily="34" charset="0"/>
              </a:rPr>
              <a:t> colonies using FluorCam at Svalbard.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auto">
          <a:xfrm>
            <a:off x="179388" y="260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3200" b="1">
                <a:latin typeface="Calibri" pitchFamily="34" charset="0"/>
              </a:rPr>
              <a:t>Photochemistry of </a:t>
            </a:r>
            <a:r>
              <a:rPr lang="cs-CZ" altLang="cs-CZ" sz="3200" b="1" i="1">
                <a:latin typeface="Calibri" pitchFamily="34" charset="0"/>
              </a:rPr>
              <a:t>Cyanidium</a:t>
            </a:r>
            <a:r>
              <a:rPr lang="cs-CZ" altLang="cs-CZ" sz="3200" b="1">
                <a:latin typeface="Calibri" pitchFamily="34" charset="0"/>
              </a:rPr>
              <a:t> biofilms</a:t>
            </a: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68313" y="4941888"/>
            <a:ext cx="405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Calibri" pitchFamily="34" charset="0"/>
              </a:rPr>
              <a:t>Stone sample. Gómez et al (2011) </a:t>
            </a:r>
            <a:r>
              <a:rPr lang="cs-CZ" altLang="cs-CZ" sz="1400" b="1" i="1">
                <a:latin typeface="Calibri" pitchFamily="34" charset="0"/>
              </a:rPr>
              <a:t>Int J Astrobiol</a:t>
            </a:r>
          </a:p>
        </p:txBody>
      </p:sp>
      <p:pic>
        <p:nvPicPr>
          <p:cNvPr id="18435" name="Picture 8" descr="IMG_5729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l="7771" r="20444" b="5930"/>
          <a:stretch>
            <a:fillRect/>
          </a:stretch>
        </p:blipFill>
        <p:spPr bwMode="auto">
          <a:xfrm>
            <a:off x="468313" y="1003300"/>
            <a:ext cx="4056062" cy="3938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36" name="Picture 9" descr="Stone-FvF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981075"/>
            <a:ext cx="3995738" cy="3938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4699000" y="4527550"/>
            <a:ext cx="14986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zh-CN" sz="1000" b="1">
                <a:solidFill>
                  <a:srgbClr val="FFFF99"/>
                </a:solidFill>
                <a:ea typeface="SimSun" pitchFamily="2" charset="-122"/>
              </a:rPr>
              <a:t>Stone F</a:t>
            </a:r>
            <a:r>
              <a:rPr lang="cs-CZ" altLang="zh-CN" sz="1000" b="1" baseline="-25000">
                <a:solidFill>
                  <a:srgbClr val="FFFF99"/>
                </a:solidFill>
                <a:ea typeface="SimSun" pitchFamily="2" charset="-122"/>
              </a:rPr>
              <a:t>V</a:t>
            </a:r>
            <a:r>
              <a:rPr lang="cs-CZ" altLang="zh-CN" sz="1000" b="1">
                <a:solidFill>
                  <a:srgbClr val="FFFF99"/>
                </a:solidFill>
                <a:ea typeface="SimSun" pitchFamily="2" charset="-122"/>
              </a:rPr>
              <a:t>/F</a:t>
            </a:r>
            <a:r>
              <a:rPr lang="cs-CZ" altLang="zh-CN" sz="1000" b="1" baseline="-25000">
                <a:solidFill>
                  <a:srgbClr val="FFFF99"/>
                </a:solidFill>
                <a:ea typeface="SimSun" pitchFamily="2" charset="-122"/>
              </a:rPr>
              <a:t>M</a:t>
            </a:r>
            <a:endParaRPr lang="cs-CZ" altLang="cs-CZ">
              <a:latin typeface="Trebuchet MS" pitchFamily="34" charset="0"/>
            </a:endParaRPr>
          </a:p>
        </p:txBody>
      </p:sp>
      <p:pic>
        <p:nvPicPr>
          <p:cNvPr id="18438" name="Picture 11" descr="FVFMsc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625" y="1098550"/>
            <a:ext cx="3937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4645025" y="4941888"/>
            <a:ext cx="39608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Calibri" pitchFamily="34" charset="0"/>
              </a:rPr>
              <a:t>The florescence image of Stone sample. Gómez et al (2011) </a:t>
            </a:r>
            <a:r>
              <a:rPr lang="cs-CZ" altLang="cs-CZ" sz="1400" b="1" i="1">
                <a:latin typeface="Calibri" pitchFamily="34" charset="0"/>
              </a:rPr>
              <a:t>Int J Astrobiol</a:t>
            </a:r>
            <a:endParaRPr lang="cs-CZ" altLang="cs-CZ" sz="1400" b="1">
              <a:latin typeface="Calibri" pitchFamily="34" charset="0"/>
            </a:endParaRPr>
          </a:p>
        </p:txBody>
      </p:sp>
      <p:sp>
        <p:nvSpPr>
          <p:cNvPr id="18440" name="TextovéPole 1"/>
          <p:cNvSpPr txBox="1">
            <a:spLocks noChangeArrowheads="1"/>
          </p:cNvSpPr>
          <p:nvPr/>
        </p:nvSpPr>
        <p:spPr bwMode="auto">
          <a:xfrm>
            <a:off x="250825" y="5661025"/>
            <a:ext cx="84248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>
                <a:solidFill>
                  <a:srgbClr val="FF0000"/>
                </a:solidFill>
                <a:latin typeface="Trebuchet MS" pitchFamily="34" charset="0"/>
              </a:rPr>
              <a:t>Is it possible to detect endolithic communities and their physiological status?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412875"/>
            <a:ext cx="4137025" cy="4797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59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Rock-associated communities and Mars exploration</a:t>
            </a:r>
            <a:endParaRPr lang="en-US" altLang="cs-CZ" sz="3200" b="1">
              <a:latin typeface="Calibri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81000" y="1252538"/>
            <a:ext cx="4478338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382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dirty="0" err="1" smtClean="0">
                <a:latin typeface="Calibri" pitchFamily="34" charset="0"/>
              </a:rPr>
              <a:t>Types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of</a:t>
            </a:r>
            <a:r>
              <a:rPr lang="cs-CZ" altLang="cs-CZ" dirty="0" smtClean="0">
                <a:latin typeface="Calibri" pitchFamily="34" charset="0"/>
              </a:rPr>
              <a:t> rock-</a:t>
            </a:r>
            <a:r>
              <a:rPr lang="cs-CZ" altLang="cs-CZ" dirty="0" err="1" smtClean="0">
                <a:latin typeface="Calibri" pitchFamily="34" charset="0"/>
              </a:rPr>
              <a:t>associated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 err="1" smtClean="0">
                <a:latin typeface="Calibri" pitchFamily="34" charset="0"/>
              </a:rPr>
              <a:t>communities</a:t>
            </a:r>
            <a:endParaRPr lang="cs-CZ" altLang="cs-CZ" dirty="0" smtClean="0">
              <a:latin typeface="Calibri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err="1" smtClean="0">
                <a:latin typeface="Calibri" pitchFamily="34" charset="0"/>
              </a:rPr>
              <a:t>Epilithic</a:t>
            </a:r>
            <a:r>
              <a:rPr lang="cs-CZ" altLang="cs-CZ" sz="2000" dirty="0" smtClean="0">
                <a:latin typeface="Calibri" pitchFamily="34" charset="0"/>
              </a:rPr>
              <a:t> </a:t>
            </a:r>
          </a:p>
          <a:p>
            <a:pPr marL="481013" lvl="1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Calibri" pitchFamily="34" charset="0"/>
              </a:rPr>
              <a:t>	</a:t>
            </a:r>
            <a:r>
              <a:rPr lang="cs-CZ" altLang="cs-CZ" sz="1800" dirty="0" smtClean="0">
                <a:latin typeface="Calibri" pitchFamily="34" charset="0"/>
              </a:rPr>
              <a:t>(on </a:t>
            </a:r>
            <a:r>
              <a:rPr lang="cs-CZ" altLang="cs-CZ" sz="1800" dirty="0" err="1" smtClean="0">
                <a:latin typeface="Calibri" pitchFamily="34" charset="0"/>
              </a:rPr>
              <a:t>the</a:t>
            </a:r>
            <a:r>
              <a:rPr lang="cs-CZ" altLang="cs-CZ" sz="1800" dirty="0" smtClean="0">
                <a:latin typeface="Calibri" pitchFamily="34" charset="0"/>
              </a:rPr>
              <a:t> </a:t>
            </a:r>
            <a:r>
              <a:rPr lang="cs-CZ" altLang="cs-CZ" sz="1800" dirty="0" err="1" smtClean="0">
                <a:latin typeface="Calibri" pitchFamily="34" charset="0"/>
              </a:rPr>
              <a:t>surface</a:t>
            </a:r>
            <a:r>
              <a:rPr lang="cs-CZ" altLang="cs-CZ" sz="1800" dirty="0" smtClean="0">
                <a:latin typeface="Calibri" pitchFamily="34" charset="0"/>
              </a:rPr>
              <a:t>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err="1" smtClean="0">
                <a:latin typeface="Calibri" pitchFamily="34" charset="0"/>
              </a:rPr>
              <a:t>Endolithic</a:t>
            </a:r>
            <a:endParaRPr lang="cs-CZ" altLang="cs-CZ" sz="2000" dirty="0" smtClean="0">
              <a:latin typeface="Calibri" pitchFamily="34" charset="0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err="1" smtClean="0">
                <a:latin typeface="Calibri" pitchFamily="34" charset="0"/>
              </a:rPr>
              <a:t>Chasmolithic</a:t>
            </a:r>
            <a:r>
              <a:rPr lang="cs-CZ" altLang="cs-CZ" sz="2000" dirty="0" smtClean="0">
                <a:latin typeface="Calibri" pitchFamily="34" charset="0"/>
              </a:rPr>
              <a:t> </a:t>
            </a:r>
          </a:p>
          <a:p>
            <a:pPr marL="1349375" lvl="2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dirty="0" smtClean="0">
                <a:latin typeface="Calibri" pitchFamily="34" charset="0"/>
              </a:rPr>
              <a:t>(in </a:t>
            </a:r>
            <a:r>
              <a:rPr lang="cs-CZ" altLang="cs-CZ" sz="1800" dirty="0" err="1" smtClean="0">
                <a:latin typeface="Calibri" pitchFamily="34" charset="0"/>
              </a:rPr>
              <a:t>cracks</a:t>
            </a:r>
            <a:r>
              <a:rPr lang="cs-CZ" altLang="cs-CZ" sz="1800" dirty="0" smtClean="0">
                <a:latin typeface="Calibri" pitchFamily="34" charset="0"/>
              </a:rPr>
              <a:t>)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smtClean="0">
                <a:latin typeface="Calibri" pitchFamily="34" charset="0"/>
              </a:rPr>
              <a:t>Cryptoendolithic </a:t>
            </a:r>
          </a:p>
          <a:p>
            <a:pPr marL="1349375" lvl="2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dirty="0" smtClean="0">
                <a:latin typeface="Calibri" pitchFamily="34" charset="0"/>
              </a:rPr>
              <a:t>(</a:t>
            </a:r>
            <a:r>
              <a:rPr lang="cs-CZ" altLang="cs-CZ" sz="1800" dirty="0" err="1" smtClean="0">
                <a:latin typeface="Calibri" pitchFamily="34" charset="0"/>
              </a:rPr>
              <a:t>among</a:t>
            </a:r>
            <a:r>
              <a:rPr lang="cs-CZ" altLang="cs-CZ" sz="1800" dirty="0" smtClean="0">
                <a:latin typeface="Calibri" pitchFamily="34" charset="0"/>
              </a:rPr>
              <a:t> </a:t>
            </a:r>
            <a:r>
              <a:rPr lang="cs-CZ" altLang="cs-CZ" sz="1800" dirty="0" err="1" smtClean="0">
                <a:latin typeface="Calibri" pitchFamily="34" charset="0"/>
              </a:rPr>
              <a:t>grains</a:t>
            </a:r>
            <a:r>
              <a:rPr lang="cs-CZ" altLang="cs-CZ" sz="1800" dirty="0" smtClean="0">
                <a:latin typeface="Calibri" pitchFamily="34" charset="0"/>
              </a:rPr>
              <a:t>)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err="1" smtClean="0">
                <a:latin typeface="Calibri" pitchFamily="34" charset="0"/>
              </a:rPr>
              <a:t>Euendolithic</a:t>
            </a:r>
            <a:r>
              <a:rPr lang="cs-CZ" altLang="cs-CZ" sz="2000" dirty="0" smtClean="0">
                <a:latin typeface="Calibri" pitchFamily="34" charset="0"/>
              </a:rPr>
              <a:t> </a:t>
            </a:r>
          </a:p>
          <a:p>
            <a:pPr marL="1349375" lvl="2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dirty="0" smtClean="0">
                <a:latin typeface="Calibri" pitchFamily="34" charset="0"/>
              </a:rPr>
              <a:t>(</a:t>
            </a:r>
            <a:r>
              <a:rPr lang="cs-CZ" altLang="cs-CZ" sz="1800" dirty="0" err="1" smtClean="0">
                <a:latin typeface="Calibri" pitchFamily="34" charset="0"/>
              </a:rPr>
              <a:t>active</a:t>
            </a:r>
            <a:r>
              <a:rPr lang="cs-CZ" altLang="cs-CZ" sz="1800" dirty="0" smtClean="0">
                <a:latin typeface="Calibri" pitchFamily="34" charset="0"/>
              </a:rPr>
              <a:t> </a:t>
            </a:r>
            <a:r>
              <a:rPr lang="cs-CZ" altLang="cs-CZ" sz="1800" dirty="0" err="1" smtClean="0">
                <a:latin typeface="Calibri" pitchFamily="34" charset="0"/>
              </a:rPr>
              <a:t>penetration</a:t>
            </a:r>
            <a:r>
              <a:rPr lang="cs-CZ" altLang="cs-CZ" sz="1800" dirty="0" smtClean="0">
                <a:latin typeface="Calibri" pitchFamily="34" charset="0"/>
              </a:rPr>
              <a:t>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sz="2000" dirty="0" err="1" smtClean="0">
                <a:latin typeface="Calibri" pitchFamily="34" charset="0"/>
              </a:rPr>
              <a:t>Hypolithic</a:t>
            </a:r>
            <a:endParaRPr lang="cs-CZ" altLang="cs-CZ" sz="2000" dirty="0" smtClean="0">
              <a:latin typeface="Calibri" pitchFamily="34" charset="0"/>
            </a:endParaRPr>
          </a:p>
          <a:p>
            <a:pPr marL="481013" lvl="1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dirty="0">
                <a:latin typeface="Calibri" pitchFamily="34" charset="0"/>
              </a:rPr>
              <a:t>	</a:t>
            </a:r>
            <a:r>
              <a:rPr lang="cs-CZ" altLang="cs-CZ" sz="1800" dirty="0" smtClean="0">
                <a:latin typeface="Calibri" pitchFamily="34" charset="0"/>
              </a:rPr>
              <a:t>(</a:t>
            </a:r>
            <a:r>
              <a:rPr lang="cs-CZ" altLang="cs-CZ" sz="1800" dirty="0" err="1" smtClean="0">
                <a:latin typeface="Calibri" pitchFamily="34" charset="0"/>
              </a:rPr>
              <a:t>under</a:t>
            </a:r>
            <a:r>
              <a:rPr lang="cs-CZ" altLang="cs-CZ" sz="1800" dirty="0" smtClean="0">
                <a:latin typeface="Calibri" pitchFamily="34" charset="0"/>
              </a:rPr>
              <a:t> </a:t>
            </a:r>
            <a:r>
              <a:rPr lang="cs-CZ" altLang="cs-CZ" sz="1800" dirty="0" err="1" smtClean="0">
                <a:latin typeface="Calibri" pitchFamily="34" charset="0"/>
              </a:rPr>
              <a:t>the</a:t>
            </a:r>
            <a:r>
              <a:rPr lang="cs-CZ" altLang="cs-CZ" sz="1800" dirty="0" smtClean="0">
                <a:latin typeface="Calibri" pitchFamily="34" charset="0"/>
              </a:rPr>
              <a:t> stone)</a:t>
            </a:r>
            <a:r>
              <a:rPr lang="cs-CZ" altLang="cs-CZ" sz="1800" dirty="0">
                <a:latin typeface="Calibri" pitchFamily="34" charset="0"/>
              </a:rPr>
              <a:t> </a:t>
            </a:r>
            <a:endParaRPr lang="cs-CZ" altLang="cs-CZ" sz="1800" dirty="0" smtClean="0"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altLang="cs-CZ" dirty="0" err="1" smtClean="0">
                <a:latin typeface="Calibri" pitchFamily="34" charset="0"/>
              </a:rPr>
              <a:t>Proposed</a:t>
            </a:r>
            <a:r>
              <a:rPr lang="cs-CZ" altLang="cs-CZ" dirty="0" smtClean="0">
                <a:latin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</a:rPr>
              <a:t>as Mars </a:t>
            </a:r>
            <a:r>
              <a:rPr lang="cs-CZ" altLang="cs-CZ" dirty="0" err="1">
                <a:latin typeface="Calibri" pitchFamily="34" charset="0"/>
              </a:rPr>
              <a:t>microbial</a:t>
            </a:r>
            <a:r>
              <a:rPr lang="cs-CZ" altLang="cs-CZ" dirty="0">
                <a:latin typeface="Calibri" pitchFamily="34" charset="0"/>
              </a:rPr>
              <a:t> habitat by </a:t>
            </a:r>
            <a:r>
              <a:rPr lang="cs-CZ" altLang="cs-CZ" dirty="0" err="1">
                <a:latin typeface="Calibri" pitchFamily="34" charset="0"/>
              </a:rPr>
              <a:t>Friedmann</a:t>
            </a:r>
            <a:r>
              <a:rPr lang="cs-CZ" altLang="cs-CZ" dirty="0">
                <a:latin typeface="Calibri" pitchFamily="34" charset="0"/>
              </a:rPr>
              <a:t> (1982) </a:t>
            </a:r>
            <a:r>
              <a:rPr lang="cs-CZ" altLang="cs-CZ" i="1" dirty="0" smtClean="0">
                <a:latin typeface="Calibri" pitchFamily="34" charset="0"/>
              </a:rPr>
              <a:t>Science</a:t>
            </a:r>
            <a:endParaRPr lang="en-US" altLang="cs-CZ" i="1" dirty="0">
              <a:latin typeface="Calibri" pitchFamily="34" charset="0"/>
            </a:endParaRPr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5743575" y="2708275"/>
            <a:ext cx="1219200" cy="1973263"/>
            <a:chOff x="5843746" y="2688726"/>
            <a:chExt cx="1219283" cy="1972111"/>
          </a:xfrm>
        </p:grpSpPr>
        <p:sp>
          <p:nvSpPr>
            <p:cNvPr id="2" name="Rovnoramenný trojúhelník 1"/>
            <p:cNvSpPr/>
            <p:nvPr/>
          </p:nvSpPr>
          <p:spPr>
            <a:xfrm rot="8475096">
              <a:off x="6586747" y="2820412"/>
              <a:ext cx="476282" cy="1840425"/>
            </a:xfrm>
            <a:prstGeom prst="triangl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9473" name="TextovéPole 3"/>
            <p:cNvSpPr txBox="1">
              <a:spLocks noChangeArrowheads="1"/>
            </p:cNvSpPr>
            <p:nvPr/>
          </p:nvSpPr>
          <p:spPr bwMode="auto">
            <a:xfrm>
              <a:off x="5843746" y="2688726"/>
              <a:ext cx="4379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Trebuchet MS" pitchFamily="34" charset="0"/>
                  <a:sym typeface="Symbol" pitchFamily="18" charset="2"/>
                </a:rPr>
                <a:t>T</a:t>
              </a:r>
              <a:endParaRPr lang="cs-CZ">
                <a:latin typeface="Trebuchet MS" pitchFamily="34" charset="0"/>
              </a:endParaRPr>
            </a:p>
          </p:txBody>
        </p:sp>
      </p:grpSp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5435600" y="2728913"/>
            <a:ext cx="1508125" cy="1952625"/>
            <a:chOff x="5508104" y="2708920"/>
            <a:chExt cx="1507317" cy="1951919"/>
          </a:xfrm>
        </p:grpSpPr>
        <p:sp>
          <p:nvSpPr>
            <p:cNvPr id="6" name="Rovnoramenný trojúhelník 5"/>
            <p:cNvSpPr/>
            <p:nvPr/>
          </p:nvSpPr>
          <p:spPr>
            <a:xfrm rot="8475096">
              <a:off x="6539426" y="2820005"/>
              <a:ext cx="475995" cy="1840834"/>
            </a:xfrm>
            <a:prstGeom prst="triangle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  <a:gs pos="60000">
                  <a:schemeClr val="bg1">
                    <a:lumMod val="85000"/>
                  </a:schemeClr>
                </a:gs>
                <a:gs pos="84000">
                  <a:schemeClr val="bg1"/>
                </a:gs>
                <a:gs pos="100000">
                  <a:srgbClr val="FFFFCC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9471" name="TextovéPole 8"/>
            <p:cNvSpPr txBox="1">
              <a:spLocks noChangeArrowheads="1"/>
            </p:cNvSpPr>
            <p:nvPr/>
          </p:nvSpPr>
          <p:spPr bwMode="auto">
            <a:xfrm>
              <a:off x="5508104" y="2708920"/>
              <a:ext cx="6410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Trebuchet MS" pitchFamily="34" charset="0"/>
                  <a:sym typeface="Symbol" pitchFamily="18" charset="2"/>
                </a:rPr>
                <a:t>Light</a:t>
              </a:r>
              <a:endParaRPr lang="cs-CZ">
                <a:latin typeface="Trebuchet MS" pitchFamily="34" charset="0"/>
              </a:endParaRPr>
            </a:p>
          </p:txBody>
        </p:sp>
      </p:grpSp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5364163" y="2708275"/>
            <a:ext cx="1576387" cy="1963738"/>
            <a:chOff x="5364088" y="2708920"/>
            <a:chExt cx="1576376" cy="1962868"/>
          </a:xfrm>
        </p:grpSpPr>
        <p:sp>
          <p:nvSpPr>
            <p:cNvPr id="7" name="Rovnoramenný trojúhelník 6"/>
            <p:cNvSpPr>
              <a:spLocks noChangeArrowheads="1"/>
            </p:cNvSpPr>
            <p:nvPr/>
          </p:nvSpPr>
          <p:spPr bwMode="auto">
            <a:xfrm rot="8475096">
              <a:off x="6463791" y="2830935"/>
              <a:ext cx="476673" cy="184085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D9D9D9"/>
                </a:gs>
                <a:gs pos="100000">
                  <a:srgbClr val="0C779D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9469" name="TextovéPole 9"/>
            <p:cNvSpPr txBox="1">
              <a:spLocks noChangeArrowheads="1"/>
            </p:cNvSpPr>
            <p:nvPr/>
          </p:nvSpPr>
          <p:spPr bwMode="auto">
            <a:xfrm>
              <a:off x="5364088" y="2708920"/>
              <a:ext cx="7603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Trebuchet MS" pitchFamily="34" charset="0"/>
                  <a:sym typeface="Symbol" pitchFamily="18" charset="2"/>
                </a:rPr>
                <a:t>Water</a:t>
              </a:r>
              <a:endParaRPr lang="cs-CZ">
                <a:latin typeface="Trebuchet MS" pitchFamily="34" charset="0"/>
              </a:endParaRPr>
            </a:p>
          </p:txBody>
        </p:sp>
      </p:grpSp>
      <p:cxnSp>
        <p:nvCxnSpPr>
          <p:cNvPr id="13" name="Přímá spojnice se šipkou 12"/>
          <p:cNvCxnSpPr/>
          <p:nvPr/>
        </p:nvCxnSpPr>
        <p:spPr>
          <a:xfrm>
            <a:off x="2339975" y="2205038"/>
            <a:ext cx="5327650" cy="14446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3276600" y="3098800"/>
            <a:ext cx="3816350" cy="1428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3635375" y="3730625"/>
            <a:ext cx="2016125" cy="30163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3276600" y="4292600"/>
            <a:ext cx="2905125" cy="64928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2530475" y="4868863"/>
            <a:ext cx="3546475" cy="93662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Svalbard endolithic communities</a:t>
            </a:r>
            <a:endParaRPr lang="en-US" altLang="cs-CZ" sz="3200" b="1">
              <a:latin typeface="Calibri" pitchFamily="34" charset="0"/>
            </a:endParaRPr>
          </a:p>
        </p:txBody>
      </p:sp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500563" y="838200"/>
            <a:ext cx="4338637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Sandstone/calcite/gypsum layers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11 samples evaluated for species  composition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Calibri" pitchFamily="34" charset="0"/>
              </a:rPr>
              <a:t>4 samples used for fluorescence imaging  </a:t>
            </a:r>
            <a:endParaRPr lang="en-US" altLang="cs-CZ" sz="2400">
              <a:latin typeface="Calibri" pitchFamily="34" charset="0"/>
            </a:endParaRPr>
          </a:p>
          <a:p>
            <a:pPr marL="481013" lvl="1">
              <a:spcBef>
                <a:spcPct val="50000"/>
              </a:spcBef>
            </a:pPr>
            <a:endParaRPr lang="cs-CZ" altLang="cs-CZ" sz="2400">
              <a:latin typeface="Calibri" pitchFamily="34" charset="0"/>
            </a:endParaRPr>
          </a:p>
        </p:txBody>
      </p:sp>
      <p:grpSp>
        <p:nvGrpSpPr>
          <p:cNvPr id="20483" name="Skupina 6"/>
          <p:cNvGrpSpPr>
            <a:grpSpLocks/>
          </p:cNvGrpSpPr>
          <p:nvPr/>
        </p:nvGrpSpPr>
        <p:grpSpPr bwMode="auto">
          <a:xfrm>
            <a:off x="325438" y="1012825"/>
            <a:ext cx="4014787" cy="3533775"/>
            <a:chOff x="4878367" y="3053118"/>
            <a:chExt cx="4014113" cy="3533792"/>
          </a:xfrm>
        </p:grpSpPr>
        <p:pic>
          <p:nvPicPr>
            <p:cNvPr id="20487" name="Obrázek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8367" y="3356992"/>
              <a:ext cx="2285921" cy="32299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Pěticípá hvězda 8"/>
            <p:cNvSpPr/>
            <p:nvPr/>
          </p:nvSpPr>
          <p:spPr bwMode="auto">
            <a:xfrm>
              <a:off x="5579924" y="4343762"/>
              <a:ext cx="141263" cy="146051"/>
            </a:xfrm>
            <a:prstGeom prst="star5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n-lt"/>
              </a:endParaRPr>
            </a:p>
          </p:txBody>
        </p:sp>
        <p:pic>
          <p:nvPicPr>
            <p:cNvPr id="20489" name="Picture 6" descr="Petuniabukt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36246" y="3053118"/>
              <a:ext cx="2256234" cy="2971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Pěticípá hvězda 10"/>
            <p:cNvSpPr/>
            <p:nvPr/>
          </p:nvSpPr>
          <p:spPr bwMode="auto">
            <a:xfrm>
              <a:off x="7473493" y="5397867"/>
              <a:ext cx="139677" cy="146051"/>
            </a:xfrm>
            <a:prstGeom prst="star5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n-lt"/>
              </a:endParaRPr>
            </a:p>
          </p:txBody>
        </p:sp>
      </p:grp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5" cstate="print"/>
          <a:srcRect l="19891" t="10905"/>
          <a:stretch>
            <a:fillRect/>
          </a:stretch>
        </p:blipFill>
        <p:spPr bwMode="auto">
          <a:xfrm>
            <a:off x="684213" y="3789363"/>
            <a:ext cx="3284537" cy="280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Pěticípá hvězda 11"/>
          <p:cNvSpPr/>
          <p:nvPr/>
        </p:nvSpPr>
        <p:spPr bwMode="auto">
          <a:xfrm>
            <a:off x="1916113" y="5876925"/>
            <a:ext cx="139700" cy="147638"/>
          </a:xfrm>
          <a:prstGeom prst="star5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73463"/>
            <a:ext cx="4103688" cy="3078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981075"/>
            <a:ext cx="4043363" cy="4857750"/>
          </a:xfrm>
        </p:spPr>
        <p:txBody>
          <a:bodyPr/>
          <a:lstStyle/>
          <a:p>
            <a:pPr marL="387350">
              <a:buFont typeface="Arial" charset="0"/>
              <a:buChar char="•"/>
            </a:pPr>
            <a:r>
              <a:rPr lang="cs-CZ" sz="2400" smtClean="0">
                <a:solidFill>
                  <a:schemeClr val="tx1"/>
                </a:solidFill>
                <a:latin typeface="Calibri" pitchFamily="34" charset="0"/>
              </a:rPr>
              <a:t>Taxons observed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Aphanothece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Aphanocapsa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Chroococcidiopsis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Cyanosarcina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Gloeocapsa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Gloeocapsa atrata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Gloeocapsa sanguinea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Gloeocapsa nigrescens</a:t>
            </a:r>
          </a:p>
          <a:p>
            <a:pPr marL="708025" lvl="1">
              <a:buFont typeface="Arial" charset="0"/>
              <a:buChar char="•"/>
            </a:pPr>
            <a:r>
              <a:rPr lang="cs-CZ" b="1" i="1" smtClean="0">
                <a:solidFill>
                  <a:schemeClr val="tx1"/>
                </a:solidFill>
                <a:latin typeface="Calibri" pitchFamily="34" charset="0"/>
              </a:rPr>
              <a:t>Gloeothece</a:t>
            </a:r>
            <a:r>
              <a:rPr lang="cs-CZ" b="1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Nostoc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Tolypothix</a:t>
            </a:r>
            <a:r>
              <a:rPr lang="cs-CZ" smtClean="0">
                <a:solidFill>
                  <a:schemeClr val="tx1"/>
                </a:solidFill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r>
              <a:rPr lang="cs-CZ" i="1" smtClean="0">
                <a:solidFill>
                  <a:schemeClr val="tx1"/>
                </a:solidFill>
                <a:latin typeface="Calibri" pitchFamily="34" charset="0"/>
              </a:rPr>
              <a:t>Trichocoleus</a:t>
            </a:r>
            <a:r>
              <a:rPr lang="cs-CZ" smtClean="0">
                <a:latin typeface="Calibri" pitchFamily="34" charset="0"/>
              </a:rPr>
              <a:t> sp.</a:t>
            </a:r>
          </a:p>
          <a:p>
            <a:pPr marL="708025" lvl="1">
              <a:buFont typeface="Arial" charset="0"/>
              <a:buChar char="•"/>
            </a:pPr>
            <a:endParaRPr lang="cs-CZ" smtClean="0">
              <a:latin typeface="Calibri" pitchFamily="34" charset="0"/>
            </a:endParaRPr>
          </a:p>
          <a:p>
            <a:pPr marL="708025" lvl="1">
              <a:buFont typeface="Arial" charset="0"/>
              <a:buChar char="•"/>
            </a:pPr>
            <a:endParaRPr lang="cs-CZ" smtClean="0">
              <a:latin typeface="Calibri" pitchFamily="34" charset="0"/>
            </a:endParaRPr>
          </a:p>
        </p:txBody>
      </p: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4643438" y="296863"/>
            <a:ext cx="4165600" cy="6300787"/>
            <a:chOff x="2925" y="187"/>
            <a:chExt cx="2624" cy="396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5" y="2183"/>
              <a:ext cx="1296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46" y="2183"/>
              <a:ext cx="1295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5" y="1185"/>
              <a:ext cx="1296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46" y="1185"/>
              <a:ext cx="1295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46" y="187"/>
              <a:ext cx="1295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5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5" y="187"/>
              <a:ext cx="1296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6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5" y="3181"/>
              <a:ext cx="1296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537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54" y="3181"/>
              <a:ext cx="1295" cy="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2538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2898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Diversity</a:t>
            </a:r>
            <a:endParaRPr lang="en-US" altLang="cs-CZ" sz="3200" b="1">
              <a:latin typeface="Calibri" pitchFamily="34" charset="0"/>
            </a:endParaRPr>
          </a:p>
        </p:txBody>
      </p:sp>
      <p:cxnSp>
        <p:nvCxnSpPr>
          <p:cNvPr id="18" name="Přímá spojnice se šipkou 17"/>
          <p:cNvCxnSpPr>
            <a:cxnSpLocks noChangeShapeType="1"/>
            <a:endCxn id="0" idx="1"/>
          </p:cNvCxnSpPr>
          <p:nvPr/>
        </p:nvCxnSpPr>
        <p:spPr bwMode="auto">
          <a:xfrm flipV="1">
            <a:off x="2916238" y="1071563"/>
            <a:ext cx="1727200" cy="22129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2" name="Přímá spojnice se šipkou 17"/>
          <p:cNvCxnSpPr>
            <a:cxnSpLocks noChangeShapeType="1"/>
            <a:endCxn id="0" idx="1"/>
          </p:cNvCxnSpPr>
          <p:nvPr/>
        </p:nvCxnSpPr>
        <p:spPr bwMode="auto">
          <a:xfrm flipV="1">
            <a:off x="2843213" y="2636838"/>
            <a:ext cx="1727200" cy="22129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3" name="Přímá spojnice se šipkou 17"/>
          <p:cNvCxnSpPr>
            <a:cxnSpLocks noChangeShapeType="1"/>
            <a:endCxn id="0" idx="1"/>
          </p:cNvCxnSpPr>
          <p:nvPr/>
        </p:nvCxnSpPr>
        <p:spPr bwMode="auto">
          <a:xfrm flipV="1">
            <a:off x="2484438" y="4240213"/>
            <a:ext cx="2159000" cy="102393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4" name="Přímá spojnice se šipkou 17"/>
          <p:cNvCxnSpPr>
            <a:endCxn id="0" idx="1"/>
          </p:cNvCxnSpPr>
          <p:nvPr/>
        </p:nvCxnSpPr>
        <p:spPr>
          <a:xfrm>
            <a:off x="2773363" y="5641975"/>
            <a:ext cx="1870075" cy="182563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000" y="3789363"/>
            <a:ext cx="3851275" cy="2889250"/>
          </a:xfrm>
          <a:ln>
            <a:solidFill>
              <a:schemeClr val="tx1"/>
            </a:solidFill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3852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5" name="Zástupný symbol pro obsah 2"/>
          <p:cNvSpPr txBox="1">
            <a:spLocks/>
          </p:cNvSpPr>
          <p:nvPr/>
        </p:nvSpPr>
        <p:spPr bwMode="auto">
          <a:xfrm>
            <a:off x="2152650" y="188913"/>
            <a:ext cx="2058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Substrate: sandstone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1600">
                <a:latin typeface="Calibri" pitchFamily="34" charset="0"/>
              </a:rPr>
              <a:t>F</a:t>
            </a:r>
            <a:r>
              <a:rPr lang="cs-CZ" sz="1600" baseline="-25000">
                <a:latin typeface="Calibri" pitchFamily="34" charset="0"/>
              </a:rPr>
              <a:t>V</a:t>
            </a:r>
            <a:r>
              <a:rPr lang="cs-CZ" sz="1600">
                <a:latin typeface="Calibri" pitchFamily="34" charset="0"/>
              </a:rPr>
              <a:t>/F</a:t>
            </a:r>
            <a:r>
              <a:rPr lang="cs-CZ" sz="1600" baseline="-25000">
                <a:latin typeface="Calibri" pitchFamily="34" charset="0"/>
              </a:rPr>
              <a:t>M</a:t>
            </a:r>
            <a:r>
              <a:rPr lang="cs-CZ" sz="1600">
                <a:latin typeface="Calibri" pitchFamily="34" charset="0"/>
              </a:rPr>
              <a:t>: 0.16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cs-CZ" sz="1600">
              <a:latin typeface="Calibri" pitchFamily="34" charset="0"/>
            </a:endParaRPr>
          </a:p>
        </p:txBody>
      </p:sp>
      <p:pic>
        <p:nvPicPr>
          <p:cNvPr id="23556" name="Obrázek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88913"/>
            <a:ext cx="3240087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7" name="Obrázek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2775" y="188913"/>
            <a:ext cx="3886200" cy="324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8" name="Obrázek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775" y="3429000"/>
            <a:ext cx="3884613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8309217" y="188640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0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Biomass</a:t>
            </a:r>
            <a:endParaRPr lang="cs-CZ" sz="24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07609" y="3417879"/>
            <a:ext cx="55399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+mn-lt"/>
              </a:rPr>
              <a:t>F</a:t>
            </a:r>
            <a:r>
              <a:rPr lang="cs-CZ" sz="2400" b="1" baseline="-25000" dirty="0">
                <a:latin typeface="+mn-lt"/>
              </a:rPr>
              <a:t>V</a:t>
            </a:r>
            <a:r>
              <a:rPr lang="cs-CZ" sz="2400" b="1" dirty="0">
                <a:latin typeface="+mn-lt"/>
              </a:rPr>
              <a:t> /F</a:t>
            </a:r>
            <a:r>
              <a:rPr lang="cs-CZ" sz="2400" b="1" baseline="-25000" dirty="0">
                <a:latin typeface="+mn-lt"/>
              </a:rPr>
              <a:t>M</a:t>
            </a:r>
            <a:r>
              <a:rPr lang="cs-CZ" sz="2400" b="1" dirty="0">
                <a:latin typeface="+mn-lt"/>
              </a:rPr>
              <a:t> - </a:t>
            </a:r>
            <a:r>
              <a:rPr lang="cs-CZ" sz="2400" b="1" dirty="0" err="1">
                <a:latin typeface="+mn-lt"/>
              </a:rPr>
              <a:t>Physiology</a:t>
            </a:r>
            <a:endParaRPr lang="cs-CZ" sz="2400" b="1" dirty="0">
              <a:latin typeface="+mn-lt"/>
            </a:endParaRPr>
          </a:p>
        </p:txBody>
      </p:sp>
      <p:sp>
        <p:nvSpPr>
          <p:cNvPr id="23561" name="Text Box 3"/>
          <p:cNvSpPr txBox="1">
            <a:spLocks noChangeArrowheads="1"/>
          </p:cNvSpPr>
          <p:nvPr/>
        </p:nvSpPr>
        <p:spPr bwMode="auto">
          <a:xfrm>
            <a:off x="250825" y="171450"/>
            <a:ext cx="190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latin typeface="Calibri" pitchFamily="34" charset="0"/>
              </a:rPr>
              <a:t>JQ1205</a:t>
            </a:r>
            <a:endParaRPr lang="en-US" altLang="cs-CZ" sz="3200" b="1">
              <a:latin typeface="Calibri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734</TotalTime>
  <Words>580</Words>
  <Application>Microsoft Office PowerPoint</Application>
  <PresentationFormat>Pokaz na ekranie (4:3)</PresentationFormat>
  <Paragraphs>106</Paragraphs>
  <Slides>15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Aerodynamika</vt:lpstr>
      <vt:lpstr>Variable fluorescence imaging for life detection – promising tool or not?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Variable fluorescence imaging for life detection – promising tool or not?</dc:title>
  <dc:creator>Jana Kvíderová</dc:creator>
  <cp:lastModifiedBy>user</cp:lastModifiedBy>
  <cp:revision>64</cp:revision>
  <dcterms:created xsi:type="dcterms:W3CDTF">2014-05-26T10:09:27Z</dcterms:created>
  <dcterms:modified xsi:type="dcterms:W3CDTF">2014-06-05T13:10:55Z</dcterms:modified>
</cp:coreProperties>
</file>