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256" r:id="rId2"/>
    <p:sldId id="300" r:id="rId3"/>
    <p:sldId id="257" r:id="rId4"/>
    <p:sldId id="258" r:id="rId5"/>
    <p:sldId id="259" r:id="rId6"/>
    <p:sldId id="298" r:id="rId7"/>
    <p:sldId id="293" r:id="rId8"/>
    <p:sldId id="290" r:id="rId9"/>
    <p:sldId id="303" r:id="rId10"/>
    <p:sldId id="260" r:id="rId11"/>
    <p:sldId id="277" r:id="rId12"/>
    <p:sldId id="261" r:id="rId13"/>
    <p:sldId id="268" r:id="rId14"/>
    <p:sldId id="262" r:id="rId15"/>
    <p:sldId id="264" r:id="rId16"/>
    <p:sldId id="308" r:id="rId17"/>
    <p:sldId id="309" r:id="rId18"/>
    <p:sldId id="310" r:id="rId19"/>
    <p:sldId id="313" r:id="rId20"/>
    <p:sldId id="266" r:id="rId21"/>
    <p:sldId id="299" r:id="rId22"/>
    <p:sldId id="267" r:id="rId23"/>
    <p:sldId id="263" r:id="rId24"/>
    <p:sldId id="272" r:id="rId25"/>
    <p:sldId id="275" r:id="rId26"/>
    <p:sldId id="271" r:id="rId27"/>
    <p:sldId id="265" r:id="rId28"/>
    <p:sldId id="282" r:id="rId29"/>
    <p:sldId id="311" r:id="rId30"/>
    <p:sldId id="312" r:id="rId31"/>
    <p:sldId id="297" r:id="rId32"/>
    <p:sldId id="280" r:id="rId33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743" autoAdjust="0"/>
  </p:normalViewPr>
  <p:slideViewPr>
    <p:cSldViewPr>
      <p:cViewPr>
        <p:scale>
          <a:sx n="74" d="100"/>
          <a:sy n="74" d="100"/>
        </p:scale>
        <p:origin x="1656" y="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ngpan\Dropbox\Sulphates%20on%20Mars\theoretical%20paper\plots%20and%20calculations%2006.02.2014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ngpan\Dropbox\Sulphates%20on%20Mars\theoretical%20paper\plots%20and%20calculations%2006.02.2014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56147049612321"/>
          <c:y val="7.5139880870401965E-2"/>
          <c:w val="0.83706039966973622"/>
          <c:h val="0.6710299052228362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cat>
            <c:numRef>
              <c:f>[1]Arkusz2!$B$4:$B$39</c:f>
              <c:numCache>
                <c:formatCode>General</c:formatCode>
                <c:ptCount val="3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</c:numCache>
            </c:numRef>
          </c:cat>
          <c:val>
            <c:numRef>
              <c:f>[1]Arkusz2!$F$4:$F$39</c:f>
              <c:numCache>
                <c:formatCode>General</c:formatCode>
                <c:ptCount val="36"/>
                <c:pt idx="0">
                  <c:v>33</c:v>
                </c:pt>
                <c:pt idx="1">
                  <c:v>49</c:v>
                </c:pt>
                <c:pt idx="2">
                  <c:v>65</c:v>
                </c:pt>
                <c:pt idx="3">
                  <c:v>81</c:v>
                </c:pt>
                <c:pt idx="4">
                  <c:v>96</c:v>
                </c:pt>
                <c:pt idx="5">
                  <c:v>110</c:v>
                </c:pt>
                <c:pt idx="6">
                  <c:v>123</c:v>
                </c:pt>
                <c:pt idx="7">
                  <c:v>135</c:v>
                </c:pt>
                <c:pt idx="8">
                  <c:v>154</c:v>
                </c:pt>
                <c:pt idx="9">
                  <c:v>178</c:v>
                </c:pt>
                <c:pt idx="10">
                  <c:v>202</c:v>
                </c:pt>
                <c:pt idx="11">
                  <c:v>209</c:v>
                </c:pt>
                <c:pt idx="12">
                  <c:v>195</c:v>
                </c:pt>
                <c:pt idx="13">
                  <c:v>182</c:v>
                </c:pt>
                <c:pt idx="14">
                  <c:v>156</c:v>
                </c:pt>
                <c:pt idx="15">
                  <c:v>115</c:v>
                </c:pt>
                <c:pt idx="16">
                  <c:v>75</c:v>
                </c:pt>
                <c:pt idx="17">
                  <c:v>47</c:v>
                </c:pt>
                <c:pt idx="18">
                  <c:v>32</c:v>
                </c:pt>
                <c:pt idx="19">
                  <c:v>17</c:v>
                </c:pt>
                <c:pt idx="20">
                  <c:v>8</c:v>
                </c:pt>
                <c:pt idx="21">
                  <c:v>5</c:v>
                </c:pt>
                <c:pt idx="22">
                  <c:v>2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1</c:v>
                </c:pt>
                <c:pt idx="33">
                  <c:v>4</c:v>
                </c:pt>
                <c:pt idx="34">
                  <c:v>7</c:v>
                </c:pt>
                <c:pt idx="35">
                  <c:v>17</c:v>
                </c:pt>
              </c:numCache>
            </c:numRef>
          </c:val>
        </c:ser>
        <c:ser>
          <c:idx val="1"/>
          <c:order val="1"/>
          <c:tx>
            <c:v>Low Dust Scenario</c:v>
          </c:tx>
          <c:invertIfNegative val="0"/>
          <c:cat>
            <c:numRef>
              <c:f>[1]Arkusz2!$B$4:$B$39</c:f>
              <c:numCache>
                <c:formatCode>General</c:formatCode>
                <c:ptCount val="3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</c:numCache>
            </c:numRef>
          </c:cat>
          <c:val>
            <c:numRef>
              <c:f>[1]Arkusz2!$K$4:$K$39</c:f>
              <c:numCache>
                <c:formatCode>General</c:formatCode>
                <c:ptCount val="36"/>
                <c:pt idx="0">
                  <c:v>37</c:v>
                </c:pt>
                <c:pt idx="1">
                  <c:v>56</c:v>
                </c:pt>
                <c:pt idx="2">
                  <c:v>75</c:v>
                </c:pt>
                <c:pt idx="3">
                  <c:v>94</c:v>
                </c:pt>
                <c:pt idx="4">
                  <c:v>113</c:v>
                </c:pt>
                <c:pt idx="5">
                  <c:v>131</c:v>
                </c:pt>
                <c:pt idx="6">
                  <c:v>148</c:v>
                </c:pt>
                <c:pt idx="7">
                  <c:v>165</c:v>
                </c:pt>
                <c:pt idx="8">
                  <c:v>185</c:v>
                </c:pt>
                <c:pt idx="9">
                  <c:v>206</c:v>
                </c:pt>
                <c:pt idx="10">
                  <c:v>228</c:v>
                </c:pt>
                <c:pt idx="11">
                  <c:v>230</c:v>
                </c:pt>
                <c:pt idx="12">
                  <c:v>213</c:v>
                </c:pt>
                <c:pt idx="13">
                  <c:v>196</c:v>
                </c:pt>
                <c:pt idx="14">
                  <c:v>166</c:v>
                </c:pt>
                <c:pt idx="15">
                  <c:v>123</c:v>
                </c:pt>
                <c:pt idx="16">
                  <c:v>80</c:v>
                </c:pt>
                <c:pt idx="17">
                  <c:v>51</c:v>
                </c:pt>
                <c:pt idx="18">
                  <c:v>35</c:v>
                </c:pt>
                <c:pt idx="19">
                  <c:v>18</c:v>
                </c:pt>
                <c:pt idx="20">
                  <c:v>9</c:v>
                </c:pt>
                <c:pt idx="21">
                  <c:v>5</c:v>
                </c:pt>
                <c:pt idx="22">
                  <c:v>2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2</c:v>
                </c:pt>
                <c:pt idx="33">
                  <c:v>5</c:v>
                </c:pt>
                <c:pt idx="34">
                  <c:v>8</c:v>
                </c:pt>
                <c:pt idx="35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205392008"/>
        <c:axId val="205395928"/>
      </c:barChart>
      <c:catAx>
        <c:axId val="205392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>
                    <a:latin typeface="Calibri" pitchFamily="34" charset="0"/>
                  </a:defRPr>
                </a:pPr>
                <a:r>
                  <a:rPr lang="pl-PL" sz="1600" b="0">
                    <a:latin typeface="Calibri" pitchFamily="34" charset="0"/>
                  </a:rPr>
                  <a:t>Solar Longitude</a:t>
                </a:r>
              </a:p>
            </c:rich>
          </c:tx>
          <c:layout>
            <c:manualLayout>
              <c:xMode val="edge"/>
              <c:yMode val="edge"/>
              <c:x val="0.41059774307872532"/>
              <c:y val="0.8853755083189708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Calibri" pitchFamily="34" charset="0"/>
              </a:defRPr>
            </a:pPr>
            <a:endParaRPr lang="en-US"/>
          </a:p>
        </c:txPr>
        <c:crossAx val="205395928"/>
        <c:crosses val="autoZero"/>
        <c:auto val="1"/>
        <c:lblAlgn val="ctr"/>
        <c:lblOffset val="100"/>
        <c:tickLblSkip val="1"/>
        <c:noMultiLvlLbl val="0"/>
      </c:catAx>
      <c:valAx>
        <c:axId val="205395928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0">
                    <a:latin typeface="Calibri" pitchFamily="34" charset="0"/>
                  </a:defRPr>
                </a:pPr>
                <a:r>
                  <a:rPr lang="pl-PL" sz="1400" b="0">
                    <a:latin typeface="Calibri" pitchFamily="34" charset="0"/>
                  </a:rPr>
                  <a:t>Solar</a:t>
                </a:r>
                <a:r>
                  <a:rPr lang="pl-PL" sz="1400" b="0" baseline="0">
                    <a:latin typeface="Calibri" pitchFamily="34" charset="0"/>
                  </a:rPr>
                  <a:t> Flux to surface [w m</a:t>
                </a:r>
                <a:r>
                  <a:rPr lang="pl-PL" sz="1400" b="0" baseline="30000">
                    <a:latin typeface="Calibri" pitchFamily="34" charset="0"/>
                  </a:rPr>
                  <a:t>-2</a:t>
                </a:r>
                <a:r>
                  <a:rPr lang="pl-PL" sz="1400" b="0" baseline="0">
                    <a:latin typeface="Calibri" pitchFamily="34" charset="0"/>
                  </a:rPr>
                  <a:t>]</a:t>
                </a:r>
                <a:endParaRPr lang="pl-PL" sz="1400" b="0">
                  <a:latin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1.4691601049868766E-2"/>
              <c:y val="0.155853010254737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itchFamily="34" charset="0"/>
              </a:defRPr>
            </a:pPr>
            <a:endParaRPr lang="en-US"/>
          </a:p>
        </c:txPr>
        <c:crossAx val="205392008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56147049612321"/>
          <c:y val="7.5139880870401965E-2"/>
          <c:w val="0.83706039966973622"/>
          <c:h val="0.67102990522283623"/>
        </c:manualLayout>
      </c:layout>
      <c:barChart>
        <c:barDir val="col"/>
        <c:grouping val="clustered"/>
        <c:varyColors val="0"/>
        <c:ser>
          <c:idx val="0"/>
          <c:order val="0"/>
          <c:tx>
            <c:v>Average Scenario</c:v>
          </c:tx>
          <c:spPr>
            <a:solidFill>
              <a:schemeClr val="tx1"/>
            </a:solidFill>
          </c:spPr>
          <c:invertIfNegative val="0"/>
          <c:cat>
            <c:numRef>
              <c:f>[1]Arkusz2!$B$4:$B$39</c:f>
              <c:numCache>
                <c:formatCode>General</c:formatCode>
                <c:ptCount val="3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</c:numCache>
            </c:numRef>
          </c:cat>
          <c:val>
            <c:numRef>
              <c:f>[1]Arkusz2!$E$4:$E$39</c:f>
              <c:numCache>
                <c:formatCode>General</c:formatCode>
                <c:ptCount val="36"/>
                <c:pt idx="0">
                  <c:v>150</c:v>
                </c:pt>
                <c:pt idx="1">
                  <c:v>150</c:v>
                </c:pt>
                <c:pt idx="2">
                  <c:v>150</c:v>
                </c:pt>
                <c:pt idx="3">
                  <c:v>150</c:v>
                </c:pt>
                <c:pt idx="4">
                  <c:v>150</c:v>
                </c:pt>
                <c:pt idx="5">
                  <c:v>153</c:v>
                </c:pt>
                <c:pt idx="6">
                  <c:v>159</c:v>
                </c:pt>
                <c:pt idx="7">
                  <c:v>165</c:v>
                </c:pt>
                <c:pt idx="8">
                  <c:v>178</c:v>
                </c:pt>
                <c:pt idx="9">
                  <c:v>197</c:v>
                </c:pt>
                <c:pt idx="10">
                  <c:v>217</c:v>
                </c:pt>
                <c:pt idx="11">
                  <c:v>226</c:v>
                </c:pt>
                <c:pt idx="12">
                  <c:v>224</c:v>
                </c:pt>
                <c:pt idx="13">
                  <c:v>222</c:v>
                </c:pt>
                <c:pt idx="14">
                  <c:v>217</c:v>
                </c:pt>
                <c:pt idx="15">
                  <c:v>209</c:v>
                </c:pt>
                <c:pt idx="16">
                  <c:v>201</c:v>
                </c:pt>
                <c:pt idx="17">
                  <c:v>192</c:v>
                </c:pt>
                <c:pt idx="18">
                  <c:v>179</c:v>
                </c:pt>
                <c:pt idx="19">
                  <c:v>168</c:v>
                </c:pt>
                <c:pt idx="20">
                  <c:v>160</c:v>
                </c:pt>
                <c:pt idx="21">
                  <c:v>156</c:v>
                </c:pt>
                <c:pt idx="22">
                  <c:v>152</c:v>
                </c:pt>
                <c:pt idx="23">
                  <c:v>150</c:v>
                </c:pt>
                <c:pt idx="24">
                  <c:v>150</c:v>
                </c:pt>
                <c:pt idx="25">
                  <c:v>150</c:v>
                </c:pt>
                <c:pt idx="26">
                  <c:v>150</c:v>
                </c:pt>
                <c:pt idx="27">
                  <c:v>150</c:v>
                </c:pt>
                <c:pt idx="28">
                  <c:v>150</c:v>
                </c:pt>
                <c:pt idx="29">
                  <c:v>150</c:v>
                </c:pt>
                <c:pt idx="30">
                  <c:v>150</c:v>
                </c:pt>
                <c:pt idx="31">
                  <c:v>150</c:v>
                </c:pt>
                <c:pt idx="32">
                  <c:v>150</c:v>
                </c:pt>
                <c:pt idx="33">
                  <c:v>150</c:v>
                </c:pt>
                <c:pt idx="34">
                  <c:v>150</c:v>
                </c:pt>
                <c:pt idx="35">
                  <c:v>150</c:v>
                </c:pt>
              </c:numCache>
            </c:numRef>
          </c:val>
        </c:ser>
        <c:ser>
          <c:idx val="1"/>
          <c:order val="1"/>
          <c:tx>
            <c:v>Low Dust Scenario</c:v>
          </c:tx>
          <c:spPr>
            <a:solidFill>
              <a:schemeClr val="bg1">
                <a:lumMod val="65000"/>
              </a:schemeClr>
            </a:solidFill>
          </c:spPr>
          <c:invertIfNegative val="0"/>
          <c:val>
            <c:numRef>
              <c:f>[1]Arkusz2!$J$4:$J$39</c:f>
              <c:numCache>
                <c:formatCode>General</c:formatCode>
                <c:ptCount val="36"/>
                <c:pt idx="0">
                  <c:v>150</c:v>
                </c:pt>
                <c:pt idx="1">
                  <c:v>150</c:v>
                </c:pt>
                <c:pt idx="2">
                  <c:v>150</c:v>
                </c:pt>
                <c:pt idx="3">
                  <c:v>150</c:v>
                </c:pt>
                <c:pt idx="4">
                  <c:v>150</c:v>
                </c:pt>
                <c:pt idx="5">
                  <c:v>155</c:v>
                </c:pt>
                <c:pt idx="6">
                  <c:v>165</c:v>
                </c:pt>
                <c:pt idx="7">
                  <c:v>175</c:v>
                </c:pt>
                <c:pt idx="8">
                  <c:v>189</c:v>
                </c:pt>
                <c:pt idx="9">
                  <c:v>206</c:v>
                </c:pt>
                <c:pt idx="10">
                  <c:v>225</c:v>
                </c:pt>
                <c:pt idx="11">
                  <c:v>233</c:v>
                </c:pt>
                <c:pt idx="12">
                  <c:v>231</c:v>
                </c:pt>
                <c:pt idx="13">
                  <c:v>228</c:v>
                </c:pt>
                <c:pt idx="14">
                  <c:v>223</c:v>
                </c:pt>
                <c:pt idx="15">
                  <c:v>215</c:v>
                </c:pt>
                <c:pt idx="16">
                  <c:v>207</c:v>
                </c:pt>
                <c:pt idx="17">
                  <c:v>196</c:v>
                </c:pt>
                <c:pt idx="18">
                  <c:v>183</c:v>
                </c:pt>
                <c:pt idx="19">
                  <c:v>170</c:v>
                </c:pt>
                <c:pt idx="20">
                  <c:v>161</c:v>
                </c:pt>
                <c:pt idx="21">
                  <c:v>157</c:v>
                </c:pt>
                <c:pt idx="22">
                  <c:v>152</c:v>
                </c:pt>
                <c:pt idx="23">
                  <c:v>150</c:v>
                </c:pt>
                <c:pt idx="24">
                  <c:v>150</c:v>
                </c:pt>
                <c:pt idx="25">
                  <c:v>150</c:v>
                </c:pt>
                <c:pt idx="26">
                  <c:v>150</c:v>
                </c:pt>
                <c:pt idx="27">
                  <c:v>150</c:v>
                </c:pt>
                <c:pt idx="28">
                  <c:v>150</c:v>
                </c:pt>
                <c:pt idx="29">
                  <c:v>150</c:v>
                </c:pt>
                <c:pt idx="30">
                  <c:v>150</c:v>
                </c:pt>
                <c:pt idx="31">
                  <c:v>150</c:v>
                </c:pt>
                <c:pt idx="32">
                  <c:v>150</c:v>
                </c:pt>
                <c:pt idx="33">
                  <c:v>150</c:v>
                </c:pt>
                <c:pt idx="34">
                  <c:v>150</c:v>
                </c:pt>
                <c:pt idx="35">
                  <c:v>150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205391224"/>
        <c:axId val="205393968"/>
      </c:barChart>
      <c:catAx>
        <c:axId val="205391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>
                    <a:latin typeface="Calibri" pitchFamily="34" charset="0"/>
                  </a:defRPr>
                </a:pPr>
                <a:r>
                  <a:rPr lang="pl-PL" sz="1600" b="0">
                    <a:latin typeface="Calibri" pitchFamily="34" charset="0"/>
                  </a:rPr>
                  <a:t>Solar Longitude</a:t>
                </a:r>
              </a:p>
            </c:rich>
          </c:tx>
          <c:layout>
            <c:manualLayout>
              <c:xMode val="edge"/>
              <c:yMode val="edge"/>
              <c:x val="0.41059774307872532"/>
              <c:y val="0.8853755083189708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Calibri" pitchFamily="34" charset="0"/>
              </a:defRPr>
            </a:pPr>
            <a:endParaRPr lang="en-US"/>
          </a:p>
        </c:txPr>
        <c:crossAx val="205393968"/>
        <c:crosses val="autoZero"/>
        <c:auto val="1"/>
        <c:lblAlgn val="ctr"/>
        <c:lblOffset val="100"/>
        <c:tickLblSkip val="1"/>
        <c:noMultiLvlLbl val="0"/>
      </c:catAx>
      <c:valAx>
        <c:axId val="205393968"/>
        <c:scaling>
          <c:orientation val="minMax"/>
          <c:min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0">
                    <a:latin typeface="Calibri" pitchFamily="34" charset="0"/>
                  </a:defRPr>
                </a:pPr>
                <a:r>
                  <a:rPr lang="pl-PL" sz="1400" b="0">
                    <a:latin typeface="Calibri" pitchFamily="34" charset="0"/>
                  </a:rPr>
                  <a:t>Daily Max meansurface T [K]</a:t>
                </a:r>
              </a:p>
            </c:rich>
          </c:tx>
          <c:layout>
            <c:manualLayout>
              <c:xMode val="edge"/>
              <c:yMode val="edge"/>
              <c:x val="1.2554927809165096E-2"/>
              <c:y val="7.5139963727710007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itchFamily="34" charset="0"/>
              </a:defRPr>
            </a:pPr>
            <a:endParaRPr lang="en-US"/>
          </a:p>
        </c:txPr>
        <c:crossAx val="205391224"/>
        <c:crosses val="autoZero"/>
        <c:crossBetween val="midCat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A5522-5648-4AC7-A0D6-8D4BBEF932CF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D7308-20FA-45A1-80BC-22F10821B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9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0CB5C-DBEF-46CB-9A9F-3ACA03D2F0D2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87CFD-B76A-4FC1-8316-1C765E15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70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87CFD-B76A-4FC1-8316-1C765E1596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4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87CFD-B76A-4FC1-8316-1C765E1596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8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87CFD-B76A-4FC1-8316-1C765E1596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62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87CFD-B76A-4FC1-8316-1C765E1596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07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87CFD-B76A-4FC1-8316-1C765E1596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65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87CFD-B76A-4FC1-8316-1C765E1596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90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87CFD-B76A-4FC1-8316-1C765E1596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90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87CFD-B76A-4FC1-8316-1C765E1596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90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87CFD-B76A-4FC1-8316-1C765E1596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0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87CFD-B76A-4FC1-8316-1C765E1596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9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E95C-01AE-428A-9E27-C718091B6B01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50B1-10A7-4527-A8EF-A93DAA1E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8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E95C-01AE-428A-9E27-C718091B6B01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50B1-10A7-4527-A8EF-A93DAA1E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0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E95C-01AE-428A-9E27-C718091B6B01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50B1-10A7-4527-A8EF-A93DAA1E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E95C-01AE-428A-9E27-C718091B6B01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50B1-10A7-4527-A8EF-A93DAA1E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51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E95C-01AE-428A-9E27-C718091B6B01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50B1-10A7-4527-A8EF-A93DAA1E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1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E95C-01AE-428A-9E27-C718091B6B01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50B1-10A7-4527-A8EF-A93DAA1E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34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E95C-01AE-428A-9E27-C718091B6B01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50B1-10A7-4527-A8EF-A93DAA1E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8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E95C-01AE-428A-9E27-C718091B6B01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50B1-10A7-4527-A8EF-A93DAA1E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0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E95C-01AE-428A-9E27-C718091B6B01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50B1-10A7-4527-A8EF-A93DAA1E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8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E95C-01AE-428A-9E27-C718091B6B01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50B1-10A7-4527-A8EF-A93DAA1E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5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E95C-01AE-428A-9E27-C718091B6B01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50B1-10A7-4527-A8EF-A93DAA1E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8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  <a:lum/>
          </a:blip>
          <a:srcRect/>
          <a:stretch>
            <a:fillRect l="-1000" t="-1000" r="-1000" b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E95C-01AE-428A-9E27-C718091B6B01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F50B1-10A7-4527-A8EF-A93DAA1E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4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Ice melting by radiantly heated dust grains on the Martian Northern Pole 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8382000" cy="1752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Anna Losiak</a:t>
            </a:r>
            <a:r>
              <a:rPr lang="pl-PL" sz="2800" b="1" baseline="30000" dirty="0" smtClean="0"/>
              <a:t>1</a:t>
            </a:r>
            <a:r>
              <a:rPr lang="en-US" sz="2800" b="1" dirty="0" smtClean="0"/>
              <a:t>, Le</a:t>
            </a:r>
            <a:r>
              <a:rPr lang="pl-PL" sz="2800" b="1" dirty="0" err="1" smtClean="0"/>
              <a:t>szek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Czechowski</a:t>
            </a:r>
            <a:r>
              <a:rPr lang="pl-PL" sz="2800" b="1" baseline="30000" dirty="0" smtClean="0"/>
              <a:t>2</a:t>
            </a:r>
            <a:r>
              <a:rPr lang="en-US" sz="2800" b="1" dirty="0" smtClean="0"/>
              <a:t>, Michael A. Velbel</a:t>
            </a:r>
            <a:r>
              <a:rPr lang="pl-PL" sz="2800" b="1" baseline="30000" dirty="0" smtClean="0"/>
              <a:t>3</a:t>
            </a:r>
            <a:endParaRPr lang="en-US" sz="2400" b="1" baseline="30000" dirty="0" smtClean="0"/>
          </a:p>
          <a:p>
            <a:pPr algn="ctr"/>
            <a:r>
              <a:rPr lang="en-US" sz="1800" dirty="0" smtClean="0"/>
              <a:t>1) ING PAN</a:t>
            </a:r>
            <a:r>
              <a:rPr lang="pl-PL" sz="1800" dirty="0" smtClean="0"/>
              <a:t> </a:t>
            </a:r>
            <a:r>
              <a:rPr lang="en-US" sz="1800" dirty="0" err="1" smtClean="0"/>
              <a:t>Wrocław</a:t>
            </a:r>
            <a:r>
              <a:rPr lang="pl-PL" sz="1800" dirty="0" smtClean="0"/>
              <a:t>, Poland (</a:t>
            </a:r>
            <a:r>
              <a:rPr lang="pl-PL" sz="1800" dirty="0" err="1" smtClean="0"/>
              <a:t>anna.losiak@twarda.pan.pl</a:t>
            </a:r>
            <a:r>
              <a:rPr lang="pl-PL" sz="1800" dirty="0" smtClean="0"/>
              <a:t>)</a:t>
            </a:r>
            <a:r>
              <a:rPr lang="en-US" sz="1800" dirty="0" smtClean="0"/>
              <a:t>; 2) </a:t>
            </a:r>
            <a:r>
              <a:rPr lang="en-US" sz="1800" dirty="0" err="1" smtClean="0"/>
              <a:t>Instytut</a:t>
            </a:r>
            <a:r>
              <a:rPr lang="en-US" sz="1800" dirty="0" smtClean="0"/>
              <a:t> </a:t>
            </a:r>
            <a:r>
              <a:rPr lang="en-US" sz="1800" dirty="0" err="1" smtClean="0"/>
              <a:t>Geofizyki</a:t>
            </a:r>
            <a:r>
              <a:rPr lang="pl-PL" sz="1800" dirty="0" smtClean="0"/>
              <a:t> Uniwersytet Warszawski</a:t>
            </a:r>
            <a:r>
              <a:rPr lang="en-US" sz="1800" dirty="0" smtClean="0"/>
              <a:t>,</a:t>
            </a:r>
            <a:r>
              <a:rPr lang="pl-PL" sz="1800" dirty="0" smtClean="0"/>
              <a:t> Poland</a:t>
            </a:r>
            <a:r>
              <a:rPr lang="en-US" sz="1800" dirty="0" smtClean="0"/>
              <a:t>;</a:t>
            </a:r>
            <a:r>
              <a:rPr lang="pl-PL" sz="1800" dirty="0" smtClean="0"/>
              <a:t> 3</a:t>
            </a:r>
            <a:r>
              <a:rPr lang="en-US" sz="1800" dirty="0" smtClean="0"/>
              <a:t>) Department of Geological Science, Michigan State University, </a:t>
            </a:r>
            <a:r>
              <a:rPr lang="pl-PL" sz="1800" dirty="0" smtClean="0"/>
              <a:t>US.</a:t>
            </a:r>
            <a:r>
              <a:rPr lang="pl-PL" sz="1600" dirty="0" smtClean="0"/>
              <a:t> </a:t>
            </a:r>
            <a:endParaRPr lang="en-US" sz="1600" dirty="0" smtClean="0"/>
          </a:p>
          <a:p>
            <a:endParaRPr lang="en-US" dirty="0"/>
          </a:p>
        </p:txBody>
      </p:sp>
      <p:pic>
        <p:nvPicPr>
          <p:cNvPr id="3074" name="Picture 2" descr="http://www.ncn.gov.pl/drupal/sites/all/themes/ncn-nowa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86" y="6524931"/>
            <a:ext cx="2280714" cy="1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ing.pan.pl/graf/LOGO-ING_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390967"/>
            <a:ext cx="7620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r>
              <a:rPr lang="pl-PL" dirty="0" smtClean="0">
                <a:solidFill>
                  <a:schemeClr val="bg1"/>
                </a:solidFill>
              </a:rPr>
              <a:t>im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19400"/>
            <a:ext cx="4343400" cy="3306763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b="1" dirty="0" smtClean="0">
                <a:latin typeface="Calibri" pitchFamily="34" charset="0"/>
              </a:rPr>
              <a:t>Is contemporary </a:t>
            </a:r>
            <a:r>
              <a:rPr lang="en-US" b="1" dirty="0" smtClean="0">
                <a:latin typeface="Calibri" pitchFamily="34" charset="0"/>
              </a:rPr>
              <a:t>evaporate </a:t>
            </a:r>
            <a:r>
              <a:rPr lang="en-US" b="1" dirty="0" smtClean="0">
                <a:latin typeface="Calibri" pitchFamily="34" charset="0"/>
              </a:rPr>
              <a:t>formation at the Martian Northern Polar Cap possible? </a:t>
            </a:r>
            <a:endParaRPr lang="en-US" sz="3200" b="1" dirty="0" smtClean="0"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1114" y="4508288"/>
            <a:ext cx="2135772" cy="219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295400"/>
            <a:ext cx="3200400" cy="253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trzałka w dół 6"/>
          <p:cNvSpPr/>
          <p:nvPr/>
        </p:nvSpPr>
        <p:spPr>
          <a:xfrm>
            <a:off x="7010400" y="3986783"/>
            <a:ext cx="457200" cy="356617"/>
          </a:xfrm>
          <a:prstGeom prst="down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Numerical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modeling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541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alibri" pitchFamily="34" charset="0"/>
              </a:rPr>
              <a:t>Test if radiant heating is sufficient to melt a thin layer of ice surrounding a single dust grain exposed within the south facing side of the Martian North Polar Cap trench.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1298"/>
          <a:stretch/>
        </p:blipFill>
        <p:spPr bwMode="auto">
          <a:xfrm>
            <a:off x="3486849" y="4572000"/>
            <a:ext cx="5504751" cy="161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12" y="3581400"/>
            <a:ext cx="318483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łoneczko 5"/>
          <p:cNvSpPr/>
          <p:nvPr/>
        </p:nvSpPr>
        <p:spPr>
          <a:xfrm>
            <a:off x="7620000" y="3576918"/>
            <a:ext cx="957943" cy="838200"/>
          </a:xfrm>
          <a:prstGeom prst="sun">
            <a:avLst/>
          </a:prstGeom>
          <a:noFill/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Łącznik prosty ze strzałką 7"/>
          <p:cNvCxnSpPr/>
          <p:nvPr/>
        </p:nvCxnSpPr>
        <p:spPr>
          <a:xfrm flipH="1">
            <a:off x="5029200" y="4191000"/>
            <a:ext cx="2590800" cy="1028700"/>
          </a:xfrm>
          <a:prstGeom prst="straightConnector1">
            <a:avLst/>
          </a:prstGeom>
          <a:ln w="25400">
            <a:solidFill>
              <a:srgbClr val="CC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4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847086" y="1849753"/>
            <a:ext cx="5626100" cy="971550"/>
          </a:xfrm>
          <a:prstGeom prst="rect">
            <a:avLst/>
          </a:prstGeom>
          <a:pattFill prst="pct10">
            <a:fgClr>
              <a:schemeClr val="bg2">
                <a:lumMod val="25000"/>
              </a:schemeClr>
            </a:fgClr>
            <a:bgClr>
              <a:schemeClr val="accent1">
                <a:lumMod val="60000"/>
                <a:lumOff val="4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983027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330311" y="1849753"/>
            <a:ext cx="142875" cy="971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983027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Strzałka w dół 7"/>
          <p:cNvSpPr>
            <a:spLocks noChangeArrowheads="1"/>
          </p:cNvSpPr>
          <p:nvPr/>
        </p:nvSpPr>
        <p:spPr bwMode="auto">
          <a:xfrm rot="4100508">
            <a:off x="7245480" y="1401085"/>
            <a:ext cx="431800" cy="1511300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defTabSz="2983027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Strzałka w dół 8"/>
          <p:cNvSpPr>
            <a:spLocks noChangeArrowheads="1"/>
          </p:cNvSpPr>
          <p:nvPr/>
        </p:nvSpPr>
        <p:spPr bwMode="auto">
          <a:xfrm rot="17679380">
            <a:off x="7240717" y="2274210"/>
            <a:ext cx="431800" cy="1511300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defTabSz="2983027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" name="Strzałka w dół 9"/>
          <p:cNvSpPr>
            <a:spLocks noChangeArrowheads="1"/>
          </p:cNvSpPr>
          <p:nvPr/>
        </p:nvSpPr>
        <p:spPr bwMode="auto">
          <a:xfrm rot="14243092">
            <a:off x="6834342" y="1401284"/>
            <a:ext cx="444500" cy="611188"/>
          </a:xfrm>
          <a:prstGeom prst="downArrow">
            <a:avLst>
              <a:gd name="adj1" fmla="val 50000"/>
              <a:gd name="adj2" fmla="val 50054"/>
            </a:avLst>
          </a:prstGeom>
          <a:solidFill>
            <a:srgbClr val="C0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defTabSz="2983027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pole tekstowe 44"/>
          <p:cNvSpPr txBox="1">
            <a:spLocks noChangeArrowheads="1"/>
          </p:cNvSpPr>
          <p:nvPr/>
        </p:nvSpPr>
        <p:spPr bwMode="auto">
          <a:xfrm>
            <a:off x="8232905" y="3115585"/>
            <a:ext cx="420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>
                <a:latin typeface="Calibri" pitchFamily="34" charset="0"/>
              </a:rPr>
              <a:t>A</a:t>
            </a:r>
          </a:p>
        </p:txBody>
      </p:sp>
      <p:sp>
        <p:nvSpPr>
          <p:cNvPr id="13" name="pole tekstowe 45"/>
          <p:cNvSpPr txBox="1">
            <a:spLocks noChangeArrowheads="1"/>
          </p:cNvSpPr>
          <p:nvPr/>
        </p:nvSpPr>
        <p:spPr bwMode="auto">
          <a:xfrm>
            <a:off x="7350172" y="1354961"/>
            <a:ext cx="3825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dirty="0">
                <a:latin typeface="Calibri" pitchFamily="34" charset="0"/>
              </a:rPr>
              <a:t>e</a:t>
            </a:r>
          </a:p>
        </p:txBody>
      </p:sp>
      <p:sp>
        <p:nvSpPr>
          <p:cNvPr id="14" name="pole tekstowe 46"/>
          <p:cNvSpPr txBox="1">
            <a:spLocks noChangeArrowheads="1"/>
          </p:cNvSpPr>
          <p:nvPr/>
        </p:nvSpPr>
        <p:spPr bwMode="auto">
          <a:xfrm>
            <a:off x="5796292" y="1295715"/>
            <a:ext cx="644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>
                <a:latin typeface="Calibri" pitchFamily="34" charset="0"/>
              </a:rPr>
              <a:t>T</a:t>
            </a:r>
            <a:r>
              <a:rPr lang="pl-PL" sz="2800" baseline="-25000">
                <a:latin typeface="Calibri" pitchFamily="34" charset="0"/>
              </a:rPr>
              <a:t>ini</a:t>
            </a:r>
          </a:p>
        </p:txBody>
      </p:sp>
      <p:sp>
        <p:nvSpPr>
          <p:cNvPr id="15" name="pole tekstowe 47"/>
          <p:cNvSpPr txBox="1">
            <a:spLocks noChangeArrowheads="1"/>
          </p:cNvSpPr>
          <p:nvPr/>
        </p:nvSpPr>
        <p:spPr bwMode="auto">
          <a:xfrm>
            <a:off x="737548" y="1295715"/>
            <a:ext cx="765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dirty="0" err="1">
                <a:latin typeface="Calibri" pitchFamily="34" charset="0"/>
              </a:rPr>
              <a:t>T</a:t>
            </a:r>
            <a:r>
              <a:rPr lang="pl-PL" sz="2800" baseline="-25000" dirty="0" err="1">
                <a:latin typeface="Calibri" pitchFamily="34" charset="0"/>
              </a:rPr>
              <a:t>low</a:t>
            </a:r>
            <a:endParaRPr lang="pl-PL" sz="2800" baseline="-25000" dirty="0">
              <a:latin typeface="Calibri" pitchFamily="34" charset="0"/>
            </a:endParaRPr>
          </a:p>
        </p:txBody>
      </p:sp>
      <p:sp>
        <p:nvSpPr>
          <p:cNvPr id="16" name="pole tekstowe 48"/>
          <p:cNvSpPr txBox="1">
            <a:spLocks noChangeArrowheads="1"/>
          </p:cNvSpPr>
          <p:nvPr/>
        </p:nvSpPr>
        <p:spPr bwMode="auto">
          <a:xfrm>
            <a:off x="5955661" y="2837178"/>
            <a:ext cx="517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>
                <a:latin typeface="Calibri" pitchFamily="34" charset="0"/>
              </a:rPr>
              <a:t>d</a:t>
            </a:r>
            <a:r>
              <a:rPr lang="pl-PL" sz="2800" baseline="-25000">
                <a:latin typeface="Calibri" pitchFamily="34" charset="0"/>
              </a:rPr>
              <a:t>d</a:t>
            </a:r>
          </a:p>
        </p:txBody>
      </p:sp>
      <p:sp>
        <p:nvSpPr>
          <p:cNvPr id="17" name="pole tekstowe 49"/>
          <p:cNvSpPr txBox="1">
            <a:spLocks noChangeArrowheads="1"/>
          </p:cNvSpPr>
          <p:nvPr/>
        </p:nvSpPr>
        <p:spPr bwMode="auto">
          <a:xfrm>
            <a:off x="2609211" y="2821303"/>
            <a:ext cx="3825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>
                <a:latin typeface="Calibri" pitchFamily="34" charset="0"/>
              </a:rPr>
              <a:t>d</a:t>
            </a:r>
            <a:endParaRPr lang="pl-PL" sz="2800" baseline="-25000">
              <a:latin typeface="Calibri" pitchFamily="34" charset="0"/>
            </a:endParaRPr>
          </a:p>
        </p:txBody>
      </p:sp>
      <p:sp>
        <p:nvSpPr>
          <p:cNvPr id="18" name="pole tekstowe 35"/>
          <p:cNvSpPr txBox="1">
            <a:spLocks noChangeArrowheads="1"/>
          </p:cNvSpPr>
          <p:nvPr/>
        </p:nvSpPr>
        <p:spPr bwMode="auto">
          <a:xfrm>
            <a:off x="6435086" y="2784790"/>
            <a:ext cx="520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</a:rPr>
              <a:t>ρ</a:t>
            </a:r>
            <a:r>
              <a:rPr lang="en-US" sz="2800" baseline="-25000">
                <a:latin typeface="Calibri" pitchFamily="34" charset="0"/>
              </a:rPr>
              <a:t>d</a:t>
            </a:r>
            <a:endParaRPr lang="en-US" sz="2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pole tekstowe 52"/>
          <p:cNvSpPr txBox="1">
            <a:spLocks noChangeArrowheads="1"/>
          </p:cNvSpPr>
          <p:nvPr/>
        </p:nvSpPr>
        <p:spPr bwMode="auto">
          <a:xfrm>
            <a:off x="2153598" y="2821303"/>
            <a:ext cx="385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</a:rPr>
              <a:t>ρ</a:t>
            </a:r>
            <a:endParaRPr lang="pl-PL" sz="2800" baseline="-25000">
              <a:latin typeface="Calibri" pitchFamily="34" charset="0"/>
            </a:endParaRPr>
          </a:p>
        </p:txBody>
      </p:sp>
      <p:sp>
        <p:nvSpPr>
          <p:cNvPr id="20" name="Prostokąt 36"/>
          <p:cNvSpPr>
            <a:spLocks noChangeArrowheads="1"/>
          </p:cNvSpPr>
          <p:nvPr/>
        </p:nvSpPr>
        <p:spPr bwMode="auto">
          <a:xfrm>
            <a:off x="3506148" y="2821303"/>
            <a:ext cx="4968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>
                <a:latin typeface="Calibri" pitchFamily="34" charset="0"/>
              </a:rPr>
              <a:t>c</a:t>
            </a:r>
            <a:r>
              <a:rPr lang="pl-PL" sz="2800" baseline="-25000">
                <a:latin typeface="Calibri" pitchFamily="34" charset="0"/>
              </a:rPr>
              <a:t>p</a:t>
            </a:r>
          </a:p>
        </p:txBody>
      </p:sp>
      <p:sp>
        <p:nvSpPr>
          <p:cNvPr id="21" name="pole tekstowe 54"/>
          <p:cNvSpPr txBox="1">
            <a:spLocks noChangeArrowheads="1"/>
          </p:cNvSpPr>
          <p:nvPr/>
        </p:nvSpPr>
        <p:spPr bwMode="auto">
          <a:xfrm>
            <a:off x="3087048" y="2821303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>
                <a:latin typeface="Calibri" pitchFamily="34" charset="0"/>
              </a:rPr>
              <a:t>k</a:t>
            </a:r>
            <a:endParaRPr lang="pl-PL" sz="2800" baseline="-25000">
              <a:latin typeface="Calibri" pitchFamily="34" charset="0"/>
            </a:endParaRPr>
          </a:p>
        </p:txBody>
      </p:sp>
      <p:sp>
        <p:nvSpPr>
          <p:cNvPr id="22" name="Prostokąt 55"/>
          <p:cNvSpPr>
            <a:spLocks noChangeArrowheads="1"/>
          </p:cNvSpPr>
          <p:nvPr/>
        </p:nvSpPr>
        <p:spPr bwMode="auto">
          <a:xfrm>
            <a:off x="3953823" y="2821303"/>
            <a:ext cx="563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>
                <a:latin typeface="Calibri" pitchFamily="34" charset="0"/>
              </a:rPr>
              <a:t>c</a:t>
            </a:r>
            <a:r>
              <a:rPr lang="pl-PL" sz="2800" baseline="-25000">
                <a:latin typeface="Calibri" pitchFamily="34" charset="0"/>
              </a:rPr>
              <a:t>m</a:t>
            </a:r>
          </a:p>
        </p:txBody>
      </p:sp>
      <p:sp>
        <p:nvSpPr>
          <p:cNvPr id="27" name="pole tekstowe 34"/>
          <p:cNvSpPr txBox="1">
            <a:spLocks noChangeArrowheads="1"/>
          </p:cNvSpPr>
          <p:nvPr/>
        </p:nvSpPr>
        <p:spPr bwMode="auto">
          <a:xfrm>
            <a:off x="8243365" y="1613738"/>
            <a:ext cx="420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dirty="0">
                <a:latin typeface="Calibri" pitchFamily="34" charset="0"/>
              </a:rPr>
              <a:t>S</a:t>
            </a:r>
          </a:p>
        </p:txBody>
      </p:sp>
      <p:sp>
        <p:nvSpPr>
          <p:cNvPr id="29" name="pole tekstowe 74"/>
          <p:cNvSpPr txBox="1">
            <a:spLocks noChangeArrowheads="1"/>
          </p:cNvSpPr>
          <p:nvPr/>
        </p:nvSpPr>
        <p:spPr bwMode="auto">
          <a:xfrm>
            <a:off x="152401" y="3429000"/>
            <a:ext cx="9143999" cy="32624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A numerical </a:t>
            </a:r>
            <a:r>
              <a:rPr lang="en-US" sz="2400" dirty="0">
                <a:latin typeface="Calibri" pitchFamily="34" charset="0"/>
              </a:rPr>
              <a:t>model based on the equation of the heat </a:t>
            </a:r>
            <a:r>
              <a:rPr lang="en-US" sz="2400" dirty="0" smtClean="0">
                <a:latin typeface="Calibri" pitchFamily="34" charset="0"/>
              </a:rPr>
              <a:t>transfer</a:t>
            </a:r>
          </a:p>
          <a:p>
            <a:r>
              <a:rPr lang="en-US" dirty="0" smtClean="0">
                <a:latin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</a:rPr>
              <a:t>Czechowski</a:t>
            </a:r>
            <a:r>
              <a:rPr lang="en-US" dirty="0" smtClean="0">
                <a:latin typeface="Calibri" pitchFamily="34" charset="0"/>
              </a:rPr>
              <a:t> 2012): </a:t>
            </a:r>
            <a:endParaRPr lang="pl-PL" dirty="0">
              <a:latin typeface="Calibri" pitchFamily="34" charset="0"/>
            </a:endParaRPr>
          </a:p>
          <a:p>
            <a:endParaRPr lang="pl-PL" sz="2400" dirty="0">
              <a:latin typeface="Calibri" pitchFamily="34" charset="0"/>
            </a:endParaRPr>
          </a:p>
          <a:p>
            <a:endParaRPr lang="pl-PL" sz="1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where symbols are explained in Table 1. The equation is solved for </a:t>
            </a:r>
            <a:r>
              <a:rPr lang="en-US" sz="2400" dirty="0" smtClean="0">
                <a:latin typeface="Calibri" pitchFamily="34" charset="0"/>
              </a:rPr>
              <a:t>  x</a:t>
            </a:r>
            <a:r>
              <a:rPr lang="en-US" sz="2400" dirty="0">
                <a:latin typeface="Calibri" pitchFamily="34" charset="0"/>
              </a:rPr>
              <a:t>=[0, D] with the following boundary conditions</a:t>
            </a:r>
            <a:r>
              <a:rPr lang="en-US" sz="2400" dirty="0" smtClean="0">
                <a:latin typeface="Calibri" pitchFamily="34" charset="0"/>
              </a:rPr>
              <a:t>:</a:t>
            </a:r>
          </a:p>
          <a:p>
            <a:endParaRPr lang="pl-PL" sz="2400" dirty="0">
              <a:latin typeface="Calibri" pitchFamily="34" charset="0"/>
            </a:endParaRPr>
          </a:p>
          <a:p>
            <a:r>
              <a:rPr lang="en-US" sz="1400" dirty="0" smtClean="0">
                <a:latin typeface="Calibri" pitchFamily="34" charset="0"/>
              </a:rPr>
              <a:t>                                                                                                                   </a:t>
            </a:r>
            <a:r>
              <a:rPr lang="en-US" sz="2400" dirty="0" smtClean="0">
                <a:latin typeface="Calibri" pitchFamily="34" charset="0"/>
              </a:rPr>
              <a:t>for  </a:t>
            </a:r>
            <a:r>
              <a:rPr lang="en-US" sz="2400" i="1" dirty="0">
                <a:latin typeface="Calibri" pitchFamily="34" charset="0"/>
              </a:rPr>
              <a:t>x </a:t>
            </a:r>
            <a:r>
              <a:rPr lang="en-US" sz="2400" dirty="0">
                <a:latin typeface="Calibri" pitchFamily="34" charset="0"/>
              </a:rPr>
              <a:t>= 0 (the surface)</a:t>
            </a:r>
            <a:endParaRPr lang="pl-PL" sz="2400" dirty="0">
              <a:latin typeface="Calibri" pitchFamily="34" charset="0"/>
            </a:endParaRPr>
          </a:p>
          <a:p>
            <a:r>
              <a:rPr lang="pl-PL" sz="2400" i="1" dirty="0"/>
              <a:t>       </a:t>
            </a:r>
            <a:r>
              <a:rPr lang="en-US" sz="2400" i="1" dirty="0" smtClean="0"/>
              <a:t>    </a:t>
            </a:r>
            <a:r>
              <a:rPr lang="en-US" sz="2400" i="1" dirty="0" smtClean="0">
                <a:latin typeface="Calibri" pitchFamily="34" charset="0"/>
              </a:rPr>
              <a:t>T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= </a:t>
            </a:r>
            <a:r>
              <a:rPr lang="en-US" sz="2400" i="1" dirty="0" err="1">
                <a:latin typeface="Calibri" pitchFamily="34" charset="0"/>
              </a:rPr>
              <a:t>T</a:t>
            </a:r>
            <a:r>
              <a:rPr lang="en-US" sz="2400" baseline="-25000" dirty="0" err="1">
                <a:latin typeface="Calibri" pitchFamily="34" charset="0"/>
              </a:rPr>
              <a:t>low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pl-PL" sz="2400" dirty="0">
                <a:latin typeface="Calibri" pitchFamily="34" charset="0"/>
              </a:rPr>
              <a:t>	                    </a:t>
            </a:r>
            <a:r>
              <a:rPr lang="pl-PL" sz="2400" dirty="0"/>
              <a:t>        </a:t>
            </a:r>
            <a:r>
              <a:rPr lang="en-US" sz="2400" dirty="0" smtClean="0"/>
              <a:t>           </a:t>
            </a:r>
            <a:r>
              <a:rPr lang="en-US" sz="2400" dirty="0" smtClean="0">
                <a:latin typeface="Calibri" pitchFamily="34" charset="0"/>
              </a:rPr>
              <a:t>for  </a:t>
            </a:r>
            <a:r>
              <a:rPr lang="en-US" sz="2400" i="1" dirty="0">
                <a:latin typeface="Calibri" pitchFamily="34" charset="0"/>
              </a:rPr>
              <a:t>x = D</a:t>
            </a:r>
            <a:r>
              <a:rPr lang="en-US" sz="2400" dirty="0">
                <a:latin typeface="Calibri" pitchFamily="34" charset="0"/>
              </a:rPr>
              <a:t> (the lower boundary</a:t>
            </a:r>
            <a:r>
              <a:rPr lang="en-US" sz="2400" dirty="0" smtClean="0">
                <a:latin typeface="Calibri" pitchFamily="34" charset="0"/>
              </a:rPr>
              <a:t>).</a:t>
            </a:r>
          </a:p>
        </p:txBody>
      </p:sp>
      <p:pic>
        <p:nvPicPr>
          <p:cNvPr id="30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126" y="4154488"/>
            <a:ext cx="6596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1" y="5553115"/>
            <a:ext cx="3802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The model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094" y="1447800"/>
            <a:ext cx="3009947" cy="309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Input </a:t>
            </a:r>
            <a:r>
              <a:rPr lang="pl-PL" dirty="0" err="1" smtClean="0">
                <a:solidFill>
                  <a:schemeClr val="bg1"/>
                </a:solidFill>
              </a:rPr>
              <a:t>parameters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9" name="Symbol zastępczy zawartości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526647"/>
              </p:ext>
            </p:extLst>
          </p:nvPr>
        </p:nvGraphicFramePr>
        <p:xfrm>
          <a:off x="3200400" y="4038600"/>
          <a:ext cx="5943600" cy="2832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Gwiazda 5-ramienna 5"/>
          <p:cNvSpPr/>
          <p:nvPr/>
        </p:nvSpPr>
        <p:spPr>
          <a:xfrm>
            <a:off x="1536667" y="3711716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129549"/>
              </p:ext>
            </p:extLst>
          </p:nvPr>
        </p:nvGraphicFramePr>
        <p:xfrm>
          <a:off x="3200400" y="1280038"/>
          <a:ext cx="5895395" cy="2834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3962400" y="4205921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 flat </a:t>
            </a:r>
            <a:r>
              <a:rPr lang="en-US" sz="1600" dirty="0" smtClean="0"/>
              <a:t>surface</a:t>
            </a:r>
            <a:endParaRPr lang="en-US" sz="16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02057" y="5004954"/>
            <a:ext cx="2922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Pressure &gt;700 Pa </a:t>
            </a:r>
          </a:p>
          <a:p>
            <a:r>
              <a:rPr lang="en-US" dirty="0" smtClean="0"/>
              <a:t>(above triple point of water)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791200" y="42672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 </a:t>
            </a:r>
            <a:r>
              <a:rPr lang="en-US" sz="1600" dirty="0" smtClean="0"/>
              <a:t>inclined surface up to 450 W/m2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904782"/>
              </p:ext>
            </p:extLst>
          </p:nvPr>
        </p:nvGraphicFramePr>
        <p:xfrm>
          <a:off x="0" y="2133600"/>
          <a:ext cx="9144000" cy="4446179"/>
        </p:xfrm>
        <a:graphic>
          <a:graphicData uri="http://schemas.openxmlformats.org/drawingml/2006/table">
            <a:tbl>
              <a:tblPr/>
              <a:tblGrid>
                <a:gridCol w="1397088"/>
                <a:gridCol w="660023"/>
                <a:gridCol w="1320043"/>
                <a:gridCol w="815397"/>
                <a:gridCol w="4951449"/>
              </a:tblGrid>
              <a:tr h="429583"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Name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Symbol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Value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Comment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08291">
                <a:tc gridSpan="5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General properties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6582"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Solar constant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W 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300</a:t>
                      </a: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-4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Northern pole summer (e.g., Levine et al. 1977).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8291">
                <a:tc rowSpan="2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Temperature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T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low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[K]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185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Conservative estimation based on Paige et al. (1994) &amp; Larsen and Dahl-Jensen (2000)</a:t>
                      </a: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and Mars </a:t>
                      </a:r>
                      <a:r>
                        <a:rPr kumimoji="0" lang="pl-PL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Climate</a:t>
                      </a: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Database.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21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T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ini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8291">
                <a:tc gridSpan="5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Dust grain properties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9583">
                <a:tc rowSpan="3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Diameter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[µm]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200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Upper limit of grains that can be moved by wind on Mars (Greeley and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Iversen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1985, Vaughan et al. 2010).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8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Upper limit of dust that can be moved in suspension on Mars.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8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The average size of dust gains on Mars (Lemmon et al. 2004).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8291"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Density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ρ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[kg m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-3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]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3000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Average density of basalt.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9583"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VR Albedo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0.13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Albedo of the Olympia Planum region dunes measured by M. Masse in agreement with older estimates (Paige et al. 1994).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8291"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IR Emissivity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0.72-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0.87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9137">
                <a:tc gridSpan="5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Input </a:t>
            </a:r>
            <a:r>
              <a:rPr lang="pl-PL" dirty="0" err="1" smtClean="0">
                <a:solidFill>
                  <a:schemeClr val="bg1"/>
                </a:solidFill>
              </a:rPr>
              <a:t>parameters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573495"/>
              </p:ext>
            </p:extLst>
          </p:nvPr>
        </p:nvGraphicFramePr>
        <p:xfrm>
          <a:off x="34636" y="1524000"/>
          <a:ext cx="9144000" cy="5038756"/>
        </p:xfrm>
        <a:graphic>
          <a:graphicData uri="http://schemas.openxmlformats.org/drawingml/2006/table">
            <a:tbl>
              <a:tblPr/>
              <a:tblGrid>
                <a:gridCol w="1295400"/>
                <a:gridCol w="761711"/>
                <a:gridCol w="1320043"/>
                <a:gridCol w="815397"/>
                <a:gridCol w="4951449"/>
              </a:tblGrid>
              <a:tr h="422136"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Name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Symbol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Value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Comment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39612">
                <a:tc gridSpan="5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Dirty-porous ice properties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2136"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Composition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MIX 2: 15% Air, 10% Silicates, 75% Ice.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2136"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Thickness of layer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[m]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0.5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2136"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Density of dusty ice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ρ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[kg m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-3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]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990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MIX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9362"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Specific heat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[J kg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K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]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1500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MIX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4681">
                <a:tc rowSpan="5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Coefficient of heat conduction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k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[J 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K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s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]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0.1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Experimentally derived values vary between &lt;0.015 to &gt;3.06 J m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K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s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(Shoshany et al. 2002, Schneebeli and Sokratov 2004, Seiferlin et al. 1996, Clifford 1987). Values derived from measured thermal inertia for Northern Polar Cap for assumed dirty-porous ice properties vary between 0.04 and 0.7.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4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0.5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0.7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57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2136"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Specific heat for melting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[J kg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]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133480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4681">
                <a:tc rowSpan="3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Heat source/sink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Q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[W 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-3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]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Q&lt;0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for melting.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4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Q&gt;0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for freezing.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4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Q=0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829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otherwise.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Input </a:t>
            </a:r>
            <a:r>
              <a:rPr lang="pl-PL" dirty="0" err="1" smtClean="0">
                <a:solidFill>
                  <a:schemeClr val="bg1"/>
                </a:solidFill>
              </a:rPr>
              <a:t>parameters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ingpan\Downloads\fig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21" y="2362201"/>
            <a:ext cx="2924165" cy="218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ingpan\Downloads\fi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39" y="4551415"/>
            <a:ext cx="2921558" cy="21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nna\Dropbox\Sulphates on Mars\theoretical paper\htm_kopia\html_kopia\pdex74m1_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1"/>
            <a:ext cx="2924164" cy="218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nna\Dropbox\Sulphates on Mars\theoretical paper\htm_kopia\html_kopia\pdex74m1_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57566"/>
            <a:ext cx="2905125" cy="217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Ice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melting</a:t>
            </a:r>
            <a:r>
              <a:rPr lang="pl-PL" dirty="0" smtClean="0">
                <a:solidFill>
                  <a:schemeClr val="bg1"/>
                </a:solidFill>
              </a:rPr>
              <a:t> on Mars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0" y="1265238"/>
            <a:ext cx="3962401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2400" b="1" dirty="0" smtClean="0"/>
              <a:t>Solar </a:t>
            </a:r>
            <a:r>
              <a:rPr lang="pl-PL" sz="2400" b="1" dirty="0" err="1" smtClean="0"/>
              <a:t>constant</a:t>
            </a:r>
            <a:r>
              <a:rPr lang="pl-PL" sz="2400" b="1" dirty="0" smtClean="0"/>
              <a:t> – </a:t>
            </a:r>
            <a:r>
              <a:rPr lang="pl-PL" sz="2400" b="1" dirty="0" err="1" smtClean="0"/>
              <a:t>check</a:t>
            </a:r>
            <a:endParaRPr lang="pl-PL" sz="2400" b="1" dirty="0" smtClean="0"/>
          </a:p>
          <a:p>
            <a:pPr marL="0" indent="0">
              <a:buFont typeface="Arial" pitchFamily="34" charset="0"/>
              <a:buNone/>
            </a:pPr>
            <a:endParaRPr lang="pl-PL" sz="2400" b="1" dirty="0" smtClean="0"/>
          </a:p>
        </p:txBody>
      </p:sp>
      <p:sp>
        <p:nvSpPr>
          <p:cNvPr id="21" name="Symbol zastępczy zawartości 2"/>
          <p:cNvSpPr txBox="1">
            <a:spLocks/>
          </p:cNvSpPr>
          <p:nvPr/>
        </p:nvSpPr>
        <p:spPr>
          <a:xfrm>
            <a:off x="4953000" y="1201527"/>
            <a:ext cx="4177546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800" dirty="0" smtClean="0"/>
              <a:t>IR </a:t>
            </a:r>
            <a:r>
              <a:rPr lang="pl-PL" sz="1800" dirty="0" err="1" smtClean="0"/>
              <a:t>emissivity</a:t>
            </a:r>
            <a:r>
              <a:rPr lang="pl-PL" sz="1800" dirty="0" smtClean="0"/>
              <a:t>: 0.72</a:t>
            </a:r>
          </a:p>
          <a:p>
            <a:pPr marL="0" indent="0">
              <a:buFont typeface="Arial" pitchFamily="34" charset="0"/>
              <a:buNone/>
            </a:pPr>
            <a:r>
              <a:rPr lang="pl-PL" sz="1800" dirty="0" err="1" smtClean="0"/>
              <a:t>Grain</a:t>
            </a:r>
            <a:r>
              <a:rPr lang="pl-PL" sz="1800" dirty="0" smtClean="0"/>
              <a:t> </a:t>
            </a:r>
            <a:r>
              <a:rPr lang="pl-PL" sz="1800" dirty="0" err="1" smtClean="0"/>
              <a:t>size</a:t>
            </a:r>
            <a:r>
              <a:rPr lang="pl-PL" sz="1800" dirty="0" smtClean="0"/>
              <a:t>: 2 </a:t>
            </a:r>
            <a:r>
              <a:rPr lang="pl-PL" sz="1800" dirty="0" err="1"/>
              <a:t>μ</a:t>
            </a:r>
            <a:r>
              <a:rPr lang="pl-PL" sz="1800" dirty="0" err="1" smtClean="0"/>
              <a:t>m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dirty="0" err="1"/>
              <a:t>Heat</a:t>
            </a:r>
            <a:r>
              <a:rPr lang="pl-PL" sz="1800" dirty="0"/>
              <a:t> </a:t>
            </a:r>
            <a:r>
              <a:rPr lang="pl-PL" sz="1800" dirty="0" err="1" smtClean="0"/>
              <a:t>conduction</a:t>
            </a:r>
            <a:r>
              <a:rPr lang="pl-PL" sz="1800" dirty="0"/>
              <a:t>: 0.4 J m-1 K-1 s-1</a:t>
            </a: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23" name="Symbol zastępczy zawartości 2"/>
          <p:cNvSpPr txBox="1">
            <a:spLocks/>
          </p:cNvSpPr>
          <p:nvPr/>
        </p:nvSpPr>
        <p:spPr>
          <a:xfrm>
            <a:off x="4676764" y="2133601"/>
            <a:ext cx="2923915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 smtClean="0"/>
              <a:t>450 W/m2</a:t>
            </a:r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26" name="Symbol zastępczy zawartości 2"/>
          <p:cNvSpPr txBox="1">
            <a:spLocks/>
          </p:cNvSpPr>
          <p:nvPr/>
        </p:nvSpPr>
        <p:spPr>
          <a:xfrm>
            <a:off x="1495685" y="2133601"/>
            <a:ext cx="2923915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 smtClean="0"/>
              <a:t>320 W/m2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490217" y="3007396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ole tekstowe 24"/>
          <p:cNvSpPr txBox="1"/>
          <p:nvPr/>
        </p:nvSpPr>
        <p:spPr>
          <a:xfrm rot="16200000">
            <a:off x="804423" y="3350527"/>
            <a:ext cx="1364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Temperature</a:t>
            </a:r>
            <a:r>
              <a:rPr lang="pl-PL" sz="1400" dirty="0" smtClean="0"/>
              <a:t> [K]</a:t>
            </a:r>
            <a:endParaRPr lang="en-US" sz="1400" dirty="0"/>
          </a:p>
        </p:txBody>
      </p:sp>
      <p:sp>
        <p:nvSpPr>
          <p:cNvPr id="28" name="pole tekstowe 27"/>
          <p:cNvSpPr txBox="1"/>
          <p:nvPr/>
        </p:nvSpPr>
        <p:spPr>
          <a:xfrm>
            <a:off x="2446764" y="660787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5743564" y="65502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sp>
        <p:nvSpPr>
          <p:cNvPr id="6" name="Prostokąt 5"/>
          <p:cNvSpPr/>
          <p:nvPr/>
        </p:nvSpPr>
        <p:spPr>
          <a:xfrm>
            <a:off x="6581764" y="2770039"/>
            <a:ext cx="533400" cy="1497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ole tekstowe 10"/>
          <p:cNvSpPr txBox="1"/>
          <p:nvPr/>
        </p:nvSpPr>
        <p:spPr>
          <a:xfrm>
            <a:off x="2681729" y="2657901"/>
            <a:ext cx="117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~2.7 hours</a:t>
            </a:r>
            <a:endParaRPr lang="en-US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5455354" y="2758592"/>
            <a:ext cx="100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~8 hours</a:t>
            </a:r>
            <a:endParaRPr lang="en-US" dirty="0"/>
          </a:p>
        </p:txBody>
      </p:sp>
      <p:sp>
        <p:nvSpPr>
          <p:cNvPr id="34" name="pole tekstowe 33"/>
          <p:cNvSpPr txBox="1"/>
          <p:nvPr/>
        </p:nvSpPr>
        <p:spPr>
          <a:xfrm rot="16200000">
            <a:off x="323426" y="5503506"/>
            <a:ext cx="2326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Thickness</a:t>
            </a:r>
            <a:r>
              <a:rPr lang="pl-PL" sz="1400" dirty="0" smtClean="0"/>
              <a:t> of </a:t>
            </a:r>
            <a:r>
              <a:rPr lang="pl-PL" sz="1400" dirty="0" err="1" smtClean="0"/>
              <a:t>melted</a:t>
            </a:r>
            <a:r>
              <a:rPr lang="pl-PL" sz="1400" dirty="0" smtClean="0"/>
              <a:t> </a:t>
            </a:r>
            <a:r>
              <a:rPr lang="pl-PL" sz="1400" dirty="0" err="1" smtClean="0"/>
              <a:t>layer</a:t>
            </a:r>
            <a:r>
              <a:rPr lang="pl-PL" sz="1400" dirty="0" smtClean="0"/>
              <a:t> [m]</a:t>
            </a:r>
            <a:endParaRPr lang="en-US" sz="1400" dirty="0"/>
          </a:p>
        </p:txBody>
      </p:sp>
      <p:sp>
        <p:nvSpPr>
          <p:cNvPr id="35" name="Strzałka w prawo 34"/>
          <p:cNvSpPr/>
          <p:nvPr/>
        </p:nvSpPr>
        <p:spPr>
          <a:xfrm rot="16200000">
            <a:off x="5693493" y="5827119"/>
            <a:ext cx="1028702" cy="1665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rzałka w prawo 35"/>
          <p:cNvSpPr/>
          <p:nvPr/>
        </p:nvSpPr>
        <p:spPr>
          <a:xfrm>
            <a:off x="6581764" y="2842567"/>
            <a:ext cx="165535" cy="12923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rzałka w prawo 36"/>
          <p:cNvSpPr/>
          <p:nvPr/>
        </p:nvSpPr>
        <p:spPr>
          <a:xfrm rot="10800000">
            <a:off x="5197029" y="2842567"/>
            <a:ext cx="165535" cy="12923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1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na\Dropbox\Sulphates on Mars\theoretical paper\htm_kopia\html_kopia\pdex74m6_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72" y="4551415"/>
            <a:ext cx="2895599" cy="216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07" y="2382785"/>
            <a:ext cx="2924164" cy="21892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Ice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melting</a:t>
            </a:r>
            <a:r>
              <a:rPr lang="pl-PL" dirty="0" smtClean="0">
                <a:solidFill>
                  <a:schemeClr val="bg1"/>
                </a:solidFill>
              </a:rPr>
              <a:t> on Mars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336338" y="6610389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sp>
        <p:nvSpPr>
          <p:cNvPr id="5" name="pole tekstowe 4"/>
          <p:cNvSpPr txBox="1"/>
          <p:nvPr/>
        </p:nvSpPr>
        <p:spPr>
          <a:xfrm rot="16200000">
            <a:off x="213025" y="5464733"/>
            <a:ext cx="2326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Thickness</a:t>
            </a:r>
            <a:r>
              <a:rPr lang="pl-PL" sz="1400" dirty="0" smtClean="0"/>
              <a:t> of </a:t>
            </a:r>
            <a:r>
              <a:rPr lang="pl-PL" sz="1400" dirty="0" err="1" smtClean="0"/>
              <a:t>melted</a:t>
            </a:r>
            <a:r>
              <a:rPr lang="pl-PL" sz="1400" dirty="0" smtClean="0"/>
              <a:t> </a:t>
            </a:r>
            <a:r>
              <a:rPr lang="pl-PL" sz="1400" dirty="0" err="1" smtClean="0"/>
              <a:t>layer</a:t>
            </a:r>
            <a:r>
              <a:rPr lang="pl-PL" sz="1400" dirty="0" smtClean="0"/>
              <a:t> [m]</a:t>
            </a:r>
            <a:endParaRPr lang="en-US" sz="1400" dirty="0"/>
          </a:p>
        </p:txBody>
      </p:sp>
      <p:sp>
        <p:nvSpPr>
          <p:cNvPr id="13" name="Prostokąt 12"/>
          <p:cNvSpPr/>
          <p:nvPr/>
        </p:nvSpPr>
        <p:spPr>
          <a:xfrm>
            <a:off x="1376452" y="3027979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ole tekstowe 14"/>
          <p:cNvSpPr txBox="1"/>
          <p:nvPr/>
        </p:nvSpPr>
        <p:spPr>
          <a:xfrm rot="16200000">
            <a:off x="690658" y="3371110"/>
            <a:ext cx="1364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Temperature</a:t>
            </a:r>
            <a:r>
              <a:rPr lang="pl-PL" sz="1400" dirty="0" smtClean="0"/>
              <a:t> [K]</a:t>
            </a:r>
            <a:endParaRPr lang="en-US" sz="1400" dirty="0"/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0" y="1265238"/>
            <a:ext cx="3962401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2400" b="1" dirty="0" smtClean="0"/>
              <a:t>IR </a:t>
            </a:r>
            <a:r>
              <a:rPr lang="pl-PL" sz="2400" b="1" dirty="0" err="1" smtClean="0"/>
              <a:t>Emissivity</a:t>
            </a:r>
            <a:r>
              <a:rPr lang="pl-PL" sz="2400" b="1" dirty="0" smtClean="0"/>
              <a:t> of </a:t>
            </a:r>
            <a:r>
              <a:rPr lang="pl-PL" sz="2400" b="1" dirty="0" err="1" smtClean="0"/>
              <a:t>basalt</a:t>
            </a:r>
            <a:endParaRPr lang="pl-PL" sz="2400" b="1" dirty="0" smtClean="0"/>
          </a:p>
          <a:p>
            <a:pPr marL="0" indent="0">
              <a:buFont typeface="Arial" pitchFamily="34" charset="0"/>
              <a:buNone/>
            </a:pPr>
            <a:endParaRPr lang="pl-PL" sz="2400" b="1" dirty="0" smtClean="0"/>
          </a:p>
        </p:txBody>
      </p:sp>
      <p:sp>
        <p:nvSpPr>
          <p:cNvPr id="24" name="pole tekstowe 23"/>
          <p:cNvSpPr txBox="1"/>
          <p:nvPr/>
        </p:nvSpPr>
        <p:spPr>
          <a:xfrm>
            <a:off x="5334000" y="66264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sp>
        <p:nvSpPr>
          <p:cNvPr id="21" name="Symbol zastępczy zawartości 2"/>
          <p:cNvSpPr txBox="1">
            <a:spLocks/>
          </p:cNvSpPr>
          <p:nvPr/>
        </p:nvSpPr>
        <p:spPr>
          <a:xfrm>
            <a:off x="4953000" y="1201527"/>
            <a:ext cx="4114800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800" dirty="0" smtClean="0"/>
              <a:t>Solar </a:t>
            </a:r>
            <a:r>
              <a:rPr lang="pl-PL" sz="1800" dirty="0" err="1"/>
              <a:t>c</a:t>
            </a:r>
            <a:r>
              <a:rPr lang="pl-PL" sz="1800" dirty="0" err="1" smtClean="0"/>
              <a:t>onstant</a:t>
            </a:r>
            <a:r>
              <a:rPr lang="pl-PL" sz="1800" dirty="0" smtClean="0"/>
              <a:t>: 410 W/m2</a:t>
            </a:r>
          </a:p>
          <a:p>
            <a:pPr marL="0" indent="0">
              <a:buFont typeface="Arial" pitchFamily="34" charset="0"/>
              <a:buNone/>
            </a:pPr>
            <a:r>
              <a:rPr lang="pl-PL" sz="1800" dirty="0" err="1" smtClean="0"/>
              <a:t>Grain</a:t>
            </a:r>
            <a:r>
              <a:rPr lang="pl-PL" sz="1800" dirty="0" smtClean="0"/>
              <a:t> </a:t>
            </a:r>
            <a:r>
              <a:rPr lang="pl-PL" sz="1800" dirty="0" err="1" smtClean="0"/>
              <a:t>size</a:t>
            </a:r>
            <a:r>
              <a:rPr lang="pl-PL" sz="1800" dirty="0" smtClean="0"/>
              <a:t>: 2 </a:t>
            </a:r>
            <a:r>
              <a:rPr lang="el-GR" sz="1800" dirty="0" smtClean="0"/>
              <a:t>μ</a:t>
            </a:r>
            <a:r>
              <a:rPr lang="pl-PL" sz="1800" dirty="0" smtClean="0"/>
              <a:t>m</a:t>
            </a:r>
          </a:p>
          <a:p>
            <a:pPr marL="0" indent="0">
              <a:buNone/>
            </a:pPr>
            <a:r>
              <a:rPr lang="pl-PL" sz="1800" dirty="0" err="1"/>
              <a:t>Heat</a:t>
            </a:r>
            <a:r>
              <a:rPr lang="pl-PL" sz="1800" dirty="0"/>
              <a:t> </a:t>
            </a:r>
            <a:r>
              <a:rPr lang="pl-PL" sz="1800" dirty="0" err="1" smtClean="0"/>
              <a:t>conduction</a:t>
            </a:r>
            <a:r>
              <a:rPr lang="pl-PL" sz="1800" dirty="0"/>
              <a:t>: 0.4 J m-1 K-1 s-1</a:t>
            </a: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pic>
        <p:nvPicPr>
          <p:cNvPr id="2052" name="Picture 4" descr="C:\Users\Anna\Dropbox\Sulphates on Mars\theoretical paper\htm_kopia\html_kopia\pdex74m7_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17" y="2382786"/>
            <a:ext cx="2924164" cy="218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nna\Dropbox\Sulphates on Mars\theoretical paper\htm_kopia\html_kopia\pdex74m7_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375" y="4554431"/>
            <a:ext cx="2891570" cy="21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3356" y="2133601"/>
            <a:ext cx="2923915" cy="3047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/>
              <a:t>0.8</a:t>
            </a:r>
          </a:p>
        </p:txBody>
      </p:sp>
      <p:sp>
        <p:nvSpPr>
          <p:cNvPr id="23" name="Symbol zastępczy zawartości 2"/>
          <p:cNvSpPr txBox="1">
            <a:spLocks/>
          </p:cNvSpPr>
          <p:nvPr/>
        </p:nvSpPr>
        <p:spPr>
          <a:xfrm>
            <a:off x="4495799" y="2133601"/>
            <a:ext cx="2923915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 smtClean="0"/>
              <a:t>0.87</a:t>
            </a:r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18" name="Prostokąt 17"/>
          <p:cNvSpPr/>
          <p:nvPr/>
        </p:nvSpPr>
        <p:spPr>
          <a:xfrm>
            <a:off x="6553199" y="2770039"/>
            <a:ext cx="609600" cy="1497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rostokąt 18"/>
          <p:cNvSpPr/>
          <p:nvPr/>
        </p:nvSpPr>
        <p:spPr>
          <a:xfrm>
            <a:off x="3450778" y="2770039"/>
            <a:ext cx="609600" cy="1497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załka w prawo 26"/>
          <p:cNvSpPr/>
          <p:nvPr/>
        </p:nvSpPr>
        <p:spPr>
          <a:xfrm>
            <a:off x="5549464" y="2842567"/>
            <a:ext cx="165535" cy="12923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rzałka w prawo 27"/>
          <p:cNvSpPr/>
          <p:nvPr/>
        </p:nvSpPr>
        <p:spPr>
          <a:xfrm rot="5400000">
            <a:off x="6084025" y="5046159"/>
            <a:ext cx="328747" cy="15239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rzałka w prawo 28"/>
          <p:cNvSpPr/>
          <p:nvPr/>
        </p:nvSpPr>
        <p:spPr>
          <a:xfrm rot="10800000">
            <a:off x="6248399" y="2842567"/>
            <a:ext cx="165535" cy="12923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2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C:\Users\Anna\Dropbox\Sulphates on Mars\theoretical paper\htm_kopia\html_kopia\pdex74m9_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66" y="4553749"/>
            <a:ext cx="2897422" cy="216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nna\Dropbox\Sulphates on Mars\theoretical paper\htm_kopia\html_kopia\pdex74m8_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71" y="2382046"/>
            <a:ext cx="2916307" cy="218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nna\Dropbox\Sulphates on Mars\theoretical paper\htm_kopia\html_kopia\pdex74m8_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98" y="4545535"/>
            <a:ext cx="2903452" cy="21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Anna\Dropbox\Sulphates on Mars\theoretical paper\htm_kopia\html_kopia\pdex74m9_0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66" y="2376342"/>
            <a:ext cx="2897422" cy="216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Ice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melting</a:t>
            </a:r>
            <a:r>
              <a:rPr lang="pl-PL" dirty="0" smtClean="0">
                <a:solidFill>
                  <a:schemeClr val="bg1"/>
                </a:solidFill>
              </a:rPr>
              <a:t> on Mars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917624" y="6610389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sp>
        <p:nvSpPr>
          <p:cNvPr id="5" name="pole tekstowe 4"/>
          <p:cNvSpPr txBox="1"/>
          <p:nvPr/>
        </p:nvSpPr>
        <p:spPr>
          <a:xfrm rot="16200000">
            <a:off x="794311" y="5464733"/>
            <a:ext cx="2326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Thickness</a:t>
            </a:r>
            <a:r>
              <a:rPr lang="pl-PL" sz="1400" dirty="0" smtClean="0"/>
              <a:t> of </a:t>
            </a:r>
            <a:r>
              <a:rPr lang="pl-PL" sz="1400" dirty="0" err="1" smtClean="0"/>
              <a:t>melted</a:t>
            </a:r>
            <a:r>
              <a:rPr lang="pl-PL" sz="1400" dirty="0" smtClean="0"/>
              <a:t> </a:t>
            </a:r>
            <a:r>
              <a:rPr lang="pl-PL" sz="1400" dirty="0" err="1" smtClean="0"/>
              <a:t>layer</a:t>
            </a:r>
            <a:r>
              <a:rPr lang="pl-PL" sz="1400" dirty="0" smtClean="0"/>
              <a:t> [m]</a:t>
            </a:r>
            <a:endParaRPr lang="en-US" sz="1400" dirty="0"/>
          </a:p>
        </p:txBody>
      </p:sp>
      <p:sp>
        <p:nvSpPr>
          <p:cNvPr id="13" name="Prostokąt 12"/>
          <p:cNvSpPr/>
          <p:nvPr/>
        </p:nvSpPr>
        <p:spPr>
          <a:xfrm>
            <a:off x="1957738" y="3027979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ole tekstowe 14"/>
          <p:cNvSpPr txBox="1"/>
          <p:nvPr/>
        </p:nvSpPr>
        <p:spPr>
          <a:xfrm rot="16200000">
            <a:off x="1271944" y="3371110"/>
            <a:ext cx="1364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Temperature</a:t>
            </a:r>
            <a:r>
              <a:rPr lang="pl-PL" sz="1400" dirty="0" smtClean="0"/>
              <a:t> [K]</a:t>
            </a:r>
            <a:endParaRPr lang="en-US" sz="1400" dirty="0"/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0" y="1265238"/>
            <a:ext cx="3962401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2400" b="1" dirty="0" err="1" smtClean="0"/>
              <a:t>Grain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size</a:t>
            </a:r>
            <a:endParaRPr lang="pl-PL" sz="2400" b="1" dirty="0" smtClean="0"/>
          </a:p>
          <a:p>
            <a:pPr marL="0" indent="0">
              <a:buFont typeface="Arial" pitchFamily="34" charset="0"/>
              <a:buNone/>
            </a:pPr>
            <a:endParaRPr lang="pl-PL" sz="2400" b="1" dirty="0" smtClean="0"/>
          </a:p>
        </p:txBody>
      </p:sp>
      <p:sp>
        <p:nvSpPr>
          <p:cNvPr id="24" name="pole tekstowe 23"/>
          <p:cNvSpPr txBox="1"/>
          <p:nvPr/>
        </p:nvSpPr>
        <p:spPr>
          <a:xfrm>
            <a:off x="5915286" y="66264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sp>
        <p:nvSpPr>
          <p:cNvPr id="21" name="Symbol zastępczy zawartości 2"/>
          <p:cNvSpPr txBox="1">
            <a:spLocks/>
          </p:cNvSpPr>
          <p:nvPr/>
        </p:nvSpPr>
        <p:spPr>
          <a:xfrm>
            <a:off x="4953000" y="1201527"/>
            <a:ext cx="3581400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800" dirty="0" smtClean="0"/>
              <a:t>Solar </a:t>
            </a:r>
            <a:r>
              <a:rPr lang="pl-PL" sz="1800" dirty="0" err="1"/>
              <a:t>c</a:t>
            </a:r>
            <a:r>
              <a:rPr lang="pl-PL" sz="1800" dirty="0" err="1" smtClean="0"/>
              <a:t>onstant</a:t>
            </a:r>
            <a:r>
              <a:rPr lang="pl-PL" sz="1800" dirty="0" smtClean="0"/>
              <a:t>: 410 W/m2</a:t>
            </a:r>
          </a:p>
          <a:p>
            <a:pPr marL="0" indent="0">
              <a:buNone/>
            </a:pPr>
            <a:r>
              <a:rPr lang="pl-PL" sz="1800" dirty="0" smtClean="0"/>
              <a:t>IR </a:t>
            </a:r>
            <a:r>
              <a:rPr lang="pl-PL" sz="1800" dirty="0" err="1" smtClean="0"/>
              <a:t>emissivity</a:t>
            </a:r>
            <a:r>
              <a:rPr lang="pl-PL" sz="1800" dirty="0" smtClean="0"/>
              <a:t>: 0.72</a:t>
            </a:r>
          </a:p>
          <a:p>
            <a:pPr marL="0" indent="0">
              <a:buNone/>
            </a:pPr>
            <a:r>
              <a:rPr lang="pl-PL" sz="1800" dirty="0" err="1"/>
              <a:t>Heat</a:t>
            </a:r>
            <a:r>
              <a:rPr lang="pl-PL" sz="1800" dirty="0"/>
              <a:t> </a:t>
            </a:r>
            <a:r>
              <a:rPr lang="pl-PL" sz="1800" dirty="0" err="1"/>
              <a:t>conduction</a:t>
            </a:r>
            <a:r>
              <a:rPr lang="pl-PL" sz="1800" dirty="0"/>
              <a:t>: 0.4 J m-1 K-1 </a:t>
            </a:r>
            <a:r>
              <a:rPr lang="pl-PL" sz="1800" dirty="0" smtClean="0"/>
              <a:t>s-1</a:t>
            </a:r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74642" y="2133601"/>
            <a:ext cx="2923915" cy="3047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/>
              <a:t>20 </a:t>
            </a:r>
            <a:r>
              <a:rPr lang="el-GR" sz="1800" dirty="0"/>
              <a:t>μ</a:t>
            </a:r>
            <a:r>
              <a:rPr lang="pl-PL" sz="1800" dirty="0"/>
              <a:t>m</a:t>
            </a:r>
          </a:p>
        </p:txBody>
      </p:sp>
      <p:sp>
        <p:nvSpPr>
          <p:cNvPr id="23" name="Symbol zastępczy zawartości 2"/>
          <p:cNvSpPr txBox="1">
            <a:spLocks/>
          </p:cNvSpPr>
          <p:nvPr/>
        </p:nvSpPr>
        <p:spPr>
          <a:xfrm>
            <a:off x="5077085" y="2133601"/>
            <a:ext cx="2923915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smtClean="0"/>
              <a:t>200 </a:t>
            </a:r>
            <a:r>
              <a:rPr lang="el-GR" sz="1800" dirty="0"/>
              <a:t>μ</a:t>
            </a:r>
            <a:r>
              <a:rPr lang="pl-PL" sz="1800" dirty="0"/>
              <a:t>m</a:t>
            </a:r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25" name="Prostokąt 24"/>
          <p:cNvSpPr/>
          <p:nvPr/>
        </p:nvSpPr>
        <p:spPr>
          <a:xfrm>
            <a:off x="6982085" y="2770039"/>
            <a:ext cx="762000" cy="1497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rostokąt 26"/>
          <p:cNvSpPr/>
          <p:nvPr/>
        </p:nvSpPr>
        <p:spPr>
          <a:xfrm>
            <a:off x="3857885" y="2782386"/>
            <a:ext cx="783779" cy="1497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na\Dropbox\Sulphates on Mars\theoretical paper\htm_kopia\html_kopia\pdex74m14_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2378912"/>
            <a:ext cx="2971800" cy="222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nna\Dropbox\Sulphates on Mars\theoretical paper\htm_kopia\html_kopia\pdex74m14_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4499251"/>
            <a:ext cx="2971800" cy="222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ymbol zastępczy zawartości 2"/>
          <p:cNvSpPr txBox="1">
            <a:spLocks/>
          </p:cNvSpPr>
          <p:nvPr/>
        </p:nvSpPr>
        <p:spPr>
          <a:xfrm>
            <a:off x="3148143" y="2128416"/>
            <a:ext cx="2923915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smtClean="0"/>
              <a:t>0.2</a:t>
            </a:r>
            <a:r>
              <a:rPr lang="en-US" sz="1800" dirty="0" smtClean="0"/>
              <a:t> </a:t>
            </a:r>
            <a:r>
              <a:rPr lang="pl-PL" sz="1800" dirty="0"/>
              <a:t>J m-1 K-1 s-1</a:t>
            </a:r>
          </a:p>
          <a:p>
            <a:pPr marL="0" indent="0" algn="ctr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31" name="Prostokąt 30"/>
          <p:cNvSpPr/>
          <p:nvPr/>
        </p:nvSpPr>
        <p:spPr>
          <a:xfrm>
            <a:off x="3225842" y="3000821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C:\Users\Anna\Dropbox\Sulphates on Mars\theoretical paper\htm_kopia\html_kopia\pdex74m15_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7" y="2378910"/>
            <a:ext cx="2971803" cy="22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Ice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melting</a:t>
            </a:r>
            <a:r>
              <a:rPr lang="pl-PL" dirty="0" smtClean="0">
                <a:solidFill>
                  <a:schemeClr val="bg1"/>
                </a:solidFill>
              </a:rPr>
              <a:t> on Mars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0" y="1265238"/>
            <a:ext cx="3962401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2400" b="1" dirty="0" err="1" smtClean="0"/>
              <a:t>Heat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conduction</a:t>
            </a:r>
            <a:r>
              <a:rPr lang="pl-PL" sz="2400" b="1" dirty="0" smtClean="0"/>
              <a:t> (</a:t>
            </a:r>
            <a:r>
              <a:rPr lang="pl-PL" sz="2400" b="1" dirty="0" err="1" smtClean="0"/>
              <a:t>dirty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ice</a:t>
            </a:r>
            <a:r>
              <a:rPr lang="pl-PL" sz="2400" b="1" dirty="0" smtClean="0"/>
              <a:t>)</a:t>
            </a:r>
          </a:p>
          <a:p>
            <a:pPr marL="0" indent="0">
              <a:buFont typeface="Arial" pitchFamily="34" charset="0"/>
              <a:buNone/>
            </a:pPr>
            <a:endParaRPr lang="pl-PL" sz="2400" b="1" dirty="0" smtClean="0"/>
          </a:p>
        </p:txBody>
      </p:sp>
      <p:sp>
        <p:nvSpPr>
          <p:cNvPr id="24" name="pole tekstowe 23"/>
          <p:cNvSpPr txBox="1"/>
          <p:nvPr/>
        </p:nvSpPr>
        <p:spPr>
          <a:xfrm>
            <a:off x="4086487" y="66264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sp>
        <p:nvSpPr>
          <p:cNvPr id="21" name="Symbol zastępczy zawartości 2"/>
          <p:cNvSpPr txBox="1">
            <a:spLocks/>
          </p:cNvSpPr>
          <p:nvPr/>
        </p:nvSpPr>
        <p:spPr>
          <a:xfrm>
            <a:off x="4953000" y="1201527"/>
            <a:ext cx="2743200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800" dirty="0" smtClean="0"/>
              <a:t>Solar </a:t>
            </a:r>
            <a:r>
              <a:rPr lang="pl-PL" sz="1800" dirty="0" err="1" smtClean="0"/>
              <a:t>Constant</a:t>
            </a:r>
            <a:r>
              <a:rPr lang="pl-PL" sz="1800" dirty="0" smtClean="0"/>
              <a:t>: 410 W/m2</a:t>
            </a:r>
          </a:p>
          <a:p>
            <a:pPr marL="0" indent="0">
              <a:buFont typeface="Arial" pitchFamily="34" charset="0"/>
              <a:buNone/>
            </a:pPr>
            <a:r>
              <a:rPr lang="pl-PL" sz="1800" dirty="0" err="1" smtClean="0"/>
              <a:t>Grain</a:t>
            </a:r>
            <a:r>
              <a:rPr lang="pl-PL" sz="1800" dirty="0" smtClean="0"/>
              <a:t> </a:t>
            </a:r>
            <a:r>
              <a:rPr lang="pl-PL" sz="1800" dirty="0" err="1" smtClean="0"/>
              <a:t>size</a:t>
            </a:r>
            <a:r>
              <a:rPr lang="pl-PL" sz="1800" dirty="0" smtClean="0"/>
              <a:t>: 2 </a:t>
            </a:r>
            <a:r>
              <a:rPr lang="pl-PL" sz="1800" dirty="0" err="1"/>
              <a:t>μ</a:t>
            </a:r>
            <a:r>
              <a:rPr lang="pl-PL" sz="1800" dirty="0" err="1" smtClean="0"/>
              <a:t>m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dirty="0" err="1" smtClean="0"/>
              <a:t>Emissivity</a:t>
            </a:r>
            <a:r>
              <a:rPr lang="pl-PL" sz="1800" dirty="0" smtClean="0"/>
              <a:t>: 0.72</a:t>
            </a:r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25" name="Prostokąt 24"/>
          <p:cNvSpPr/>
          <p:nvPr/>
        </p:nvSpPr>
        <p:spPr>
          <a:xfrm>
            <a:off x="3247024" y="3055691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rostokąt 26"/>
          <p:cNvSpPr/>
          <p:nvPr/>
        </p:nvSpPr>
        <p:spPr>
          <a:xfrm>
            <a:off x="3248286" y="3065675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ymbol zastępczy zawartości 2"/>
          <p:cNvSpPr txBox="1">
            <a:spLocks/>
          </p:cNvSpPr>
          <p:nvPr/>
        </p:nvSpPr>
        <p:spPr>
          <a:xfrm>
            <a:off x="6220085" y="2133600"/>
            <a:ext cx="2923915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smtClean="0"/>
              <a:t>1</a:t>
            </a:r>
            <a:r>
              <a:rPr lang="en-US" sz="1800" dirty="0" smtClean="0"/>
              <a:t> </a:t>
            </a:r>
            <a:r>
              <a:rPr lang="pl-PL" sz="1800" dirty="0"/>
              <a:t>J m-1 K-1 s-1</a:t>
            </a:r>
          </a:p>
          <a:p>
            <a:pPr marL="0" indent="0" algn="ctr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pic>
        <p:nvPicPr>
          <p:cNvPr id="8200" name="Picture 8" descr="C:\Users\Anna\Dropbox\Sulphates on Mars\theoretical paper\htm_kopia\html_kopia\pdex74m15_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7" y="4499248"/>
            <a:ext cx="2971804" cy="222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rostokąt 31"/>
          <p:cNvSpPr/>
          <p:nvPr/>
        </p:nvSpPr>
        <p:spPr>
          <a:xfrm>
            <a:off x="6350042" y="3035367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rostokąt 19"/>
          <p:cNvSpPr/>
          <p:nvPr/>
        </p:nvSpPr>
        <p:spPr>
          <a:xfrm>
            <a:off x="5410201" y="2817421"/>
            <a:ext cx="486376" cy="1497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rostokąt 21"/>
          <p:cNvSpPr/>
          <p:nvPr/>
        </p:nvSpPr>
        <p:spPr>
          <a:xfrm>
            <a:off x="8229600" y="2804861"/>
            <a:ext cx="700388" cy="1497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ole tekstowe 22"/>
          <p:cNvSpPr txBox="1"/>
          <p:nvPr/>
        </p:nvSpPr>
        <p:spPr>
          <a:xfrm>
            <a:off x="7391400" y="66294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pic>
        <p:nvPicPr>
          <p:cNvPr id="43" name="Picture 2" descr="C:\Users\Anna\Dropbox\Sulphates on Mars\theoretical paper\htm_kopia\html_kopia\pdex74m10_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" y="2378911"/>
            <a:ext cx="2924681" cy="218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:\Users\Anna\Dropbox\Sulphates on Mars\theoretical paper\htm_kopia\html_kopia\pdex74m10_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3815"/>
            <a:ext cx="2932463" cy="219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Symbol zastępczy zawartości 2"/>
          <p:cNvSpPr txBox="1">
            <a:spLocks/>
          </p:cNvSpPr>
          <p:nvPr/>
        </p:nvSpPr>
        <p:spPr>
          <a:xfrm>
            <a:off x="76200" y="2133601"/>
            <a:ext cx="2923915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smtClean="0"/>
              <a:t>0.02</a:t>
            </a:r>
            <a:r>
              <a:rPr lang="en-US" sz="1800" dirty="0" smtClean="0"/>
              <a:t> </a:t>
            </a:r>
            <a:r>
              <a:rPr lang="pl-PL" sz="1800" dirty="0"/>
              <a:t>J m-1 K-1 s-1</a:t>
            </a:r>
          </a:p>
          <a:p>
            <a:pPr marL="0" indent="0" algn="ctr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46" name="Prostokąt 45"/>
          <p:cNvSpPr/>
          <p:nvPr/>
        </p:nvSpPr>
        <p:spPr>
          <a:xfrm>
            <a:off x="122823" y="3055691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ole tekstowe 46"/>
          <p:cNvSpPr txBox="1"/>
          <p:nvPr/>
        </p:nvSpPr>
        <p:spPr>
          <a:xfrm rot="16200000">
            <a:off x="-1012516" y="5464733"/>
            <a:ext cx="2326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Thickness</a:t>
            </a:r>
            <a:r>
              <a:rPr lang="pl-PL" sz="1400" dirty="0" smtClean="0"/>
              <a:t> of </a:t>
            </a:r>
            <a:r>
              <a:rPr lang="pl-PL" sz="1400" dirty="0" err="1" smtClean="0"/>
              <a:t>melted</a:t>
            </a:r>
            <a:r>
              <a:rPr lang="pl-PL" sz="1400" dirty="0" smtClean="0"/>
              <a:t> </a:t>
            </a:r>
            <a:r>
              <a:rPr lang="pl-PL" sz="1400" dirty="0" err="1" smtClean="0"/>
              <a:t>layer</a:t>
            </a:r>
            <a:r>
              <a:rPr lang="pl-PL" sz="1400" dirty="0" smtClean="0"/>
              <a:t> [m]</a:t>
            </a:r>
            <a:endParaRPr lang="en-US" sz="1400" dirty="0"/>
          </a:p>
        </p:txBody>
      </p:sp>
      <p:sp>
        <p:nvSpPr>
          <p:cNvPr id="48" name="pole tekstowe 47"/>
          <p:cNvSpPr txBox="1"/>
          <p:nvPr/>
        </p:nvSpPr>
        <p:spPr>
          <a:xfrm rot="16200000">
            <a:off x="-534883" y="3371110"/>
            <a:ext cx="1364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Temperature</a:t>
            </a:r>
            <a:r>
              <a:rPr lang="pl-PL" sz="1400" dirty="0" smtClean="0"/>
              <a:t> [K]</a:t>
            </a:r>
            <a:endParaRPr lang="en-US" sz="1400" dirty="0"/>
          </a:p>
        </p:txBody>
      </p:sp>
      <p:sp>
        <p:nvSpPr>
          <p:cNvPr id="49" name="pole tekstowe 48"/>
          <p:cNvSpPr txBox="1"/>
          <p:nvPr/>
        </p:nvSpPr>
        <p:spPr>
          <a:xfrm>
            <a:off x="999646" y="6610389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sp>
        <p:nvSpPr>
          <p:cNvPr id="50" name="Prostokąt 49"/>
          <p:cNvSpPr/>
          <p:nvPr/>
        </p:nvSpPr>
        <p:spPr>
          <a:xfrm>
            <a:off x="8382000" y="2774956"/>
            <a:ext cx="434223" cy="1497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trzałka w prawo 51"/>
          <p:cNvSpPr/>
          <p:nvPr/>
        </p:nvSpPr>
        <p:spPr>
          <a:xfrm rot="16200000">
            <a:off x="7203391" y="5587760"/>
            <a:ext cx="1366615" cy="15239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trzałka w prawo 52"/>
          <p:cNvSpPr/>
          <p:nvPr/>
        </p:nvSpPr>
        <p:spPr>
          <a:xfrm rot="5400000">
            <a:off x="7501793" y="2820918"/>
            <a:ext cx="165535" cy="12923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Background information:</a:t>
            </a:r>
          </a:p>
          <a:p>
            <a:pPr lvl="1"/>
            <a:r>
              <a:rPr lang="en-US" sz="3200" dirty="0" err="1"/>
              <a:t>Evaporites</a:t>
            </a:r>
            <a:r>
              <a:rPr lang="en-US" sz="3200" dirty="0"/>
              <a:t> </a:t>
            </a:r>
            <a:r>
              <a:rPr lang="en-US" sz="3200" dirty="0" smtClean="0"/>
              <a:t>on </a:t>
            </a:r>
            <a:r>
              <a:rPr lang="pl-PL" sz="3200" dirty="0" smtClean="0"/>
              <a:t>Mars</a:t>
            </a:r>
            <a:endParaRPr lang="en-US" sz="3200" dirty="0"/>
          </a:p>
          <a:p>
            <a:pPr lvl="1"/>
            <a:r>
              <a:rPr lang="en-US" sz="3200" dirty="0" err="1" smtClean="0"/>
              <a:t>Evaporites</a:t>
            </a:r>
            <a:r>
              <a:rPr lang="en-US" sz="3200" dirty="0" smtClean="0"/>
              <a:t> </a:t>
            </a:r>
            <a:r>
              <a:rPr lang="pl-PL" sz="3200" dirty="0" smtClean="0"/>
              <a:t>on</a:t>
            </a:r>
            <a:r>
              <a:rPr lang="en-US" sz="3200" dirty="0" smtClean="0"/>
              <a:t> </a:t>
            </a:r>
            <a:r>
              <a:rPr lang="en-US" sz="3200" dirty="0" err="1" smtClean="0"/>
              <a:t>Antartica</a:t>
            </a:r>
            <a:r>
              <a:rPr lang="en-US" sz="3200" dirty="0" smtClean="0"/>
              <a:t> </a:t>
            </a:r>
          </a:p>
          <a:p>
            <a:r>
              <a:rPr lang="en-US" sz="3600" dirty="0" smtClean="0"/>
              <a:t>Aim: Is current evaporate formation possible on the Martian Northern Polar Cap?</a:t>
            </a:r>
          </a:p>
          <a:p>
            <a:r>
              <a:rPr lang="en-US" sz="3600" dirty="0" smtClean="0"/>
              <a:t>Numerical </a:t>
            </a:r>
            <a:r>
              <a:rPr lang="en-US" sz="3600" dirty="0" smtClean="0"/>
              <a:t>modeling: the f</a:t>
            </a:r>
            <a:r>
              <a:rPr lang="en-US" sz="3600" dirty="0" smtClean="0"/>
              <a:t>irst results</a:t>
            </a:r>
            <a:endParaRPr lang="en-US" sz="3600" dirty="0" smtClean="0"/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1706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>
              <a:spcBef>
                <a:spcPts val="600"/>
              </a:spcBef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Conclusions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 lnSpcReduction="10000"/>
          </a:bodyPr>
          <a:lstStyle/>
          <a:p>
            <a:pPr defTabSz="914400">
              <a:spcBef>
                <a:spcPts val="600"/>
              </a:spcBef>
              <a:buFontTx/>
              <a:buChar char="-"/>
            </a:pPr>
            <a:r>
              <a:rPr lang="en-US" dirty="0" smtClean="0">
                <a:latin typeface="Calibri" pitchFamily="34" charset="0"/>
              </a:rPr>
              <a:t>Current melting of Northern Ice Sheet is possible</a:t>
            </a:r>
            <a:r>
              <a:rPr lang="pl-PL" dirty="0" smtClean="0"/>
              <a:t>. 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 smtClean="0">
              <a:latin typeface="Calibri" pitchFamily="34" charset="0"/>
            </a:endParaRP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dirty="0" smtClean="0">
                <a:latin typeface="Calibri" pitchFamily="34" charset="0"/>
              </a:rPr>
              <a:t>Melting depends on </a:t>
            </a:r>
            <a:endParaRPr lang="en-US" dirty="0" smtClean="0">
              <a:latin typeface="Calibri" pitchFamily="34" charset="0"/>
            </a:endParaRPr>
          </a:p>
          <a:p>
            <a:pPr lvl="2">
              <a:spcBef>
                <a:spcPts val="600"/>
              </a:spcBef>
              <a:buFontTx/>
              <a:buChar char="-"/>
            </a:pPr>
            <a:r>
              <a:rPr lang="en-US" dirty="0" smtClean="0">
                <a:latin typeface="Calibri" pitchFamily="34" charset="0"/>
              </a:rPr>
              <a:t>solar constant </a:t>
            </a:r>
          </a:p>
          <a:p>
            <a:pPr lvl="2">
              <a:spcBef>
                <a:spcPts val="600"/>
              </a:spcBef>
              <a:buFontTx/>
              <a:buChar char="-"/>
            </a:pPr>
            <a:r>
              <a:rPr lang="en-US" dirty="0" smtClean="0">
                <a:latin typeface="Calibri" pitchFamily="34" charset="0"/>
              </a:rPr>
              <a:t>heat conduction of dirty ice</a:t>
            </a:r>
            <a:endParaRPr lang="en-US" dirty="0"/>
          </a:p>
          <a:p>
            <a:pPr lvl="2">
              <a:spcBef>
                <a:spcPts val="600"/>
              </a:spcBef>
              <a:buFontTx/>
              <a:buChar char="-"/>
            </a:pPr>
            <a:r>
              <a:rPr lang="en-US" dirty="0" smtClean="0"/>
              <a:t>IR emissivity of a grain</a:t>
            </a:r>
          </a:p>
          <a:p>
            <a:pPr lvl="2">
              <a:spcBef>
                <a:spcPts val="600"/>
              </a:spcBef>
              <a:buFontTx/>
              <a:buChar char="-"/>
            </a:pPr>
            <a:r>
              <a:rPr lang="en-US" dirty="0" smtClean="0"/>
              <a:t>NOT on grain size</a:t>
            </a:r>
            <a:endParaRPr lang="pl-PL" dirty="0" smtClean="0"/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dirty="0" smtClean="0">
                <a:latin typeface="Calibri" pitchFamily="34" charset="0"/>
              </a:rPr>
              <a:t>Ice melting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pl-PL" dirty="0" smtClean="0">
                <a:latin typeface="Calibri" pitchFamily="34" charset="0"/>
              </a:rPr>
              <a:t>for</a:t>
            </a:r>
            <a:r>
              <a:rPr lang="en-US" dirty="0" smtClean="0">
                <a:latin typeface="Calibri" pitchFamily="34" charset="0"/>
              </a:rPr>
              <a:t> up to few hours. 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743523"/>
            <a:ext cx="3638051" cy="374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09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7" descr="C:\Users\Ania\Downloads\FIGtemMars.jpg"/>
          <p:cNvPicPr>
            <a:picLocks noChangeAspect="1" noChangeArrowheads="1"/>
          </p:cNvPicPr>
          <p:nvPr/>
        </p:nvPicPr>
        <p:blipFill>
          <a:blip r:embed="rId2" cstate="print"/>
          <a:srcRect l="12814" t="6291" r="8383" b="10204"/>
          <a:stretch>
            <a:fillRect/>
          </a:stretch>
        </p:blipFill>
        <p:spPr bwMode="auto">
          <a:xfrm>
            <a:off x="2805113" y="2859458"/>
            <a:ext cx="3716337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40"/>
          <p:cNvSpPr txBox="1">
            <a:spLocks noChangeArrowheads="1"/>
          </p:cNvSpPr>
          <p:nvPr/>
        </p:nvSpPr>
        <p:spPr bwMode="auto">
          <a:xfrm>
            <a:off x="2644775" y="598683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0</a:t>
            </a:r>
          </a:p>
        </p:txBody>
      </p:sp>
      <p:sp>
        <p:nvSpPr>
          <p:cNvPr id="7" name="pole tekstowe 60"/>
          <p:cNvSpPr txBox="1">
            <a:spLocks noChangeArrowheads="1"/>
          </p:cNvSpPr>
          <p:nvPr/>
        </p:nvSpPr>
        <p:spPr bwMode="auto">
          <a:xfrm>
            <a:off x="3460750" y="598683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20</a:t>
            </a:r>
          </a:p>
        </p:txBody>
      </p:sp>
      <p:sp>
        <p:nvSpPr>
          <p:cNvPr id="8" name="pole tekstowe 61"/>
          <p:cNvSpPr txBox="1">
            <a:spLocks noChangeArrowheads="1"/>
          </p:cNvSpPr>
          <p:nvPr/>
        </p:nvSpPr>
        <p:spPr bwMode="auto">
          <a:xfrm>
            <a:off x="3965575" y="598683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30</a:t>
            </a:r>
          </a:p>
        </p:txBody>
      </p:sp>
      <p:sp>
        <p:nvSpPr>
          <p:cNvPr id="9" name="pole tekstowe 62"/>
          <p:cNvSpPr txBox="1">
            <a:spLocks noChangeArrowheads="1"/>
          </p:cNvSpPr>
          <p:nvPr/>
        </p:nvSpPr>
        <p:spPr bwMode="auto">
          <a:xfrm>
            <a:off x="4405313" y="598683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40</a:t>
            </a:r>
          </a:p>
        </p:txBody>
      </p:sp>
      <p:sp>
        <p:nvSpPr>
          <p:cNvPr id="10" name="pole tekstowe 63"/>
          <p:cNvSpPr txBox="1">
            <a:spLocks noChangeArrowheads="1"/>
          </p:cNvSpPr>
          <p:nvPr/>
        </p:nvSpPr>
        <p:spPr bwMode="auto">
          <a:xfrm>
            <a:off x="4900613" y="598683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50</a:t>
            </a:r>
          </a:p>
        </p:txBody>
      </p:sp>
      <p:sp>
        <p:nvSpPr>
          <p:cNvPr id="11" name="pole tekstowe 64"/>
          <p:cNvSpPr txBox="1">
            <a:spLocks noChangeArrowheads="1"/>
          </p:cNvSpPr>
          <p:nvPr/>
        </p:nvSpPr>
        <p:spPr bwMode="auto">
          <a:xfrm>
            <a:off x="5341938" y="598683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60</a:t>
            </a:r>
          </a:p>
        </p:txBody>
      </p:sp>
      <p:sp>
        <p:nvSpPr>
          <p:cNvPr id="12" name="pole tekstowe 65"/>
          <p:cNvSpPr txBox="1">
            <a:spLocks noChangeArrowheads="1"/>
          </p:cNvSpPr>
          <p:nvPr/>
        </p:nvSpPr>
        <p:spPr bwMode="auto">
          <a:xfrm>
            <a:off x="5765800" y="598683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70</a:t>
            </a:r>
          </a:p>
        </p:txBody>
      </p:sp>
      <p:sp>
        <p:nvSpPr>
          <p:cNvPr id="13" name="pole tekstowe 66"/>
          <p:cNvSpPr txBox="1">
            <a:spLocks noChangeArrowheads="1"/>
          </p:cNvSpPr>
          <p:nvPr/>
        </p:nvSpPr>
        <p:spPr bwMode="auto">
          <a:xfrm>
            <a:off x="6127750" y="598683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80</a:t>
            </a:r>
          </a:p>
        </p:txBody>
      </p:sp>
      <p:sp>
        <p:nvSpPr>
          <p:cNvPr id="14" name="pole tekstowe 67"/>
          <p:cNvSpPr txBox="1">
            <a:spLocks noChangeArrowheads="1"/>
          </p:cNvSpPr>
          <p:nvPr/>
        </p:nvSpPr>
        <p:spPr bwMode="auto">
          <a:xfrm>
            <a:off x="3028950" y="598683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10</a:t>
            </a:r>
          </a:p>
        </p:txBody>
      </p:sp>
      <p:sp>
        <p:nvSpPr>
          <p:cNvPr id="15" name="pole tekstowe 68"/>
          <p:cNvSpPr txBox="1">
            <a:spLocks noChangeArrowheads="1"/>
          </p:cNvSpPr>
          <p:nvPr/>
        </p:nvSpPr>
        <p:spPr bwMode="auto">
          <a:xfrm>
            <a:off x="2384425" y="3502395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20</a:t>
            </a:r>
          </a:p>
        </p:txBody>
      </p:sp>
      <p:sp>
        <p:nvSpPr>
          <p:cNvPr id="16" name="pole tekstowe 69"/>
          <p:cNvSpPr txBox="1">
            <a:spLocks noChangeArrowheads="1"/>
          </p:cNvSpPr>
          <p:nvPr/>
        </p:nvSpPr>
        <p:spPr bwMode="auto">
          <a:xfrm>
            <a:off x="2505075" y="395959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0</a:t>
            </a:r>
          </a:p>
        </p:txBody>
      </p:sp>
      <p:sp>
        <p:nvSpPr>
          <p:cNvPr id="17" name="pole tekstowe 70"/>
          <p:cNvSpPr txBox="1">
            <a:spLocks noChangeArrowheads="1"/>
          </p:cNvSpPr>
          <p:nvPr/>
        </p:nvSpPr>
        <p:spPr bwMode="auto">
          <a:xfrm>
            <a:off x="2301875" y="4418383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-20</a:t>
            </a:r>
          </a:p>
        </p:txBody>
      </p:sp>
      <p:sp>
        <p:nvSpPr>
          <p:cNvPr id="18" name="pole tekstowe 71"/>
          <p:cNvSpPr txBox="1">
            <a:spLocks noChangeArrowheads="1"/>
          </p:cNvSpPr>
          <p:nvPr/>
        </p:nvSpPr>
        <p:spPr bwMode="auto">
          <a:xfrm>
            <a:off x="2301875" y="4875583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-40</a:t>
            </a:r>
          </a:p>
        </p:txBody>
      </p:sp>
      <p:sp>
        <p:nvSpPr>
          <p:cNvPr id="19" name="pole tekstowe 72"/>
          <p:cNvSpPr txBox="1">
            <a:spLocks noChangeArrowheads="1"/>
          </p:cNvSpPr>
          <p:nvPr/>
        </p:nvSpPr>
        <p:spPr bwMode="auto">
          <a:xfrm>
            <a:off x="2301875" y="5332783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-60</a:t>
            </a:r>
          </a:p>
        </p:txBody>
      </p:sp>
      <p:sp>
        <p:nvSpPr>
          <p:cNvPr id="20" name="pole tekstowe 73"/>
          <p:cNvSpPr txBox="1">
            <a:spLocks noChangeArrowheads="1"/>
          </p:cNvSpPr>
          <p:nvPr/>
        </p:nvSpPr>
        <p:spPr bwMode="auto">
          <a:xfrm>
            <a:off x="2384425" y="311980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Calibri" pitchFamily="34" charset="0"/>
              </a:rPr>
              <a:t>40</a:t>
            </a:r>
          </a:p>
        </p:txBody>
      </p:sp>
      <p:sp>
        <p:nvSpPr>
          <p:cNvPr id="21" name="pole tekstowe 43"/>
          <p:cNvSpPr txBox="1">
            <a:spLocks noChangeArrowheads="1"/>
          </p:cNvSpPr>
          <p:nvPr/>
        </p:nvSpPr>
        <p:spPr bwMode="auto">
          <a:xfrm>
            <a:off x="3524250" y="6329733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>
                <a:latin typeface="Calibri" pitchFamily="34" charset="0"/>
              </a:rPr>
              <a:t>Zenithal angle [°]</a:t>
            </a:r>
          </a:p>
        </p:txBody>
      </p:sp>
      <p:sp>
        <p:nvSpPr>
          <p:cNvPr id="22" name="pole tekstowe 50"/>
          <p:cNvSpPr txBox="1">
            <a:spLocks noChangeArrowheads="1"/>
          </p:cNvSpPr>
          <p:nvPr/>
        </p:nvSpPr>
        <p:spPr bwMode="auto">
          <a:xfrm rot="16200000">
            <a:off x="672306" y="4168352"/>
            <a:ext cx="3014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Calibri" pitchFamily="34" charset="0"/>
              </a:rPr>
              <a:t>Temperature [°C]</a:t>
            </a:r>
          </a:p>
        </p:txBody>
      </p:sp>
      <p:sp>
        <p:nvSpPr>
          <p:cNvPr id="23" name="pole tekstowe 53"/>
          <p:cNvSpPr txBox="1">
            <a:spLocks noChangeArrowheads="1"/>
          </p:cNvSpPr>
          <p:nvPr/>
        </p:nvSpPr>
        <p:spPr bwMode="auto">
          <a:xfrm>
            <a:off x="1333500" y="1676400"/>
            <a:ext cx="6477001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Equilibrium </a:t>
            </a:r>
            <a:r>
              <a:rPr lang="en-US" sz="2400" dirty="0">
                <a:latin typeface="Calibri" pitchFamily="34" charset="0"/>
              </a:rPr>
              <a:t>temperature (in °C) depending on the zenithal angle and </a:t>
            </a:r>
            <a:r>
              <a:rPr lang="en-US" sz="2400" dirty="0" smtClean="0">
                <a:latin typeface="Calibri" pitchFamily="34" charset="0"/>
              </a:rPr>
              <a:t>albedo</a:t>
            </a:r>
            <a:r>
              <a:rPr lang="pl-PL" sz="2400" dirty="0" smtClean="0">
                <a:latin typeface="Calibri" pitchFamily="34" charset="0"/>
              </a:rPr>
              <a:t>. </a:t>
            </a:r>
            <a:endParaRPr lang="pl-PL" sz="2400" b="1" dirty="0">
              <a:latin typeface="Calibri" pitchFamily="34" charset="0"/>
            </a:endParaRP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4897437" y="8485188"/>
            <a:ext cx="42481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/>
            <a:r>
              <a:rPr lang="en-US" sz="1800">
                <a:latin typeface="Calibri" pitchFamily="34" charset="0"/>
                <a:ea typeface="Calibri" pitchFamily="34" charset="0"/>
                <a:cs typeface="Times New Roman" pitchFamily="18" charset="0"/>
              </a:rPr>
              <a:t>Figure 5. Temperature </a:t>
            </a:r>
            <a:r>
              <a:rPr lang="pl-PL" sz="1800">
                <a:ea typeface="Calibri" pitchFamily="34" charset="0"/>
                <a:cs typeface="Times New Roman" pitchFamily="18" charset="0"/>
              </a:rPr>
              <a:t>profile below the grain (200 </a:t>
            </a:r>
            <a:r>
              <a:rPr lang="en-US" sz="1800">
                <a:ea typeface="Calibri" pitchFamily="34" charset="0"/>
                <a:cs typeface="Arial" charset="0"/>
              </a:rPr>
              <a:t>µ</a:t>
            </a:r>
            <a:r>
              <a:rPr lang="pl-PL" sz="1800">
                <a:ea typeface="Calibri" pitchFamily="34" charset="0"/>
                <a:cs typeface="Arial" charset="0"/>
              </a:rPr>
              <a:t>m) </a:t>
            </a:r>
            <a:r>
              <a:rPr lang="pl-PL" sz="1800">
                <a:ea typeface="Calibri" pitchFamily="34" charset="0"/>
                <a:cs typeface="Times New Roman" pitchFamily="18" charset="0"/>
              </a:rPr>
              <a:t>vs.</a:t>
            </a:r>
            <a:r>
              <a:rPr lang="en-US" sz="1800">
                <a:latin typeface="Calibri" pitchFamily="34" charset="0"/>
                <a:ea typeface="Calibri" pitchFamily="34" charset="0"/>
                <a:cs typeface="Times New Roman" pitchFamily="18" charset="0"/>
              </a:rPr>
              <a:t> time. The panels correspond to different values of thermal conductivity</a:t>
            </a:r>
            <a:r>
              <a:rPr lang="pl-PL" sz="1800">
                <a:cs typeface="Times New Roman" pitchFamily="18" charset="0"/>
              </a:rPr>
              <a:t> (MIX1)</a:t>
            </a:r>
            <a:r>
              <a:rPr lang="pl-PL" sz="1800">
                <a:ea typeface="Calibri" pitchFamily="34" charset="0"/>
                <a:cs typeface="Calibri" pitchFamily="34" charset="0"/>
              </a:rPr>
              <a:t>. </a:t>
            </a:r>
            <a:r>
              <a:rPr 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Simulation covers 0.4 Martian day. The local noon is approximately at time = 5 h.</a:t>
            </a:r>
            <a:endParaRPr lang="en-US" sz="18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2800350" y="2889620"/>
            <a:ext cx="3644900" cy="1316038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ole tekstowe 24"/>
          <p:cNvSpPr txBox="1"/>
          <p:nvPr/>
        </p:nvSpPr>
        <p:spPr>
          <a:xfrm>
            <a:off x="2859252" y="4785095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0.5 albedo</a:t>
            </a:r>
            <a:endParaRPr lang="en-US" dirty="0"/>
          </a:p>
        </p:txBody>
      </p:sp>
      <p:cxnSp>
        <p:nvCxnSpPr>
          <p:cNvPr id="27" name="Łącznik prosty ze strzałką 26"/>
          <p:cNvCxnSpPr/>
          <p:nvPr/>
        </p:nvCxnSpPr>
        <p:spPr>
          <a:xfrm flipH="1" flipV="1">
            <a:off x="3248025" y="4326308"/>
            <a:ext cx="198086" cy="4587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ole tekstowe 28"/>
          <p:cNvSpPr txBox="1"/>
          <p:nvPr/>
        </p:nvSpPr>
        <p:spPr>
          <a:xfrm>
            <a:off x="4717566" y="3098448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0.0 albedo</a:t>
            </a:r>
            <a:endParaRPr lang="en-US" dirty="0"/>
          </a:p>
        </p:txBody>
      </p:sp>
      <p:cxnSp>
        <p:nvCxnSpPr>
          <p:cNvPr id="30" name="Łącznik prosty ze strzałką 29"/>
          <p:cNvCxnSpPr>
            <a:stCxn id="29" idx="2"/>
          </p:cNvCxnSpPr>
          <p:nvPr/>
        </p:nvCxnSpPr>
        <p:spPr>
          <a:xfrm flipH="1">
            <a:off x="4762500" y="3467780"/>
            <a:ext cx="541926" cy="28067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Equilibrium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temperature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Calibri" pitchFamily="34" charset="0"/>
              </a:rPr>
              <a:t>Blue </a:t>
            </a:r>
            <a:r>
              <a:rPr lang="pl-PL" dirty="0" err="1" smtClean="0">
                <a:solidFill>
                  <a:schemeClr val="bg1"/>
                </a:solidFill>
                <a:latin typeface="Calibri" pitchFamily="34" charset="0"/>
              </a:rPr>
              <a:t>Ice</a:t>
            </a:r>
            <a:r>
              <a:rPr lang="pl-PL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Calibri" pitchFamily="34" charset="0"/>
              </a:rPr>
              <a:t>Areas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49424"/>
            <a:ext cx="4038600" cy="4325112"/>
          </a:xfrm>
        </p:spPr>
        <p:txBody>
          <a:bodyPr>
            <a:normAutofit/>
          </a:bodyPr>
          <a:lstStyle/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Locations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in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Antarctica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where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glacial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ice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is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exposed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on the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surface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pl-PL" sz="1800" dirty="0" err="1">
                <a:solidFill>
                  <a:schemeClr val="tx1"/>
                </a:solidFill>
                <a:latin typeface="Calibri" pitchFamily="34" charset="0"/>
              </a:rPr>
              <a:t>Bintanja</a:t>
            </a:r>
            <a:r>
              <a:rPr lang="pl-PL" sz="1800" dirty="0">
                <a:solidFill>
                  <a:schemeClr val="tx1"/>
                </a:solidFill>
                <a:latin typeface="Calibri" pitchFamily="34" charset="0"/>
              </a:rPr>
              <a:t> 1999</a:t>
            </a:r>
            <a:r>
              <a:rPr lang="pl-PL" sz="1800" dirty="0" smtClean="0">
                <a:solidFill>
                  <a:schemeClr val="tx1"/>
                </a:solidFill>
                <a:latin typeface="Calibri" pitchFamily="34" charset="0"/>
              </a:rPr>
              <a:t>) 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and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surface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itchFamily="34" charset="0"/>
              </a:rPr>
              <a:t>mass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balance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is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negative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. </a:t>
            </a:r>
            <a:endParaRPr lang="pl-PL" dirty="0">
              <a:solidFill>
                <a:schemeClr val="tx1"/>
              </a:solidFill>
              <a:latin typeface="Calibri" pitchFamily="34" charset="0"/>
            </a:endParaRPr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pl-PL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841066" cy="461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Distribution of Blue </a:t>
            </a:r>
            <a:r>
              <a:rPr lang="pl-PL" dirty="0" err="1" smtClean="0">
                <a:solidFill>
                  <a:schemeClr val="bg1"/>
                </a:solidFill>
              </a:rPr>
              <a:t>Ice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Areas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49424"/>
            <a:ext cx="3429000" cy="432511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0.8-1.6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% of the Antarctic Ice Sheet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Winther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et al. 2001, Van den </a:t>
            </a:r>
            <a:r>
              <a:rPr lang="en-US" sz="2000" dirty="0" err="1">
                <a:solidFill>
                  <a:schemeClr val="tx1"/>
                </a:solidFill>
                <a:latin typeface="Calibri" pitchFamily="34" charset="0"/>
              </a:rPr>
              <a:t>Broeke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 et al. 2006). </a:t>
            </a:r>
            <a:endParaRPr lang="pl-PL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Net ablation mainly by sublimation </a:t>
            </a:r>
            <a:r>
              <a:rPr lang="en-US" sz="2000" dirty="0">
                <a:latin typeface="Calibri" pitchFamily="34" charset="0"/>
              </a:rPr>
              <a:t>(</a:t>
            </a:r>
            <a:r>
              <a:rPr lang="en-US" sz="2000" dirty="0" err="1">
                <a:latin typeface="Calibri" pitchFamily="34" charset="0"/>
              </a:rPr>
              <a:t>Bintanja</a:t>
            </a:r>
            <a:r>
              <a:rPr lang="en-US" sz="2000" dirty="0">
                <a:latin typeface="Calibri" pitchFamily="34" charset="0"/>
              </a:rPr>
              <a:t> 1999).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10988" r="18334" b="6296"/>
          <a:stretch/>
        </p:blipFill>
        <p:spPr bwMode="auto">
          <a:xfrm>
            <a:off x="6389084" y="1447800"/>
            <a:ext cx="2749266" cy="252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olny kształt 4"/>
          <p:cNvSpPr/>
          <p:nvPr/>
        </p:nvSpPr>
        <p:spPr>
          <a:xfrm>
            <a:off x="7781258" y="1802090"/>
            <a:ext cx="242189" cy="883425"/>
          </a:xfrm>
          <a:custGeom>
            <a:avLst/>
            <a:gdLst>
              <a:gd name="connsiteX0" fmla="*/ 302559 w 329453"/>
              <a:gd name="connsiteY0" fmla="*/ 0 h 1290917"/>
              <a:gd name="connsiteX1" fmla="*/ 268941 w 329453"/>
              <a:gd name="connsiteY1" fmla="*/ 6723 h 1290917"/>
              <a:gd name="connsiteX2" fmla="*/ 248771 w 329453"/>
              <a:gd name="connsiteY2" fmla="*/ 13447 h 1290917"/>
              <a:gd name="connsiteX3" fmla="*/ 242047 w 329453"/>
              <a:gd name="connsiteY3" fmla="*/ 33617 h 1290917"/>
              <a:gd name="connsiteX4" fmla="*/ 215153 w 329453"/>
              <a:gd name="connsiteY4" fmla="*/ 73959 h 1290917"/>
              <a:gd name="connsiteX5" fmla="*/ 201706 w 329453"/>
              <a:gd name="connsiteY5" fmla="*/ 114300 h 1290917"/>
              <a:gd name="connsiteX6" fmla="*/ 188259 w 329453"/>
              <a:gd name="connsiteY6" fmla="*/ 141194 h 1290917"/>
              <a:gd name="connsiteX7" fmla="*/ 174812 w 329453"/>
              <a:gd name="connsiteY7" fmla="*/ 181535 h 1290917"/>
              <a:gd name="connsiteX8" fmla="*/ 168088 w 329453"/>
              <a:gd name="connsiteY8" fmla="*/ 201706 h 1290917"/>
              <a:gd name="connsiteX9" fmla="*/ 154641 w 329453"/>
              <a:gd name="connsiteY9" fmla="*/ 221876 h 1290917"/>
              <a:gd name="connsiteX10" fmla="*/ 134471 w 329453"/>
              <a:gd name="connsiteY10" fmla="*/ 295835 h 1290917"/>
              <a:gd name="connsiteX11" fmla="*/ 127747 w 329453"/>
              <a:gd name="connsiteY11" fmla="*/ 322729 h 1290917"/>
              <a:gd name="connsiteX12" fmla="*/ 107577 w 329453"/>
              <a:gd name="connsiteY12" fmla="*/ 342900 h 1290917"/>
              <a:gd name="connsiteX13" fmla="*/ 100853 w 329453"/>
              <a:gd name="connsiteY13" fmla="*/ 369794 h 1290917"/>
              <a:gd name="connsiteX14" fmla="*/ 87406 w 329453"/>
              <a:gd name="connsiteY14" fmla="*/ 410135 h 1290917"/>
              <a:gd name="connsiteX15" fmla="*/ 60512 w 329453"/>
              <a:gd name="connsiteY15" fmla="*/ 490817 h 1290917"/>
              <a:gd name="connsiteX16" fmla="*/ 47065 w 329453"/>
              <a:gd name="connsiteY16" fmla="*/ 531159 h 1290917"/>
              <a:gd name="connsiteX17" fmla="*/ 40341 w 329453"/>
              <a:gd name="connsiteY17" fmla="*/ 558053 h 1290917"/>
              <a:gd name="connsiteX18" fmla="*/ 26894 w 329453"/>
              <a:gd name="connsiteY18" fmla="*/ 605117 h 1290917"/>
              <a:gd name="connsiteX19" fmla="*/ 20171 w 329453"/>
              <a:gd name="connsiteY19" fmla="*/ 638735 h 1290917"/>
              <a:gd name="connsiteX20" fmla="*/ 0 w 329453"/>
              <a:gd name="connsiteY20" fmla="*/ 712694 h 1290917"/>
              <a:gd name="connsiteX21" fmla="*/ 13447 w 329453"/>
              <a:gd name="connsiteY21" fmla="*/ 793376 h 1290917"/>
              <a:gd name="connsiteX22" fmla="*/ 47065 w 329453"/>
              <a:gd name="connsiteY22" fmla="*/ 853888 h 1290917"/>
              <a:gd name="connsiteX23" fmla="*/ 53788 w 329453"/>
              <a:gd name="connsiteY23" fmla="*/ 914400 h 1290917"/>
              <a:gd name="connsiteX24" fmla="*/ 80682 w 329453"/>
              <a:gd name="connsiteY24" fmla="*/ 954741 h 1290917"/>
              <a:gd name="connsiteX25" fmla="*/ 94130 w 329453"/>
              <a:gd name="connsiteY25" fmla="*/ 995082 h 1290917"/>
              <a:gd name="connsiteX26" fmla="*/ 121024 w 329453"/>
              <a:gd name="connsiteY26" fmla="*/ 1035423 h 1290917"/>
              <a:gd name="connsiteX27" fmla="*/ 134471 w 329453"/>
              <a:gd name="connsiteY27" fmla="*/ 1055594 h 1290917"/>
              <a:gd name="connsiteX28" fmla="*/ 147918 w 329453"/>
              <a:gd name="connsiteY28" fmla="*/ 1082488 h 1290917"/>
              <a:gd name="connsiteX29" fmla="*/ 168088 w 329453"/>
              <a:gd name="connsiteY29" fmla="*/ 1095935 h 1290917"/>
              <a:gd name="connsiteX30" fmla="*/ 228600 w 329453"/>
              <a:gd name="connsiteY30" fmla="*/ 1149723 h 1290917"/>
              <a:gd name="connsiteX31" fmla="*/ 268941 w 329453"/>
              <a:gd name="connsiteY31" fmla="*/ 1203512 h 1290917"/>
              <a:gd name="connsiteX32" fmla="*/ 289112 w 329453"/>
              <a:gd name="connsiteY32" fmla="*/ 1243853 h 1290917"/>
              <a:gd name="connsiteX33" fmla="*/ 295835 w 329453"/>
              <a:gd name="connsiteY33" fmla="*/ 1264023 h 1290917"/>
              <a:gd name="connsiteX34" fmla="*/ 316006 w 329453"/>
              <a:gd name="connsiteY34" fmla="*/ 1277470 h 1290917"/>
              <a:gd name="connsiteX35" fmla="*/ 329453 w 329453"/>
              <a:gd name="connsiteY35" fmla="*/ 1290917 h 129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29453" h="1290917">
                <a:moveTo>
                  <a:pt x="302559" y="0"/>
                </a:moveTo>
                <a:cubicBezTo>
                  <a:pt x="291353" y="2241"/>
                  <a:pt x="280028" y="3951"/>
                  <a:pt x="268941" y="6723"/>
                </a:cubicBezTo>
                <a:cubicBezTo>
                  <a:pt x="262066" y="8442"/>
                  <a:pt x="253782" y="8436"/>
                  <a:pt x="248771" y="13447"/>
                </a:cubicBezTo>
                <a:cubicBezTo>
                  <a:pt x="243760" y="18458"/>
                  <a:pt x="245489" y="27422"/>
                  <a:pt x="242047" y="33617"/>
                </a:cubicBezTo>
                <a:cubicBezTo>
                  <a:pt x="234198" y="47745"/>
                  <a:pt x="215153" y="73959"/>
                  <a:pt x="215153" y="73959"/>
                </a:cubicBezTo>
                <a:cubicBezTo>
                  <a:pt x="210671" y="87406"/>
                  <a:pt x="208045" y="101622"/>
                  <a:pt x="201706" y="114300"/>
                </a:cubicBezTo>
                <a:cubicBezTo>
                  <a:pt x="197224" y="123265"/>
                  <a:pt x="191981" y="131888"/>
                  <a:pt x="188259" y="141194"/>
                </a:cubicBezTo>
                <a:cubicBezTo>
                  <a:pt x="182995" y="154355"/>
                  <a:pt x="179294" y="168088"/>
                  <a:pt x="174812" y="181535"/>
                </a:cubicBezTo>
                <a:cubicBezTo>
                  <a:pt x="172571" y="188259"/>
                  <a:pt x="172019" y="195809"/>
                  <a:pt x="168088" y="201706"/>
                </a:cubicBezTo>
                <a:lnTo>
                  <a:pt x="154641" y="221876"/>
                </a:lnTo>
                <a:cubicBezTo>
                  <a:pt x="142074" y="259582"/>
                  <a:pt x="149638" y="235167"/>
                  <a:pt x="134471" y="295835"/>
                </a:cubicBezTo>
                <a:cubicBezTo>
                  <a:pt x="132230" y="304800"/>
                  <a:pt x="134281" y="316195"/>
                  <a:pt x="127747" y="322729"/>
                </a:cubicBezTo>
                <a:lnTo>
                  <a:pt x="107577" y="342900"/>
                </a:lnTo>
                <a:cubicBezTo>
                  <a:pt x="105336" y="351865"/>
                  <a:pt x="103508" y="360943"/>
                  <a:pt x="100853" y="369794"/>
                </a:cubicBezTo>
                <a:cubicBezTo>
                  <a:pt x="96780" y="383371"/>
                  <a:pt x="91888" y="396688"/>
                  <a:pt x="87406" y="410135"/>
                </a:cubicBezTo>
                <a:lnTo>
                  <a:pt x="60512" y="490817"/>
                </a:lnTo>
                <a:lnTo>
                  <a:pt x="47065" y="531159"/>
                </a:lnTo>
                <a:cubicBezTo>
                  <a:pt x="44824" y="540124"/>
                  <a:pt x="42880" y="549168"/>
                  <a:pt x="40341" y="558053"/>
                </a:cubicBezTo>
                <a:cubicBezTo>
                  <a:pt x="29115" y="597343"/>
                  <a:pt x="37398" y="557848"/>
                  <a:pt x="26894" y="605117"/>
                </a:cubicBezTo>
                <a:cubicBezTo>
                  <a:pt x="24415" y="616273"/>
                  <a:pt x="22741" y="627600"/>
                  <a:pt x="20171" y="638735"/>
                </a:cubicBezTo>
                <a:cubicBezTo>
                  <a:pt x="8797" y="688023"/>
                  <a:pt x="11114" y="679353"/>
                  <a:pt x="0" y="712694"/>
                </a:cubicBezTo>
                <a:cubicBezTo>
                  <a:pt x="630" y="717736"/>
                  <a:pt x="6045" y="778571"/>
                  <a:pt x="13447" y="793376"/>
                </a:cubicBezTo>
                <a:cubicBezTo>
                  <a:pt x="59689" y="885861"/>
                  <a:pt x="28469" y="798104"/>
                  <a:pt x="47065" y="853888"/>
                </a:cubicBezTo>
                <a:cubicBezTo>
                  <a:pt x="49306" y="874059"/>
                  <a:pt x="47370" y="895147"/>
                  <a:pt x="53788" y="914400"/>
                </a:cubicBezTo>
                <a:cubicBezTo>
                  <a:pt x="58899" y="929732"/>
                  <a:pt x="75571" y="939409"/>
                  <a:pt x="80682" y="954741"/>
                </a:cubicBezTo>
                <a:cubicBezTo>
                  <a:pt x="85165" y="968188"/>
                  <a:pt x="86267" y="983288"/>
                  <a:pt x="94130" y="995082"/>
                </a:cubicBezTo>
                <a:lnTo>
                  <a:pt x="121024" y="1035423"/>
                </a:lnTo>
                <a:cubicBezTo>
                  <a:pt x="125506" y="1042147"/>
                  <a:pt x="130857" y="1048366"/>
                  <a:pt x="134471" y="1055594"/>
                </a:cubicBezTo>
                <a:cubicBezTo>
                  <a:pt x="138953" y="1064559"/>
                  <a:pt x="141502" y="1074788"/>
                  <a:pt x="147918" y="1082488"/>
                </a:cubicBezTo>
                <a:cubicBezTo>
                  <a:pt x="153091" y="1088696"/>
                  <a:pt x="162049" y="1090567"/>
                  <a:pt x="168088" y="1095935"/>
                </a:cubicBezTo>
                <a:cubicBezTo>
                  <a:pt x="237171" y="1157341"/>
                  <a:pt x="182823" y="1119204"/>
                  <a:pt x="228600" y="1149723"/>
                </a:cubicBezTo>
                <a:cubicBezTo>
                  <a:pt x="259010" y="1195339"/>
                  <a:pt x="244067" y="1178636"/>
                  <a:pt x="268941" y="1203512"/>
                </a:cubicBezTo>
                <a:cubicBezTo>
                  <a:pt x="285844" y="1254216"/>
                  <a:pt x="263042" y="1191711"/>
                  <a:pt x="289112" y="1243853"/>
                </a:cubicBezTo>
                <a:cubicBezTo>
                  <a:pt x="292281" y="1250192"/>
                  <a:pt x="291408" y="1258489"/>
                  <a:pt x="295835" y="1264023"/>
                </a:cubicBezTo>
                <a:cubicBezTo>
                  <a:pt x="300883" y="1270333"/>
                  <a:pt x="309696" y="1272422"/>
                  <a:pt x="316006" y="1277470"/>
                </a:cubicBezTo>
                <a:cubicBezTo>
                  <a:pt x="320956" y="1281430"/>
                  <a:pt x="324971" y="1286435"/>
                  <a:pt x="329453" y="1290917"/>
                </a:cubicBezTo>
              </a:path>
            </a:pathLst>
          </a:custGeom>
          <a:ln w="34925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olny kształt 7"/>
          <p:cNvSpPr/>
          <p:nvPr/>
        </p:nvSpPr>
        <p:spPr>
          <a:xfrm>
            <a:off x="6975609" y="3218769"/>
            <a:ext cx="731509" cy="327165"/>
          </a:xfrm>
          <a:custGeom>
            <a:avLst/>
            <a:gdLst>
              <a:gd name="connsiteX0" fmla="*/ 995082 w 995082"/>
              <a:gd name="connsiteY0" fmla="*/ 464627 h 478074"/>
              <a:gd name="connsiteX1" fmla="*/ 961465 w 995082"/>
              <a:gd name="connsiteY1" fmla="*/ 471351 h 478074"/>
              <a:gd name="connsiteX2" fmla="*/ 941294 w 995082"/>
              <a:gd name="connsiteY2" fmla="*/ 478074 h 478074"/>
              <a:gd name="connsiteX3" fmla="*/ 759759 w 995082"/>
              <a:gd name="connsiteY3" fmla="*/ 471351 h 478074"/>
              <a:gd name="connsiteX4" fmla="*/ 712694 w 995082"/>
              <a:gd name="connsiteY4" fmla="*/ 451180 h 478074"/>
              <a:gd name="connsiteX5" fmla="*/ 672353 w 995082"/>
              <a:gd name="connsiteY5" fmla="*/ 431010 h 478074"/>
              <a:gd name="connsiteX6" fmla="*/ 652182 w 995082"/>
              <a:gd name="connsiteY6" fmla="*/ 417563 h 478074"/>
              <a:gd name="connsiteX7" fmla="*/ 584947 w 995082"/>
              <a:gd name="connsiteY7" fmla="*/ 404116 h 478074"/>
              <a:gd name="connsiteX8" fmla="*/ 504265 w 995082"/>
              <a:gd name="connsiteY8" fmla="*/ 383945 h 478074"/>
              <a:gd name="connsiteX9" fmla="*/ 463923 w 995082"/>
              <a:gd name="connsiteY9" fmla="*/ 370498 h 478074"/>
              <a:gd name="connsiteX10" fmla="*/ 423582 w 995082"/>
              <a:gd name="connsiteY10" fmla="*/ 343604 h 478074"/>
              <a:gd name="connsiteX11" fmla="*/ 403412 w 995082"/>
              <a:gd name="connsiteY11" fmla="*/ 330157 h 478074"/>
              <a:gd name="connsiteX12" fmla="*/ 356347 w 995082"/>
              <a:gd name="connsiteY12" fmla="*/ 269645 h 478074"/>
              <a:gd name="connsiteX13" fmla="*/ 336176 w 995082"/>
              <a:gd name="connsiteY13" fmla="*/ 256198 h 478074"/>
              <a:gd name="connsiteX14" fmla="*/ 316006 w 995082"/>
              <a:gd name="connsiteY14" fmla="*/ 249474 h 478074"/>
              <a:gd name="connsiteX15" fmla="*/ 295835 w 995082"/>
              <a:gd name="connsiteY15" fmla="*/ 236027 h 478074"/>
              <a:gd name="connsiteX16" fmla="*/ 255494 w 995082"/>
              <a:gd name="connsiteY16" fmla="*/ 229304 h 478074"/>
              <a:gd name="connsiteX17" fmla="*/ 188259 w 995082"/>
              <a:gd name="connsiteY17" fmla="*/ 209133 h 478074"/>
              <a:gd name="connsiteX18" fmla="*/ 168088 w 995082"/>
              <a:gd name="connsiteY18" fmla="*/ 195686 h 478074"/>
              <a:gd name="connsiteX19" fmla="*/ 154641 w 995082"/>
              <a:gd name="connsiteY19" fmla="*/ 175516 h 478074"/>
              <a:gd name="connsiteX20" fmla="*/ 134470 w 995082"/>
              <a:gd name="connsiteY20" fmla="*/ 162069 h 478074"/>
              <a:gd name="connsiteX21" fmla="*/ 127747 w 995082"/>
              <a:gd name="connsiteY21" fmla="*/ 141898 h 478074"/>
              <a:gd name="connsiteX22" fmla="*/ 100853 w 995082"/>
              <a:gd name="connsiteY22" fmla="*/ 101557 h 478074"/>
              <a:gd name="connsiteX23" fmla="*/ 100853 w 995082"/>
              <a:gd name="connsiteY23" fmla="*/ 101557 h 478074"/>
              <a:gd name="connsiteX24" fmla="*/ 40341 w 995082"/>
              <a:gd name="connsiteY24" fmla="*/ 41045 h 478074"/>
              <a:gd name="connsiteX25" fmla="*/ 20170 w 995082"/>
              <a:gd name="connsiteY25" fmla="*/ 20874 h 478074"/>
              <a:gd name="connsiteX26" fmla="*/ 6723 w 995082"/>
              <a:gd name="connsiteY26" fmla="*/ 704 h 478074"/>
              <a:gd name="connsiteX27" fmla="*/ 0 w 995082"/>
              <a:gd name="connsiteY27" fmla="*/ 704 h 47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95082" h="478074">
                <a:moveTo>
                  <a:pt x="995082" y="464627"/>
                </a:moveTo>
                <a:cubicBezTo>
                  <a:pt x="983876" y="466868"/>
                  <a:pt x="972551" y="468579"/>
                  <a:pt x="961465" y="471351"/>
                </a:cubicBezTo>
                <a:cubicBezTo>
                  <a:pt x="954589" y="473070"/>
                  <a:pt x="948381" y="478074"/>
                  <a:pt x="941294" y="478074"/>
                </a:cubicBezTo>
                <a:cubicBezTo>
                  <a:pt x="880741" y="478074"/>
                  <a:pt x="820271" y="473592"/>
                  <a:pt x="759759" y="471351"/>
                </a:cubicBezTo>
                <a:cubicBezTo>
                  <a:pt x="737130" y="463808"/>
                  <a:pt x="735957" y="464473"/>
                  <a:pt x="712694" y="451180"/>
                </a:cubicBezTo>
                <a:cubicBezTo>
                  <a:pt x="676201" y="430327"/>
                  <a:pt x="709332" y="443336"/>
                  <a:pt x="672353" y="431010"/>
                </a:cubicBezTo>
                <a:cubicBezTo>
                  <a:pt x="665629" y="426528"/>
                  <a:pt x="659609" y="420746"/>
                  <a:pt x="652182" y="417563"/>
                </a:cubicBezTo>
                <a:cubicBezTo>
                  <a:pt x="639413" y="412090"/>
                  <a:pt x="594054" y="405634"/>
                  <a:pt x="584947" y="404116"/>
                </a:cubicBezTo>
                <a:cubicBezTo>
                  <a:pt x="475196" y="367532"/>
                  <a:pt x="612906" y="411106"/>
                  <a:pt x="504265" y="383945"/>
                </a:cubicBezTo>
                <a:cubicBezTo>
                  <a:pt x="490514" y="380507"/>
                  <a:pt x="463923" y="370498"/>
                  <a:pt x="463923" y="370498"/>
                </a:cubicBezTo>
                <a:lnTo>
                  <a:pt x="423582" y="343604"/>
                </a:lnTo>
                <a:lnTo>
                  <a:pt x="403412" y="330157"/>
                </a:lnTo>
                <a:cubicBezTo>
                  <a:pt x="384673" y="302050"/>
                  <a:pt x="380043" y="289392"/>
                  <a:pt x="356347" y="269645"/>
                </a:cubicBezTo>
                <a:cubicBezTo>
                  <a:pt x="350139" y="264472"/>
                  <a:pt x="343404" y="259812"/>
                  <a:pt x="336176" y="256198"/>
                </a:cubicBezTo>
                <a:cubicBezTo>
                  <a:pt x="329837" y="253028"/>
                  <a:pt x="322345" y="252644"/>
                  <a:pt x="316006" y="249474"/>
                </a:cubicBezTo>
                <a:cubicBezTo>
                  <a:pt x="308778" y="245860"/>
                  <a:pt x="303501" y="238582"/>
                  <a:pt x="295835" y="236027"/>
                </a:cubicBezTo>
                <a:cubicBezTo>
                  <a:pt x="282902" y="231716"/>
                  <a:pt x="268862" y="231978"/>
                  <a:pt x="255494" y="229304"/>
                </a:cubicBezTo>
                <a:cubicBezTo>
                  <a:pt x="242072" y="226620"/>
                  <a:pt x="195607" y="214032"/>
                  <a:pt x="188259" y="209133"/>
                </a:cubicBezTo>
                <a:lnTo>
                  <a:pt x="168088" y="195686"/>
                </a:lnTo>
                <a:cubicBezTo>
                  <a:pt x="163606" y="188963"/>
                  <a:pt x="160355" y="181230"/>
                  <a:pt x="154641" y="175516"/>
                </a:cubicBezTo>
                <a:cubicBezTo>
                  <a:pt x="148927" y="169802"/>
                  <a:pt x="139518" y="168379"/>
                  <a:pt x="134470" y="162069"/>
                </a:cubicBezTo>
                <a:cubicBezTo>
                  <a:pt x="130043" y="156535"/>
                  <a:pt x="131189" y="148093"/>
                  <a:pt x="127747" y="141898"/>
                </a:cubicBezTo>
                <a:cubicBezTo>
                  <a:pt x="119899" y="127770"/>
                  <a:pt x="109818" y="115004"/>
                  <a:pt x="100853" y="101557"/>
                </a:cubicBezTo>
                <a:lnTo>
                  <a:pt x="100853" y="101557"/>
                </a:lnTo>
                <a:lnTo>
                  <a:pt x="40341" y="41045"/>
                </a:lnTo>
                <a:cubicBezTo>
                  <a:pt x="33617" y="34321"/>
                  <a:pt x="25445" y="28786"/>
                  <a:pt x="20170" y="20874"/>
                </a:cubicBezTo>
                <a:cubicBezTo>
                  <a:pt x="15688" y="14151"/>
                  <a:pt x="12437" y="6418"/>
                  <a:pt x="6723" y="704"/>
                </a:cubicBezTo>
                <a:cubicBezTo>
                  <a:pt x="5138" y="-881"/>
                  <a:pt x="2241" y="704"/>
                  <a:pt x="0" y="704"/>
                </a:cubicBezTo>
              </a:path>
            </a:pathLst>
          </a:custGeom>
          <a:ln w="34925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wiazda 5-ramienna 3"/>
          <p:cNvSpPr/>
          <p:nvPr/>
        </p:nvSpPr>
        <p:spPr>
          <a:xfrm>
            <a:off x="7901529" y="1794548"/>
            <a:ext cx="112033" cy="104293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wiazda 5-ramienna 17"/>
          <p:cNvSpPr/>
          <p:nvPr/>
        </p:nvSpPr>
        <p:spPr>
          <a:xfrm>
            <a:off x="7789941" y="2328602"/>
            <a:ext cx="112033" cy="104293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38" t="6944" b="4722"/>
          <a:stretch/>
        </p:blipFill>
        <p:spPr bwMode="auto">
          <a:xfrm>
            <a:off x="4495800" y="4029778"/>
            <a:ext cx="4642550" cy="282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Gwiazda 5-ramienna 12"/>
          <p:cNvSpPr/>
          <p:nvPr/>
        </p:nvSpPr>
        <p:spPr>
          <a:xfrm>
            <a:off x="5466580" y="6477000"/>
            <a:ext cx="112033" cy="104293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ostokąt 2"/>
          <p:cNvSpPr/>
          <p:nvPr/>
        </p:nvSpPr>
        <p:spPr>
          <a:xfrm>
            <a:off x="7739037" y="1688387"/>
            <a:ext cx="437016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>
                <a:solidFill>
                  <a:schemeClr val="bg1"/>
                </a:solidFill>
                <a:latin typeface="Calibri" pitchFamily="34" charset="0"/>
              </a:rPr>
              <a:t>Meteorological</a:t>
            </a:r>
            <a:r>
              <a:rPr lang="pl-PL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Calibri" pitchFamily="34" charset="0"/>
              </a:rPr>
              <a:t>differences</a:t>
            </a:r>
            <a:r>
              <a:rPr lang="pl-PL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Calibri" pitchFamily="34" charset="0"/>
              </a:rPr>
              <a:t>over</a:t>
            </a:r>
            <a:r>
              <a:rPr lang="pl-PL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Calibri" pitchFamily="34" charset="0"/>
              </a:rPr>
              <a:t>BIAs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457199" y="2249424"/>
            <a:ext cx="4876801" cy="432511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Calibri" pitchFamily="34" charset="0"/>
              </a:rPr>
              <a:t>1-6°C higher surface temperatures due to lower albedo 0.56-0.69 (snow: 0.8-0.85).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Stronger</a:t>
            </a:r>
            <a:r>
              <a:rPr lang="en-US" sz="2800" dirty="0" smtClean="0">
                <a:latin typeface="Calibri" pitchFamily="34" charset="0"/>
              </a:rPr>
              <a:t>,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 more turbulent winds.</a:t>
            </a:r>
            <a:endParaRPr lang="en-US" sz="2800" dirty="0" smtClean="0">
              <a:latin typeface="Calibri" pitchFamily="34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7</a:t>
            </a:r>
            <a:r>
              <a:rPr lang="en-US" sz="2800" dirty="0" smtClean="0">
                <a:latin typeface="Calibri" pitchFamily="34" charset="0"/>
              </a:rPr>
              <a:t>°C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higher ice temperatures due to </a:t>
            </a:r>
            <a:r>
              <a:rPr lang="en-US" sz="2800" dirty="0" smtClean="0">
                <a:latin typeface="Calibri" pitchFamily="34" charset="0"/>
              </a:rPr>
              <a:t>s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maller shortwave extinction coefficient of BIAs.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7654" r="16528" b="4691"/>
          <a:stretch/>
        </p:blipFill>
        <p:spPr bwMode="auto">
          <a:xfrm>
            <a:off x="5142964" y="2895600"/>
            <a:ext cx="4001036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Łącznik prostoliniowy 5"/>
          <p:cNvCxnSpPr/>
          <p:nvPr/>
        </p:nvCxnSpPr>
        <p:spPr>
          <a:xfrm>
            <a:off x="5181600" y="5867400"/>
            <a:ext cx="990600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5206013" y="54864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1889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8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Dust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within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BIAs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49424"/>
            <a:ext cx="7342350" cy="4325112"/>
          </a:xfrm>
        </p:spPr>
        <p:txBody>
          <a:bodyPr>
            <a:normAutofit/>
          </a:bodyPr>
          <a:lstStyle/>
          <a:p>
            <a:r>
              <a:rPr lang="pl-PL" sz="3000" dirty="0" err="1" smtClean="0">
                <a:solidFill>
                  <a:schemeClr val="tx1"/>
                </a:solidFill>
                <a:latin typeface="Calibri" pitchFamily="34" charset="0"/>
              </a:rPr>
              <a:t>Dust</a:t>
            </a:r>
            <a:r>
              <a:rPr lang="pl-PL" sz="3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sz="3000" dirty="0" err="1" smtClean="0">
                <a:solidFill>
                  <a:schemeClr val="tx1"/>
                </a:solidFill>
                <a:latin typeface="Calibri" pitchFamily="34" charset="0"/>
              </a:rPr>
              <a:t>layers</a:t>
            </a:r>
            <a:r>
              <a:rPr lang="pl-PL" sz="3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sz="3000" dirty="0" err="1" smtClean="0">
                <a:solidFill>
                  <a:schemeClr val="tx1"/>
                </a:solidFill>
                <a:latin typeface="Calibri" pitchFamily="34" charset="0"/>
              </a:rPr>
              <a:t>within</a:t>
            </a:r>
            <a:r>
              <a:rPr lang="pl-PL" sz="3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sz="3000" dirty="0" err="1" smtClean="0">
                <a:solidFill>
                  <a:schemeClr val="tx1"/>
                </a:solidFill>
                <a:latin typeface="Calibri" pitchFamily="34" charset="0"/>
              </a:rPr>
              <a:t>ice</a:t>
            </a:r>
            <a:r>
              <a:rPr lang="pl-PL" sz="3000" dirty="0" smtClean="0">
                <a:solidFill>
                  <a:schemeClr val="tx1"/>
                </a:solidFill>
                <a:latin typeface="Calibri" pitchFamily="34" charset="0"/>
              </a:rPr>
              <a:t>.</a:t>
            </a:r>
          </a:p>
          <a:p>
            <a:pPr lvl="1"/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Tephra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or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moraine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Debris</a:t>
            </a:r>
            <a:endParaRPr lang="pl-PL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/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Enchanced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Calibri" pitchFamily="34" charset="0"/>
              </a:rPr>
              <a:t>sublimation</a:t>
            </a:r>
            <a:r>
              <a:rPr lang="pl-PL" dirty="0" smtClean="0">
                <a:solidFill>
                  <a:schemeClr val="tx1"/>
                </a:solidFill>
                <a:latin typeface="Calibri" pitchFamily="34" charset="0"/>
              </a:rPr>
              <a:t>.  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8889" r="11093" b="5000"/>
          <a:stretch/>
        </p:blipFill>
        <p:spPr bwMode="auto">
          <a:xfrm>
            <a:off x="4800601" y="4035902"/>
            <a:ext cx="4114800" cy="282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t="11404" r="12881" b="5037"/>
          <a:stretch/>
        </p:blipFill>
        <p:spPr bwMode="auto">
          <a:xfrm>
            <a:off x="457200" y="4035902"/>
            <a:ext cx="4114800" cy="282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Łącznik prostoliniowy 5"/>
          <p:cNvCxnSpPr/>
          <p:nvPr/>
        </p:nvCxnSpPr>
        <p:spPr>
          <a:xfrm>
            <a:off x="506159" y="6705600"/>
            <a:ext cx="1017840" cy="0"/>
          </a:xfrm>
          <a:prstGeom prst="line">
            <a:avLst/>
          </a:prstGeom>
          <a:ln w="1270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614970" y="629233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170 m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13" name="Łącznik prostoliniowy 12"/>
          <p:cNvCxnSpPr/>
          <p:nvPr/>
        </p:nvCxnSpPr>
        <p:spPr>
          <a:xfrm>
            <a:off x="4880114" y="6705600"/>
            <a:ext cx="964831" cy="0"/>
          </a:xfrm>
          <a:prstGeom prst="line">
            <a:avLst/>
          </a:prstGeom>
          <a:ln w="1270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5034555" y="629233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76 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316193" y="4035902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Allan </a:t>
            </a:r>
            <a:r>
              <a:rPr lang="pl-PL" dirty="0" err="1" smtClean="0"/>
              <a:t>Hills</a:t>
            </a:r>
            <a:endParaRPr lang="en-US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6683700" y="4035902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Frountier</a:t>
            </a:r>
            <a:r>
              <a:rPr lang="pl-PL" dirty="0" smtClean="0"/>
              <a:t> </a:t>
            </a:r>
            <a:r>
              <a:rPr lang="pl-PL" dirty="0" err="1" smtClean="0"/>
              <a:t>Mountain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78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Melting of ice on Mars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0" y="5924719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914400"/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Temperature </a:t>
            </a:r>
            <a:r>
              <a:rPr lang="pl-PL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profile </a:t>
            </a:r>
            <a:r>
              <a:rPr lang="pl-PL" sz="2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below</a:t>
            </a:r>
            <a:r>
              <a:rPr lang="pl-PL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pl-PL" sz="2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lang="pl-PL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pl-PL" sz="2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grain</a:t>
            </a:r>
            <a:r>
              <a:rPr lang="pl-PL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(200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µ</a:t>
            </a:r>
            <a:r>
              <a:rPr lang="pl-PL" sz="2000" dirty="0">
                <a:latin typeface="Calibri" pitchFamily="34" charset="0"/>
                <a:ea typeface="Calibri" pitchFamily="34" charset="0"/>
                <a:cs typeface="Arial" charset="0"/>
              </a:rPr>
              <a:t>m) </a:t>
            </a:r>
            <a:r>
              <a:rPr lang="pl-PL" sz="2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vs</a:t>
            </a:r>
            <a:r>
              <a:rPr lang="pl-PL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time. The panels correspond to different values of thermal conductivity</a:t>
            </a:r>
            <a:r>
              <a:rPr lang="pl-PL" sz="2000" dirty="0">
                <a:latin typeface="Calibri" pitchFamily="34" charset="0"/>
                <a:cs typeface="Times New Roman" pitchFamily="18" charset="0"/>
              </a:rPr>
              <a:t> (MIX1)</a:t>
            </a:r>
            <a:r>
              <a:rPr lang="pl-PL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Simulation covers 0.4 Martian day. The local noon is approximately at time = 5 h.</a:t>
            </a:r>
          </a:p>
        </p:txBody>
      </p:sp>
      <p:pic>
        <p:nvPicPr>
          <p:cNvPr id="27" name="Obraz 1" descr="Opis: evtem2_09"/>
          <p:cNvPicPr>
            <a:picLocks noChangeAspect="1" noChangeArrowheads="1"/>
          </p:cNvPicPr>
          <p:nvPr/>
        </p:nvPicPr>
        <p:blipFill>
          <a:blip r:embed="rId2" cstate="print"/>
          <a:srcRect l="12013" t="7050" r="7359" b="10780"/>
          <a:stretch>
            <a:fillRect/>
          </a:stretch>
        </p:blipFill>
        <p:spPr bwMode="auto">
          <a:xfrm>
            <a:off x="6297613" y="3124200"/>
            <a:ext cx="2770187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78"/>
          <p:cNvSpPr txBox="1">
            <a:spLocks noChangeArrowheads="1"/>
          </p:cNvSpPr>
          <p:nvPr/>
        </p:nvSpPr>
        <p:spPr bwMode="auto">
          <a:xfrm>
            <a:off x="3962400" y="5257800"/>
            <a:ext cx="10518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Time [h]</a:t>
            </a:r>
            <a:endParaRPr lang="pl-PL" sz="2000" dirty="0">
              <a:latin typeface="Calibri" pitchFamily="34" charset="0"/>
            </a:endParaRPr>
          </a:p>
        </p:txBody>
      </p:sp>
      <p:sp>
        <p:nvSpPr>
          <p:cNvPr id="29" name="TextBox 79"/>
          <p:cNvSpPr txBox="1">
            <a:spLocks noChangeArrowheads="1"/>
          </p:cNvSpPr>
          <p:nvPr/>
        </p:nvSpPr>
        <p:spPr bwMode="auto">
          <a:xfrm>
            <a:off x="6172200" y="4924425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  <a:endParaRPr lang="pl-PL" sz="1800" dirty="0">
              <a:latin typeface="Calibri" pitchFamily="34" charset="0"/>
            </a:endParaRPr>
          </a:p>
        </p:txBody>
      </p:sp>
      <p:sp>
        <p:nvSpPr>
          <p:cNvPr id="30" name="TextBox 80"/>
          <p:cNvSpPr txBox="1">
            <a:spLocks noChangeArrowheads="1"/>
          </p:cNvSpPr>
          <p:nvPr/>
        </p:nvSpPr>
        <p:spPr bwMode="auto">
          <a:xfrm>
            <a:off x="7239000" y="4924425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4</a:t>
            </a:r>
            <a:endParaRPr lang="pl-PL" sz="1800" dirty="0">
              <a:latin typeface="Calibri" pitchFamily="34" charset="0"/>
            </a:endParaRPr>
          </a:p>
        </p:txBody>
      </p:sp>
      <p:sp>
        <p:nvSpPr>
          <p:cNvPr id="31" name="TextBox 81"/>
          <p:cNvSpPr txBox="1">
            <a:spLocks noChangeArrowheads="1"/>
          </p:cNvSpPr>
          <p:nvPr/>
        </p:nvSpPr>
        <p:spPr bwMode="auto">
          <a:xfrm>
            <a:off x="7772400" y="4924425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6</a:t>
            </a:r>
            <a:endParaRPr lang="pl-PL" sz="1800" dirty="0">
              <a:latin typeface="Calibri" pitchFamily="34" charset="0"/>
            </a:endParaRPr>
          </a:p>
        </p:txBody>
      </p:sp>
      <p:sp>
        <p:nvSpPr>
          <p:cNvPr id="32" name="TextBox 82"/>
          <p:cNvSpPr txBox="1">
            <a:spLocks noChangeArrowheads="1"/>
          </p:cNvSpPr>
          <p:nvPr/>
        </p:nvSpPr>
        <p:spPr bwMode="auto">
          <a:xfrm>
            <a:off x="8305800" y="4924425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8</a:t>
            </a:r>
            <a:endParaRPr lang="pl-PL" sz="1800" dirty="0">
              <a:latin typeface="Calibri" pitchFamily="34" charset="0"/>
            </a:endParaRPr>
          </a:p>
        </p:txBody>
      </p:sp>
      <p:sp>
        <p:nvSpPr>
          <p:cNvPr id="33" name="TextBox 83"/>
          <p:cNvSpPr txBox="1">
            <a:spLocks noChangeArrowheads="1"/>
          </p:cNvSpPr>
          <p:nvPr/>
        </p:nvSpPr>
        <p:spPr bwMode="auto">
          <a:xfrm>
            <a:off x="8782050" y="4924425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10</a:t>
            </a:r>
            <a:endParaRPr lang="pl-PL" sz="1800">
              <a:latin typeface="Calibri" pitchFamily="34" charset="0"/>
            </a:endParaRPr>
          </a:p>
        </p:txBody>
      </p:sp>
      <p:sp>
        <p:nvSpPr>
          <p:cNvPr id="34" name="TextBox 84"/>
          <p:cNvSpPr txBox="1">
            <a:spLocks noChangeArrowheads="1"/>
          </p:cNvSpPr>
          <p:nvPr/>
        </p:nvSpPr>
        <p:spPr bwMode="auto">
          <a:xfrm>
            <a:off x="6746875" y="4924425"/>
            <a:ext cx="339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2</a:t>
            </a:r>
            <a:endParaRPr lang="pl-PL" sz="1800" dirty="0">
              <a:latin typeface="Calibri" pitchFamily="34" charset="0"/>
            </a:endParaRPr>
          </a:p>
        </p:txBody>
      </p:sp>
      <p:sp>
        <p:nvSpPr>
          <p:cNvPr id="54" name="Text Box 218"/>
          <p:cNvSpPr txBox="1">
            <a:spLocks noChangeArrowheads="1"/>
          </p:cNvSpPr>
          <p:nvPr/>
        </p:nvSpPr>
        <p:spPr bwMode="auto">
          <a:xfrm>
            <a:off x="6296025" y="2711450"/>
            <a:ext cx="2466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pl-PL" sz="2400" dirty="0"/>
              <a:t>k=</a:t>
            </a:r>
            <a:r>
              <a:rPr lang="en-US" sz="2400" dirty="0"/>
              <a:t>0.14 W K</a:t>
            </a:r>
            <a:r>
              <a:rPr lang="en-US" sz="2400" baseline="30000" dirty="0"/>
              <a:t>-1</a:t>
            </a:r>
            <a:r>
              <a:rPr lang="en-US" sz="2400" dirty="0"/>
              <a:t> m</a:t>
            </a:r>
            <a:r>
              <a:rPr lang="en-US" sz="2400" baseline="30000" dirty="0"/>
              <a:t>-1</a:t>
            </a:r>
            <a:endParaRPr lang="pl-PL" sz="2400" baseline="30000" dirty="0"/>
          </a:p>
        </p:txBody>
      </p:sp>
      <p:pic>
        <p:nvPicPr>
          <p:cNvPr id="26" name="Obraz 2" descr="Opis: evtem1_34"/>
          <p:cNvPicPr>
            <a:picLocks noChangeAspect="1" noChangeArrowheads="1"/>
          </p:cNvPicPr>
          <p:nvPr/>
        </p:nvPicPr>
        <p:blipFill>
          <a:blip r:embed="rId3" cstate="print"/>
          <a:srcRect l="12018" t="5164" r="7088" b="9232"/>
          <a:stretch>
            <a:fillRect/>
          </a:stretch>
        </p:blipFill>
        <p:spPr bwMode="auto">
          <a:xfrm>
            <a:off x="3545045" y="2667000"/>
            <a:ext cx="2779555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107"/>
          <p:cNvSpPr/>
          <p:nvPr/>
        </p:nvSpPr>
        <p:spPr>
          <a:xfrm>
            <a:off x="5029201" y="2749550"/>
            <a:ext cx="609600" cy="2214563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983027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1" name="Pole tekstowe 27"/>
          <p:cNvSpPr txBox="1">
            <a:spLocks noChangeArrowheads="1"/>
          </p:cNvSpPr>
          <p:nvPr/>
        </p:nvSpPr>
        <p:spPr bwMode="auto">
          <a:xfrm>
            <a:off x="5193941" y="4427538"/>
            <a:ext cx="1214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>
                <a:latin typeface="Calibri" pitchFamily="34" charset="0"/>
                <a:ea typeface="Calibri" pitchFamily="34" charset="0"/>
                <a:cs typeface="Times New Roman" pitchFamily="18" charset="0"/>
              </a:rPr>
              <a:t>melting</a:t>
            </a:r>
            <a:endParaRPr lang="pl-PL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5" name="Text Box 219"/>
          <p:cNvSpPr txBox="1">
            <a:spLocks noChangeArrowheads="1"/>
          </p:cNvSpPr>
          <p:nvPr/>
        </p:nvSpPr>
        <p:spPr bwMode="auto">
          <a:xfrm>
            <a:off x="3581400" y="2770188"/>
            <a:ext cx="2466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pl-PL" sz="2400" dirty="0"/>
              <a:t>k=</a:t>
            </a:r>
            <a:r>
              <a:rPr lang="en-US" sz="2400" dirty="0"/>
              <a:t>0.1</a:t>
            </a:r>
            <a:r>
              <a:rPr lang="pl-PL" sz="2400" dirty="0"/>
              <a:t>2</a:t>
            </a:r>
            <a:r>
              <a:rPr lang="en-US" sz="2400" dirty="0"/>
              <a:t> W K</a:t>
            </a:r>
            <a:r>
              <a:rPr lang="en-US" sz="2400" baseline="30000" dirty="0"/>
              <a:t>-1</a:t>
            </a:r>
            <a:r>
              <a:rPr lang="en-US" sz="2400" dirty="0"/>
              <a:t> m</a:t>
            </a:r>
            <a:r>
              <a:rPr lang="en-US" sz="2400" baseline="30000" dirty="0"/>
              <a:t>-1</a:t>
            </a:r>
            <a:endParaRPr lang="pl-PL" sz="2400" baseline="30000" dirty="0"/>
          </a:p>
        </p:txBody>
      </p:sp>
      <p:sp>
        <p:nvSpPr>
          <p:cNvPr id="118" name="TextBox 79"/>
          <p:cNvSpPr txBox="1">
            <a:spLocks noChangeArrowheads="1"/>
          </p:cNvSpPr>
          <p:nvPr/>
        </p:nvSpPr>
        <p:spPr bwMode="auto">
          <a:xfrm>
            <a:off x="3422650" y="4924425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  <a:endParaRPr lang="pl-PL" sz="1800" dirty="0">
              <a:latin typeface="Calibri" pitchFamily="34" charset="0"/>
            </a:endParaRPr>
          </a:p>
        </p:txBody>
      </p:sp>
      <p:sp>
        <p:nvSpPr>
          <p:cNvPr id="119" name="TextBox 80"/>
          <p:cNvSpPr txBox="1">
            <a:spLocks noChangeArrowheads="1"/>
          </p:cNvSpPr>
          <p:nvPr/>
        </p:nvSpPr>
        <p:spPr bwMode="auto">
          <a:xfrm>
            <a:off x="4495800" y="4924425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4</a:t>
            </a:r>
            <a:endParaRPr lang="pl-PL" sz="1800">
              <a:latin typeface="Calibri" pitchFamily="34" charset="0"/>
            </a:endParaRPr>
          </a:p>
        </p:txBody>
      </p:sp>
      <p:sp>
        <p:nvSpPr>
          <p:cNvPr id="120" name="TextBox 81"/>
          <p:cNvSpPr txBox="1">
            <a:spLocks noChangeArrowheads="1"/>
          </p:cNvSpPr>
          <p:nvPr/>
        </p:nvSpPr>
        <p:spPr bwMode="auto">
          <a:xfrm>
            <a:off x="5029200" y="4924425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6</a:t>
            </a:r>
            <a:endParaRPr lang="pl-PL" sz="1800" dirty="0">
              <a:latin typeface="Calibri" pitchFamily="34" charset="0"/>
            </a:endParaRPr>
          </a:p>
        </p:txBody>
      </p:sp>
      <p:sp>
        <p:nvSpPr>
          <p:cNvPr id="121" name="TextBox 82"/>
          <p:cNvSpPr txBox="1">
            <a:spLocks noChangeArrowheads="1"/>
          </p:cNvSpPr>
          <p:nvPr/>
        </p:nvSpPr>
        <p:spPr bwMode="auto">
          <a:xfrm>
            <a:off x="5562600" y="4924425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8</a:t>
            </a:r>
            <a:endParaRPr lang="pl-PL" sz="1800" dirty="0">
              <a:latin typeface="Calibri" pitchFamily="34" charset="0"/>
            </a:endParaRPr>
          </a:p>
        </p:txBody>
      </p:sp>
      <p:sp>
        <p:nvSpPr>
          <p:cNvPr id="123" name="TextBox 84"/>
          <p:cNvSpPr txBox="1">
            <a:spLocks noChangeArrowheads="1"/>
          </p:cNvSpPr>
          <p:nvPr/>
        </p:nvSpPr>
        <p:spPr bwMode="auto">
          <a:xfrm>
            <a:off x="3962400" y="4924425"/>
            <a:ext cx="339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2</a:t>
            </a:r>
            <a:endParaRPr lang="pl-PL" sz="1800" dirty="0">
              <a:latin typeface="Calibri" pitchFamily="34" charset="0"/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-76199" y="2133600"/>
            <a:ext cx="3597274" cy="3157537"/>
            <a:chOff x="-76199" y="2133600"/>
            <a:chExt cx="3597274" cy="3157537"/>
          </a:xfrm>
        </p:grpSpPr>
        <p:sp>
          <p:nvSpPr>
            <p:cNvPr id="39" name="TextBox 93"/>
            <p:cNvSpPr txBox="1">
              <a:spLocks noChangeArrowheads="1"/>
            </p:cNvSpPr>
            <p:nvPr/>
          </p:nvSpPr>
          <p:spPr bwMode="auto">
            <a:xfrm rot="16200000">
              <a:off x="-812394" y="3740495"/>
              <a:ext cx="18725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Temperature [K]</a:t>
              </a:r>
              <a:endParaRPr lang="pl-PL" sz="2000" dirty="0">
                <a:latin typeface="Calibri" pitchFamily="34" charset="0"/>
              </a:endParaRPr>
            </a:p>
          </p:txBody>
        </p:sp>
        <p:sp>
          <p:nvSpPr>
            <p:cNvPr id="52" name="Text Box 215"/>
            <p:cNvSpPr txBox="1">
              <a:spLocks noChangeArrowheads="1"/>
            </p:cNvSpPr>
            <p:nvPr/>
          </p:nvSpPr>
          <p:spPr bwMode="auto">
            <a:xfrm>
              <a:off x="168275" y="2133600"/>
              <a:ext cx="19653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pl-PL" sz="2400" dirty="0"/>
                <a:t>S=492 W m</a:t>
              </a:r>
              <a:r>
                <a:rPr lang="pl-PL" sz="2400" baseline="30000" dirty="0"/>
                <a:t>-2</a:t>
              </a:r>
            </a:p>
          </p:txBody>
        </p:sp>
        <p:pic>
          <p:nvPicPr>
            <p:cNvPr id="25" name="Obraz 4" descr="Opis: evtem1_49"/>
            <p:cNvPicPr>
              <a:picLocks noChangeAspect="1" noChangeArrowheads="1"/>
            </p:cNvPicPr>
            <p:nvPr/>
          </p:nvPicPr>
          <p:blipFill>
            <a:blip r:embed="rId4" cstate="print"/>
            <a:srcRect l="12018" r="7088" b="10143"/>
            <a:stretch>
              <a:fillRect/>
            </a:stretch>
          </p:blipFill>
          <p:spPr bwMode="auto">
            <a:xfrm>
              <a:off x="736601" y="2547937"/>
              <a:ext cx="2779555" cy="248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4" name="Grupa 113"/>
            <p:cNvGrpSpPr/>
            <p:nvPr/>
          </p:nvGrpSpPr>
          <p:grpSpPr>
            <a:xfrm>
              <a:off x="228600" y="2730500"/>
              <a:ext cx="3292475" cy="2298700"/>
              <a:chOff x="5260975" y="739775"/>
              <a:chExt cx="3292475" cy="2298700"/>
            </a:xfrm>
          </p:grpSpPr>
          <p:sp>
            <p:nvSpPr>
              <p:cNvPr id="40" name="TextBox 97"/>
              <p:cNvSpPr txBox="1">
                <a:spLocks noChangeArrowheads="1"/>
              </p:cNvSpPr>
              <p:nvPr/>
            </p:nvSpPr>
            <p:spPr bwMode="auto">
              <a:xfrm>
                <a:off x="5260975" y="2136775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latin typeface="Calibri" pitchFamily="34" charset="0"/>
                  </a:rPr>
                  <a:t>230</a:t>
                </a:r>
                <a:endParaRPr lang="pl-PL" sz="1800" dirty="0">
                  <a:latin typeface="Calibri" pitchFamily="34" charset="0"/>
                </a:endParaRPr>
              </a:p>
            </p:txBody>
          </p:sp>
          <p:sp>
            <p:nvSpPr>
              <p:cNvPr id="41" name="TextBox 98"/>
              <p:cNvSpPr txBox="1">
                <a:spLocks noChangeArrowheads="1"/>
              </p:cNvSpPr>
              <p:nvPr/>
            </p:nvSpPr>
            <p:spPr bwMode="auto">
              <a:xfrm>
                <a:off x="5260975" y="2568575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alibri" pitchFamily="34" charset="0"/>
                  </a:rPr>
                  <a:t>210</a:t>
                </a:r>
                <a:endParaRPr lang="pl-PL" sz="1800">
                  <a:latin typeface="Calibri" pitchFamily="34" charset="0"/>
                </a:endParaRPr>
              </a:p>
            </p:txBody>
          </p:sp>
          <p:sp>
            <p:nvSpPr>
              <p:cNvPr id="42" name="TextBox 99"/>
              <p:cNvSpPr txBox="1">
                <a:spLocks noChangeArrowheads="1"/>
              </p:cNvSpPr>
              <p:nvPr/>
            </p:nvSpPr>
            <p:spPr bwMode="auto">
              <a:xfrm>
                <a:off x="5260975" y="1704975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alibri" pitchFamily="34" charset="0"/>
                  </a:rPr>
                  <a:t>250</a:t>
                </a:r>
                <a:endParaRPr lang="pl-PL" sz="1800">
                  <a:latin typeface="Calibri" pitchFamily="34" charset="0"/>
                </a:endParaRPr>
              </a:p>
            </p:txBody>
          </p:sp>
          <p:sp>
            <p:nvSpPr>
              <p:cNvPr id="43" name="TextBox 100"/>
              <p:cNvSpPr txBox="1">
                <a:spLocks noChangeArrowheads="1"/>
              </p:cNvSpPr>
              <p:nvPr/>
            </p:nvSpPr>
            <p:spPr bwMode="auto">
              <a:xfrm>
                <a:off x="5260975" y="1208088"/>
                <a:ext cx="565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alibri" pitchFamily="34" charset="0"/>
                  </a:rPr>
                  <a:t>270</a:t>
                </a:r>
                <a:endParaRPr lang="pl-PL" sz="1800">
                  <a:latin typeface="Calibri" pitchFamily="34" charset="0"/>
                </a:endParaRPr>
              </a:p>
            </p:txBody>
          </p:sp>
          <p:sp>
            <p:nvSpPr>
              <p:cNvPr id="48" name="Rectangle 106"/>
              <p:cNvSpPr/>
              <p:nvPr/>
            </p:nvSpPr>
            <p:spPr>
              <a:xfrm>
                <a:off x="7013575" y="752475"/>
                <a:ext cx="1142999" cy="2286000"/>
              </a:xfrm>
              <a:prstGeom prst="rect">
                <a:avLst/>
              </a:prstGeom>
              <a:solidFill>
                <a:schemeClr val="accent1">
                  <a:alpha val="5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9830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49" name="Pole tekstowe 27"/>
              <p:cNvSpPr txBox="1">
                <a:spLocks noChangeArrowheads="1"/>
              </p:cNvSpPr>
              <p:nvPr/>
            </p:nvSpPr>
            <p:spPr bwMode="auto">
              <a:xfrm>
                <a:off x="7339012" y="2468563"/>
                <a:ext cx="121443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melting</a:t>
                </a:r>
                <a:endParaRPr lang="pl-PL" sz="2400">
                  <a:latin typeface="Calibri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56" name="Text Box 220"/>
              <p:cNvSpPr txBox="1">
                <a:spLocks noChangeArrowheads="1"/>
              </p:cNvSpPr>
              <p:nvPr/>
            </p:nvSpPr>
            <p:spPr bwMode="auto">
              <a:xfrm>
                <a:off x="5826125" y="739775"/>
                <a:ext cx="2466975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pl-PL" sz="2400"/>
                  <a:t>k=</a:t>
                </a:r>
                <a:r>
                  <a:rPr lang="en-US" sz="2400"/>
                  <a:t>0.</a:t>
                </a:r>
                <a:r>
                  <a:rPr lang="pl-PL" sz="2400"/>
                  <a:t>09</a:t>
                </a:r>
                <a:r>
                  <a:rPr lang="en-US" sz="2400"/>
                  <a:t> W K</a:t>
                </a:r>
                <a:r>
                  <a:rPr lang="en-US" sz="2400" baseline="30000"/>
                  <a:t>-1</a:t>
                </a:r>
                <a:r>
                  <a:rPr lang="en-US" sz="2400"/>
                  <a:t> m</a:t>
                </a:r>
                <a:r>
                  <a:rPr lang="en-US" sz="2400" baseline="30000"/>
                  <a:t>-1</a:t>
                </a:r>
                <a:endParaRPr lang="pl-PL" sz="2400" baseline="30000"/>
              </a:p>
            </p:txBody>
          </p:sp>
        </p:grpSp>
        <p:sp>
          <p:nvSpPr>
            <p:cNvPr id="124" name="TextBox 79"/>
            <p:cNvSpPr txBox="1">
              <a:spLocks noChangeArrowheads="1"/>
            </p:cNvSpPr>
            <p:nvPr/>
          </p:nvSpPr>
          <p:spPr bwMode="auto">
            <a:xfrm>
              <a:off x="603250" y="4924425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0</a:t>
              </a:r>
              <a:endParaRPr lang="pl-PL" sz="1800" dirty="0">
                <a:latin typeface="Calibri" pitchFamily="34" charset="0"/>
              </a:endParaRPr>
            </a:p>
          </p:txBody>
        </p:sp>
        <p:sp>
          <p:nvSpPr>
            <p:cNvPr id="125" name="TextBox 80"/>
            <p:cNvSpPr txBox="1">
              <a:spLocks noChangeArrowheads="1"/>
            </p:cNvSpPr>
            <p:nvPr/>
          </p:nvSpPr>
          <p:spPr bwMode="auto">
            <a:xfrm>
              <a:off x="1670050" y="4924425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4</a:t>
              </a:r>
              <a:endParaRPr lang="pl-PL" sz="1800" dirty="0">
                <a:latin typeface="Calibri" pitchFamily="34" charset="0"/>
              </a:endParaRPr>
            </a:p>
          </p:txBody>
        </p:sp>
        <p:sp>
          <p:nvSpPr>
            <p:cNvPr id="126" name="TextBox 81"/>
            <p:cNvSpPr txBox="1">
              <a:spLocks noChangeArrowheads="1"/>
            </p:cNvSpPr>
            <p:nvPr/>
          </p:nvSpPr>
          <p:spPr bwMode="auto">
            <a:xfrm>
              <a:off x="2209800" y="4924425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6</a:t>
              </a:r>
              <a:endParaRPr lang="pl-PL" sz="1800" dirty="0">
                <a:latin typeface="Calibri" pitchFamily="34" charset="0"/>
              </a:endParaRPr>
            </a:p>
          </p:txBody>
        </p:sp>
        <p:sp>
          <p:nvSpPr>
            <p:cNvPr id="127" name="TextBox 82"/>
            <p:cNvSpPr txBox="1">
              <a:spLocks noChangeArrowheads="1"/>
            </p:cNvSpPr>
            <p:nvPr/>
          </p:nvSpPr>
          <p:spPr bwMode="auto">
            <a:xfrm>
              <a:off x="2743200" y="4924425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8</a:t>
              </a:r>
              <a:endParaRPr lang="pl-PL" sz="1800" dirty="0">
                <a:latin typeface="Calibri" pitchFamily="34" charset="0"/>
              </a:endParaRPr>
            </a:p>
          </p:txBody>
        </p:sp>
        <p:sp>
          <p:nvSpPr>
            <p:cNvPr id="129" name="TextBox 84"/>
            <p:cNvSpPr txBox="1">
              <a:spLocks noChangeArrowheads="1"/>
            </p:cNvSpPr>
            <p:nvPr/>
          </p:nvSpPr>
          <p:spPr bwMode="auto">
            <a:xfrm>
              <a:off x="1176338" y="4924425"/>
              <a:ext cx="3397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2</a:t>
              </a:r>
              <a:endParaRPr lang="pl-PL" sz="1800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2930" y="1295400"/>
            <a:ext cx="2377670" cy="188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0533" y="3352800"/>
            <a:ext cx="3133105" cy="2135750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9" name="TextBox 5"/>
          <p:cNvSpPr txBox="1"/>
          <p:nvPr/>
        </p:nvSpPr>
        <p:spPr>
          <a:xfrm>
            <a:off x="7495186" y="5149996"/>
            <a:ext cx="1512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600" dirty="0" smtClean="0"/>
              <a:t>(Cassidy 2003)</a:t>
            </a:r>
            <a:endParaRPr lang="en-US" sz="1600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5413248" cy="45720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Lewis Cliff: </a:t>
            </a:r>
            <a:endParaRPr lang="en-US" dirty="0" smtClean="0"/>
          </a:p>
          <a:p>
            <a:r>
              <a:rPr lang="en-US" dirty="0" smtClean="0"/>
              <a:t>Na-sulfate</a:t>
            </a:r>
          </a:p>
          <a:p>
            <a:pPr lvl="1"/>
            <a:r>
              <a:rPr lang="en-US" dirty="0" err="1" smtClean="0"/>
              <a:t>Mirabilite</a:t>
            </a:r>
            <a:r>
              <a:rPr lang="en-US" dirty="0" smtClean="0"/>
              <a:t> Na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 </a:t>
            </a:r>
            <a:r>
              <a:rPr lang="en-US" dirty="0" smtClean="0"/>
              <a:t>*10H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lvl="1"/>
            <a:r>
              <a:rPr lang="en-US" dirty="0" err="1" smtClean="0"/>
              <a:t>Thenardite</a:t>
            </a:r>
            <a:r>
              <a:rPr lang="en-US" dirty="0" smtClean="0"/>
              <a:t> Na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endParaRPr lang="en-US" dirty="0" smtClean="0"/>
          </a:p>
          <a:p>
            <a:r>
              <a:rPr lang="en-US" dirty="0" smtClean="0"/>
              <a:t>Na-bicarbonate</a:t>
            </a:r>
          </a:p>
          <a:p>
            <a:pPr lvl="1"/>
            <a:r>
              <a:rPr lang="en-US" dirty="0" err="1" smtClean="0"/>
              <a:t>Nahcolite</a:t>
            </a:r>
            <a:r>
              <a:rPr lang="en-US" dirty="0" smtClean="0"/>
              <a:t> NaHCO</a:t>
            </a:r>
            <a:r>
              <a:rPr lang="en-US" baseline="-25000" dirty="0" smtClean="0"/>
              <a:t>3</a:t>
            </a:r>
          </a:p>
          <a:p>
            <a:pPr lvl="1"/>
            <a:r>
              <a:rPr lang="en-US" dirty="0" err="1" smtClean="0"/>
              <a:t>Trona</a:t>
            </a:r>
            <a:r>
              <a:rPr lang="en-US" dirty="0" smtClean="0"/>
              <a:t> Na</a:t>
            </a:r>
            <a:r>
              <a:rPr lang="en-US" baseline="-25000" dirty="0" smtClean="0"/>
              <a:t>3</a:t>
            </a:r>
            <a:r>
              <a:rPr lang="en-US" dirty="0" smtClean="0"/>
              <a:t>(CO</a:t>
            </a:r>
            <a:r>
              <a:rPr lang="en-US" baseline="-25000" dirty="0" smtClean="0"/>
              <a:t>3</a:t>
            </a:r>
            <a:r>
              <a:rPr lang="en-US" dirty="0" smtClean="0"/>
              <a:t>)(HCO</a:t>
            </a:r>
            <a:r>
              <a:rPr lang="en-US" baseline="-25000" dirty="0" smtClean="0"/>
              <a:t>3</a:t>
            </a:r>
            <a:r>
              <a:rPr lang="en-US" dirty="0" smtClean="0"/>
              <a:t>)*2H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dirty="0" smtClean="0"/>
              <a:t>Na-borate</a:t>
            </a:r>
          </a:p>
          <a:p>
            <a:pPr lvl="1"/>
            <a:r>
              <a:rPr lang="en-US" dirty="0" smtClean="0"/>
              <a:t>Borax Na</a:t>
            </a:r>
            <a:r>
              <a:rPr lang="en-US" baseline="-25000" dirty="0" smtClean="0"/>
              <a:t>2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O</a:t>
            </a:r>
            <a:r>
              <a:rPr lang="en-US" baseline="-25000" dirty="0" smtClean="0"/>
              <a:t>7</a:t>
            </a:r>
            <a:r>
              <a:rPr lang="en-US" dirty="0" smtClean="0"/>
              <a:t> * 10H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lvl="1"/>
            <a:r>
              <a:rPr lang="en-US" dirty="0" err="1" smtClean="0"/>
              <a:t>Qilianshanite</a:t>
            </a:r>
            <a:r>
              <a:rPr lang="en-US" dirty="0" smtClean="0"/>
              <a:t> NaHCO</a:t>
            </a:r>
            <a:r>
              <a:rPr lang="en-US" baseline="-25000" dirty="0" smtClean="0"/>
              <a:t>3</a:t>
            </a:r>
            <a:r>
              <a:rPr lang="en-US" dirty="0" smtClean="0"/>
              <a:t>* H</a:t>
            </a:r>
            <a:r>
              <a:rPr lang="en-US" baseline="-25000" dirty="0" smtClean="0"/>
              <a:t>3</a:t>
            </a:r>
            <a:r>
              <a:rPr lang="en-US" dirty="0" smtClean="0"/>
              <a:t>BO</a:t>
            </a:r>
            <a:r>
              <a:rPr lang="en-US" baseline="-25000" dirty="0" smtClean="0"/>
              <a:t>3</a:t>
            </a:r>
            <a:r>
              <a:rPr lang="en-US" dirty="0" smtClean="0"/>
              <a:t>*2H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dirty="0" smtClean="0"/>
              <a:t>Other</a:t>
            </a:r>
          </a:p>
          <a:p>
            <a:pPr lvl="1"/>
            <a:r>
              <a:rPr lang="en-US" dirty="0" smtClean="0"/>
              <a:t>Halite </a:t>
            </a:r>
            <a:r>
              <a:rPr lang="en-US" dirty="0" err="1" smtClean="0"/>
              <a:t>NaCl</a:t>
            </a:r>
            <a:endParaRPr lang="en-US" dirty="0" smtClean="0"/>
          </a:p>
          <a:p>
            <a:pPr lvl="1"/>
            <a:r>
              <a:rPr lang="en-US" dirty="0" smtClean="0"/>
              <a:t>K- S mineral (possibly </a:t>
            </a:r>
            <a:r>
              <a:rPr lang="en-US" dirty="0" err="1" smtClean="0"/>
              <a:t>arcanite</a:t>
            </a:r>
            <a:r>
              <a:rPr lang="en-US" dirty="0" smtClean="0"/>
              <a:t> K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dirty="0" smtClean="0"/>
              <a:t>)</a:t>
            </a:r>
            <a:endParaRPr lang="pl-PL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15" y="5478642"/>
            <a:ext cx="2876341" cy="134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Łącznik prosty ze strzałką 17"/>
          <p:cNvCxnSpPr>
            <a:stCxn id="8" idx="0"/>
          </p:cNvCxnSpPr>
          <p:nvPr/>
        </p:nvCxnSpPr>
        <p:spPr>
          <a:xfrm flipV="1">
            <a:off x="7457086" y="2555778"/>
            <a:ext cx="20821" cy="797022"/>
          </a:xfrm>
          <a:prstGeom prst="straightConnector1">
            <a:avLst/>
          </a:prstGeom>
          <a:ln w="317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20"/>
          <p:cNvSpPr/>
          <p:nvPr/>
        </p:nvSpPr>
        <p:spPr>
          <a:xfrm>
            <a:off x="0" y="6553200"/>
            <a:ext cx="5890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/>
              <a:t>Harvey et al. 2006, </a:t>
            </a:r>
            <a:r>
              <a:rPr lang="de-AT" sz="1400" dirty="0" err="1"/>
              <a:t>Socki</a:t>
            </a:r>
            <a:r>
              <a:rPr lang="de-AT" sz="1400" dirty="0"/>
              <a:t> et al. 2008, 2012, Liu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Bish</a:t>
            </a:r>
            <a:r>
              <a:rPr lang="de-AT" sz="1400" dirty="0"/>
              <a:t> 2008</a:t>
            </a:r>
            <a:endParaRPr lang="en-US" sz="1400" dirty="0"/>
          </a:p>
        </p:txBody>
      </p:sp>
      <p:sp>
        <p:nvSpPr>
          <p:cNvPr id="24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Evaporites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on </a:t>
            </a:r>
            <a:r>
              <a:rPr lang="en-US" dirty="0" smtClean="0">
                <a:solidFill>
                  <a:schemeClr val="bg1"/>
                </a:solidFill>
              </a:rPr>
              <a:t>Antarctic </a:t>
            </a:r>
            <a:r>
              <a:rPr lang="pl-PL" dirty="0" err="1" smtClean="0">
                <a:solidFill>
                  <a:schemeClr val="bg1"/>
                </a:solidFill>
              </a:rPr>
              <a:t>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na\Dropbox\Sulphates on Mars\theoretical paper\htm_kopia\html_kopia\pdex74m11_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75" y="2378911"/>
            <a:ext cx="2978325" cy="222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nna\Dropbox\Sulphates on Mars\theoretical paper\htm_kopia\html_kopia\pdex74m10_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" y="2378911"/>
            <a:ext cx="2924681" cy="218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Anna\Dropbox\Sulphates on Mars\theoretical paper\htm_kopia\html_kopia\pdex74m10_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3815"/>
            <a:ext cx="2932463" cy="219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nna\Dropbox\Sulphates on Mars\theoretical paper\htm_kopia\html_kopia\pdex74m11_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94365"/>
            <a:ext cx="2971800" cy="222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nna\Dropbox\Sulphates on Mars\theoretical paper\htm_kopia\html_kopia\pdex74m12_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74" y="2378911"/>
            <a:ext cx="2978326" cy="222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nna\Dropbox\Sulphates on Mars\theoretical paper\htm_kopia\html_kopia\pdex74m12_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74" y="4494365"/>
            <a:ext cx="2978326" cy="222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Ice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melting</a:t>
            </a:r>
            <a:r>
              <a:rPr lang="pl-PL" dirty="0" smtClean="0">
                <a:solidFill>
                  <a:schemeClr val="bg1"/>
                </a:solidFill>
              </a:rPr>
              <a:t> on Mars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088939" y="6610389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sp>
        <p:nvSpPr>
          <p:cNvPr id="13" name="Prostokąt 12"/>
          <p:cNvSpPr/>
          <p:nvPr/>
        </p:nvSpPr>
        <p:spPr>
          <a:xfrm>
            <a:off x="3129053" y="3027979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0" y="1265238"/>
            <a:ext cx="3962401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2400" b="1" dirty="0" err="1" smtClean="0"/>
              <a:t>Heat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conduction</a:t>
            </a:r>
            <a:r>
              <a:rPr lang="pl-PL" sz="2400" b="1" dirty="0" smtClean="0"/>
              <a:t> (</a:t>
            </a:r>
            <a:r>
              <a:rPr lang="pl-PL" sz="2400" b="1" dirty="0" err="1" smtClean="0"/>
              <a:t>dirty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ice</a:t>
            </a:r>
            <a:r>
              <a:rPr lang="pl-PL" sz="2400" b="1" dirty="0" smtClean="0"/>
              <a:t>)</a:t>
            </a:r>
          </a:p>
          <a:p>
            <a:pPr marL="0" indent="0">
              <a:buFont typeface="Arial" pitchFamily="34" charset="0"/>
              <a:buNone/>
            </a:pPr>
            <a:endParaRPr lang="pl-PL" sz="2400" b="1" dirty="0" smtClean="0"/>
          </a:p>
        </p:txBody>
      </p:sp>
      <p:sp>
        <p:nvSpPr>
          <p:cNvPr id="24" name="pole tekstowe 23"/>
          <p:cNvSpPr txBox="1"/>
          <p:nvPr/>
        </p:nvSpPr>
        <p:spPr>
          <a:xfrm>
            <a:off x="7086601" y="66264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sp>
        <p:nvSpPr>
          <p:cNvPr id="21" name="Symbol zastępczy zawartości 2"/>
          <p:cNvSpPr txBox="1">
            <a:spLocks/>
          </p:cNvSpPr>
          <p:nvPr/>
        </p:nvSpPr>
        <p:spPr>
          <a:xfrm>
            <a:off x="4953000" y="1201527"/>
            <a:ext cx="2743200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800" dirty="0" smtClean="0"/>
              <a:t>Solar </a:t>
            </a:r>
            <a:r>
              <a:rPr lang="pl-PL" sz="1800" dirty="0" err="1" smtClean="0"/>
              <a:t>Constant</a:t>
            </a:r>
            <a:r>
              <a:rPr lang="pl-PL" sz="1800" dirty="0" smtClean="0"/>
              <a:t>: 410 W/m2</a:t>
            </a:r>
          </a:p>
          <a:p>
            <a:pPr marL="0" indent="0">
              <a:buFont typeface="Arial" pitchFamily="34" charset="0"/>
              <a:buNone/>
            </a:pPr>
            <a:r>
              <a:rPr lang="pl-PL" sz="1800" dirty="0" err="1" smtClean="0"/>
              <a:t>Grain</a:t>
            </a:r>
            <a:r>
              <a:rPr lang="pl-PL" sz="1800" dirty="0" smtClean="0"/>
              <a:t> </a:t>
            </a:r>
            <a:r>
              <a:rPr lang="pl-PL" sz="1800" dirty="0" err="1" smtClean="0"/>
              <a:t>size</a:t>
            </a:r>
            <a:r>
              <a:rPr lang="pl-PL" sz="1800" dirty="0" smtClean="0"/>
              <a:t>: 2 </a:t>
            </a:r>
            <a:r>
              <a:rPr lang="pl-PL" sz="1800" dirty="0" err="1"/>
              <a:t>μ</a:t>
            </a:r>
            <a:r>
              <a:rPr lang="pl-PL" sz="1800" dirty="0" err="1" smtClean="0"/>
              <a:t>m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dirty="0" err="1" smtClean="0"/>
              <a:t>Emissivity</a:t>
            </a:r>
            <a:r>
              <a:rPr lang="pl-PL" sz="1800" dirty="0" smtClean="0"/>
              <a:t>: 0.72</a:t>
            </a:r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5957" y="2133601"/>
            <a:ext cx="2923915" cy="3047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/>
              <a:t>0.06</a:t>
            </a:r>
          </a:p>
        </p:txBody>
      </p:sp>
      <p:sp>
        <p:nvSpPr>
          <p:cNvPr id="23" name="Symbol zastępczy zawartości 2"/>
          <p:cNvSpPr txBox="1">
            <a:spLocks/>
          </p:cNvSpPr>
          <p:nvPr/>
        </p:nvSpPr>
        <p:spPr>
          <a:xfrm>
            <a:off x="6248400" y="2133601"/>
            <a:ext cx="2923915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 smtClean="0"/>
              <a:t>0.1</a:t>
            </a:r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26" name="Symbol zastępczy zawartości 2"/>
          <p:cNvSpPr txBox="1">
            <a:spLocks/>
          </p:cNvSpPr>
          <p:nvPr/>
        </p:nvSpPr>
        <p:spPr>
          <a:xfrm>
            <a:off x="76200" y="2133601"/>
            <a:ext cx="2923915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 smtClean="0"/>
              <a:t>0.02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122823" y="3055691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le tekstowe 4"/>
          <p:cNvSpPr txBox="1"/>
          <p:nvPr/>
        </p:nvSpPr>
        <p:spPr>
          <a:xfrm rot="16200000">
            <a:off x="-1012516" y="5464733"/>
            <a:ext cx="2326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Thickness</a:t>
            </a:r>
            <a:r>
              <a:rPr lang="pl-PL" sz="1400" dirty="0" smtClean="0"/>
              <a:t> of </a:t>
            </a:r>
            <a:r>
              <a:rPr lang="pl-PL" sz="1400" dirty="0" err="1" smtClean="0"/>
              <a:t>melted</a:t>
            </a:r>
            <a:r>
              <a:rPr lang="pl-PL" sz="1400" dirty="0" smtClean="0"/>
              <a:t> </a:t>
            </a:r>
            <a:r>
              <a:rPr lang="pl-PL" sz="1400" dirty="0" err="1" smtClean="0"/>
              <a:t>layer</a:t>
            </a:r>
            <a:r>
              <a:rPr lang="pl-PL" sz="1400" dirty="0" smtClean="0"/>
              <a:t> [m]</a:t>
            </a:r>
            <a:endParaRPr lang="en-US" sz="1400" dirty="0"/>
          </a:p>
        </p:txBody>
      </p:sp>
      <p:sp>
        <p:nvSpPr>
          <p:cNvPr id="15" name="pole tekstowe 14"/>
          <p:cNvSpPr txBox="1"/>
          <p:nvPr/>
        </p:nvSpPr>
        <p:spPr>
          <a:xfrm rot="16200000">
            <a:off x="-534883" y="3371110"/>
            <a:ext cx="1364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Temperature</a:t>
            </a:r>
            <a:r>
              <a:rPr lang="pl-PL" sz="1400" dirty="0" smtClean="0"/>
              <a:t> [K]</a:t>
            </a:r>
            <a:endParaRPr lang="en-US" sz="1400" dirty="0"/>
          </a:p>
        </p:txBody>
      </p:sp>
      <p:sp>
        <p:nvSpPr>
          <p:cNvPr id="27" name="Prostokąt 26"/>
          <p:cNvSpPr/>
          <p:nvPr/>
        </p:nvSpPr>
        <p:spPr>
          <a:xfrm>
            <a:off x="6248400" y="3065675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ole tekstowe 27"/>
          <p:cNvSpPr txBox="1"/>
          <p:nvPr/>
        </p:nvSpPr>
        <p:spPr>
          <a:xfrm>
            <a:off x="999646" y="6610389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sp>
        <p:nvSpPr>
          <p:cNvPr id="22" name="Prostokąt 21"/>
          <p:cNvSpPr/>
          <p:nvPr/>
        </p:nvSpPr>
        <p:spPr>
          <a:xfrm>
            <a:off x="5486400" y="2782386"/>
            <a:ext cx="326578" cy="1497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rostokąt 28"/>
          <p:cNvSpPr/>
          <p:nvPr/>
        </p:nvSpPr>
        <p:spPr>
          <a:xfrm>
            <a:off x="8382000" y="2774956"/>
            <a:ext cx="434223" cy="1497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rzałka w prawo 32"/>
          <p:cNvSpPr/>
          <p:nvPr/>
        </p:nvSpPr>
        <p:spPr>
          <a:xfrm>
            <a:off x="7302065" y="2842567"/>
            <a:ext cx="165535" cy="12923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rzałka w prawo 33"/>
          <p:cNvSpPr/>
          <p:nvPr/>
        </p:nvSpPr>
        <p:spPr>
          <a:xfrm rot="16200000">
            <a:off x="7317693" y="5565094"/>
            <a:ext cx="1366615" cy="15239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rzałka w prawo 34"/>
          <p:cNvSpPr/>
          <p:nvPr/>
        </p:nvSpPr>
        <p:spPr>
          <a:xfrm rot="10800000">
            <a:off x="8001000" y="2842567"/>
            <a:ext cx="165535" cy="12923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Evaporites on surface of </a:t>
            </a:r>
            <a:r>
              <a:rPr lang="en-US" dirty="0" smtClean="0">
                <a:solidFill>
                  <a:schemeClr val="bg1"/>
                </a:solidFill>
              </a:rPr>
              <a:t>Mars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49424"/>
            <a:ext cx="8458200" cy="432511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</a:rPr>
              <a:t>Meteorites </a:t>
            </a:r>
            <a:r>
              <a:rPr lang="en-US" sz="1800" dirty="0" smtClean="0">
                <a:latin typeface="Calibri" pitchFamily="34" charset="0"/>
              </a:rPr>
              <a:t>(Wentworth et al. 2005, Velbel 2012), </a:t>
            </a:r>
            <a:endParaRPr lang="en-US" dirty="0" smtClean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I</a:t>
            </a:r>
            <a:r>
              <a:rPr lang="pl-PL" sz="2800" dirty="0" smtClean="0">
                <a:latin typeface="Calibri" pitchFamily="34" charset="0"/>
              </a:rPr>
              <a:t>n </a:t>
            </a:r>
            <a:r>
              <a:rPr lang="pl-PL" sz="2800" dirty="0" smtClean="0">
                <a:latin typeface="Calibri" pitchFamily="34" charset="0"/>
              </a:rPr>
              <a:t>situ </a:t>
            </a:r>
            <a:r>
              <a:rPr lang="en-US" sz="1800" dirty="0" smtClean="0">
                <a:latin typeface="Calibri" pitchFamily="34" charset="0"/>
              </a:rPr>
              <a:t>(Clark and Van Hart 1981, Wang et al. 2006),</a:t>
            </a:r>
            <a:endParaRPr lang="en-US" dirty="0" smtClean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S</a:t>
            </a:r>
            <a:r>
              <a:rPr lang="en-US" sz="2800" dirty="0" smtClean="0">
                <a:latin typeface="Calibri" pitchFamily="34" charset="0"/>
              </a:rPr>
              <a:t>atellite </a:t>
            </a:r>
            <a:r>
              <a:rPr lang="en-US" sz="2800" dirty="0" smtClean="0">
                <a:latin typeface="Calibri" pitchFamily="34" charset="0"/>
              </a:rPr>
              <a:t>observations </a:t>
            </a:r>
            <a:r>
              <a:rPr lang="en-US" sz="1800" dirty="0" smtClean="0">
                <a:latin typeface="Calibri" pitchFamily="34" charset="0"/>
              </a:rPr>
              <a:t>(</a:t>
            </a:r>
            <a:r>
              <a:rPr lang="en-US" sz="1800" dirty="0" err="1" smtClean="0">
                <a:latin typeface="Calibri" pitchFamily="34" charset="0"/>
              </a:rPr>
              <a:t>Kuzmin</a:t>
            </a:r>
            <a:r>
              <a:rPr lang="en-US" sz="1800" dirty="0" smtClean="0">
                <a:latin typeface="Calibri" pitchFamily="34" charset="0"/>
              </a:rPr>
              <a:t> et al. 2009). 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1066800" y="6553200"/>
            <a:ext cx="70104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Homestake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vein of gypsum observed by Opportunity on the  rim of Endeavour Crater (NASA).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H:\Evaporites\608770main_pia15033-6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75941" y="4153430"/>
            <a:ext cx="4792119" cy="2399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na\Dropbox\Sulphates on Mars\theoretical paper\htm_kopia\html_kopia\pdex74m14_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8912"/>
            <a:ext cx="2971800" cy="222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nna\Dropbox\Sulphates on Mars\theoretical paper\htm_kopia\html_kopia\pdex74m14_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9251"/>
            <a:ext cx="2971800" cy="222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ymbol zastępczy zawartości 2"/>
          <p:cNvSpPr txBox="1">
            <a:spLocks/>
          </p:cNvSpPr>
          <p:nvPr/>
        </p:nvSpPr>
        <p:spPr>
          <a:xfrm>
            <a:off x="23942" y="2128416"/>
            <a:ext cx="2923915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 smtClean="0"/>
              <a:t>0.2</a:t>
            </a:r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31" name="Prostokąt 30"/>
          <p:cNvSpPr/>
          <p:nvPr/>
        </p:nvSpPr>
        <p:spPr>
          <a:xfrm>
            <a:off x="101641" y="3000821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C:\Users\Anna\Dropbox\Sulphates on Mars\theoretical paper\htm_kopia\html_kopia\pdex74m15_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7" y="2378910"/>
            <a:ext cx="2971803" cy="22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Ice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melting</a:t>
            </a:r>
            <a:r>
              <a:rPr lang="pl-PL" dirty="0" smtClean="0">
                <a:solidFill>
                  <a:schemeClr val="bg1"/>
                </a:solidFill>
              </a:rPr>
              <a:t> on Mars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0" y="1265238"/>
            <a:ext cx="3962401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2400" b="1" dirty="0" err="1" smtClean="0"/>
              <a:t>Heat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conduction</a:t>
            </a:r>
            <a:r>
              <a:rPr lang="pl-PL" sz="2400" b="1" dirty="0" smtClean="0"/>
              <a:t> (</a:t>
            </a:r>
            <a:r>
              <a:rPr lang="pl-PL" sz="2400" b="1" dirty="0" err="1" smtClean="0"/>
              <a:t>dirty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ice</a:t>
            </a:r>
            <a:r>
              <a:rPr lang="pl-PL" sz="2400" b="1" dirty="0" smtClean="0"/>
              <a:t>)</a:t>
            </a:r>
          </a:p>
          <a:p>
            <a:pPr marL="0" indent="0">
              <a:buFont typeface="Arial" pitchFamily="34" charset="0"/>
              <a:buNone/>
            </a:pPr>
            <a:endParaRPr lang="pl-PL" sz="2400" b="1" dirty="0" smtClean="0"/>
          </a:p>
        </p:txBody>
      </p:sp>
      <p:sp>
        <p:nvSpPr>
          <p:cNvPr id="24" name="pole tekstowe 23"/>
          <p:cNvSpPr txBox="1"/>
          <p:nvPr/>
        </p:nvSpPr>
        <p:spPr>
          <a:xfrm>
            <a:off x="962286" y="66264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Time [s] </a:t>
            </a:r>
            <a:endParaRPr lang="en-US" sz="1400" dirty="0"/>
          </a:p>
        </p:txBody>
      </p:sp>
      <p:sp>
        <p:nvSpPr>
          <p:cNvPr id="21" name="Symbol zastępczy zawartości 2"/>
          <p:cNvSpPr txBox="1">
            <a:spLocks/>
          </p:cNvSpPr>
          <p:nvPr/>
        </p:nvSpPr>
        <p:spPr>
          <a:xfrm>
            <a:off x="4953000" y="1201527"/>
            <a:ext cx="2743200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800" dirty="0" smtClean="0"/>
              <a:t>Solar </a:t>
            </a:r>
            <a:r>
              <a:rPr lang="pl-PL" sz="1800" dirty="0" err="1" smtClean="0"/>
              <a:t>Constant</a:t>
            </a:r>
            <a:r>
              <a:rPr lang="pl-PL" sz="1800" dirty="0" smtClean="0"/>
              <a:t>: 410 W/m2</a:t>
            </a:r>
          </a:p>
          <a:p>
            <a:pPr marL="0" indent="0">
              <a:buFont typeface="Arial" pitchFamily="34" charset="0"/>
              <a:buNone/>
            </a:pPr>
            <a:r>
              <a:rPr lang="pl-PL" sz="1800" dirty="0" err="1" smtClean="0"/>
              <a:t>Grain</a:t>
            </a:r>
            <a:r>
              <a:rPr lang="pl-PL" sz="1800" dirty="0" smtClean="0"/>
              <a:t> </a:t>
            </a:r>
            <a:r>
              <a:rPr lang="pl-PL" sz="1800" dirty="0" err="1" smtClean="0"/>
              <a:t>size</a:t>
            </a:r>
            <a:r>
              <a:rPr lang="pl-PL" sz="1800" dirty="0" smtClean="0"/>
              <a:t>: 2 </a:t>
            </a:r>
            <a:r>
              <a:rPr lang="pl-PL" sz="1800" dirty="0" err="1"/>
              <a:t>μ</a:t>
            </a:r>
            <a:r>
              <a:rPr lang="pl-PL" sz="1800" dirty="0" err="1" smtClean="0"/>
              <a:t>m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dirty="0" err="1" smtClean="0"/>
              <a:t>Emissivity</a:t>
            </a:r>
            <a:r>
              <a:rPr lang="pl-PL" sz="1800" dirty="0" smtClean="0"/>
              <a:t>: 0.72</a:t>
            </a:r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25" name="Prostokąt 24"/>
          <p:cNvSpPr/>
          <p:nvPr/>
        </p:nvSpPr>
        <p:spPr>
          <a:xfrm>
            <a:off x="122823" y="3055691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le tekstowe 4"/>
          <p:cNvSpPr txBox="1"/>
          <p:nvPr/>
        </p:nvSpPr>
        <p:spPr>
          <a:xfrm rot="16200000">
            <a:off x="-1082375" y="5464733"/>
            <a:ext cx="2326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Thickness</a:t>
            </a:r>
            <a:r>
              <a:rPr lang="pl-PL" sz="1400" dirty="0" smtClean="0"/>
              <a:t> of </a:t>
            </a:r>
            <a:r>
              <a:rPr lang="pl-PL" sz="1400" dirty="0" err="1" smtClean="0"/>
              <a:t>melted</a:t>
            </a:r>
            <a:r>
              <a:rPr lang="pl-PL" sz="1400" dirty="0" smtClean="0"/>
              <a:t> </a:t>
            </a:r>
            <a:r>
              <a:rPr lang="pl-PL" sz="1400" dirty="0" err="1" smtClean="0"/>
              <a:t>layer</a:t>
            </a:r>
            <a:r>
              <a:rPr lang="pl-PL" sz="1400" dirty="0" smtClean="0"/>
              <a:t> [m]</a:t>
            </a:r>
            <a:endParaRPr lang="en-US" sz="1400" dirty="0"/>
          </a:p>
        </p:txBody>
      </p:sp>
      <p:sp>
        <p:nvSpPr>
          <p:cNvPr id="27" name="Prostokąt 26"/>
          <p:cNvSpPr/>
          <p:nvPr/>
        </p:nvSpPr>
        <p:spPr>
          <a:xfrm>
            <a:off x="124085" y="3065675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ole tekstowe 14"/>
          <p:cNvSpPr txBox="1"/>
          <p:nvPr/>
        </p:nvSpPr>
        <p:spPr>
          <a:xfrm rot="16200000">
            <a:off x="-604742" y="3371110"/>
            <a:ext cx="1364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Temperature</a:t>
            </a:r>
            <a:r>
              <a:rPr lang="pl-PL" sz="1400" dirty="0" smtClean="0"/>
              <a:t> [K]</a:t>
            </a:r>
            <a:endParaRPr lang="en-US" sz="1400" dirty="0"/>
          </a:p>
        </p:txBody>
      </p:sp>
      <p:sp>
        <p:nvSpPr>
          <p:cNvPr id="30" name="Symbol zastępczy zawartości 2"/>
          <p:cNvSpPr txBox="1">
            <a:spLocks/>
          </p:cNvSpPr>
          <p:nvPr/>
        </p:nvSpPr>
        <p:spPr>
          <a:xfrm>
            <a:off x="6220085" y="2133600"/>
            <a:ext cx="2923915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/>
              <a:t>1</a:t>
            </a:r>
            <a:endParaRPr lang="pl-PL" sz="1800" dirty="0" smtClean="0"/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pic>
        <p:nvPicPr>
          <p:cNvPr id="8200" name="Picture 8" descr="C:\Users\Anna\Dropbox\Sulphates on Mars\theoretical paper\htm_kopia\html_kopia\pdex74m15_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7" y="4499248"/>
            <a:ext cx="2971804" cy="222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rostokąt 31"/>
          <p:cNvSpPr/>
          <p:nvPr/>
        </p:nvSpPr>
        <p:spPr>
          <a:xfrm>
            <a:off x="6350042" y="3035367"/>
            <a:ext cx="126958" cy="85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ymbol zastępczy zawartości 2"/>
          <p:cNvSpPr txBox="1">
            <a:spLocks/>
          </p:cNvSpPr>
          <p:nvPr/>
        </p:nvSpPr>
        <p:spPr>
          <a:xfrm>
            <a:off x="3124200" y="2133600"/>
            <a:ext cx="2923915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 smtClean="0"/>
              <a:t>0.4</a:t>
            </a:r>
          </a:p>
          <a:p>
            <a:pPr marL="0" indent="0">
              <a:buFont typeface="Arial" pitchFamily="34" charset="0"/>
              <a:buNone/>
            </a:pPr>
            <a:endParaRPr lang="pl-PL" sz="1800" dirty="0" smtClean="0"/>
          </a:p>
        </p:txBody>
      </p:sp>
      <p:sp>
        <p:nvSpPr>
          <p:cNvPr id="34" name="pole tekstowe 33"/>
          <p:cNvSpPr txBox="1"/>
          <p:nvPr/>
        </p:nvSpPr>
        <p:spPr>
          <a:xfrm>
            <a:off x="4343400" y="4129916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Model 2?</a:t>
            </a:r>
            <a:endParaRPr lang="en-US" dirty="0"/>
          </a:p>
        </p:txBody>
      </p:sp>
      <p:sp>
        <p:nvSpPr>
          <p:cNvPr id="20" name="Prostokąt 19"/>
          <p:cNvSpPr/>
          <p:nvPr/>
        </p:nvSpPr>
        <p:spPr>
          <a:xfrm>
            <a:off x="2286000" y="2817421"/>
            <a:ext cx="486376" cy="1497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rostokąt 21"/>
          <p:cNvSpPr/>
          <p:nvPr/>
        </p:nvSpPr>
        <p:spPr>
          <a:xfrm>
            <a:off x="8229600" y="2804861"/>
            <a:ext cx="700388" cy="1497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7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Antarctica</a:t>
            </a:r>
            <a:r>
              <a:rPr lang="pl-PL" sz="4200" dirty="0" smtClean="0">
                <a:solidFill>
                  <a:schemeClr val="bg1"/>
                </a:solidFill>
              </a:rPr>
              <a:t>: </a:t>
            </a:r>
            <a:r>
              <a:rPr lang="en-US" sz="4200" dirty="0" smtClean="0">
                <a:solidFill>
                  <a:schemeClr val="bg1"/>
                </a:solidFill>
              </a:rPr>
              <a:t>Martian ice shield</a:t>
            </a:r>
            <a:r>
              <a:rPr lang="pl-PL" sz="4200" dirty="0" smtClean="0">
                <a:solidFill>
                  <a:schemeClr val="bg1"/>
                </a:solidFill>
              </a:rPr>
              <a:t> analog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49952"/>
          </a:xfrm>
        </p:spPr>
        <p:txBody>
          <a:bodyPr>
            <a:normAutofit/>
          </a:bodyPr>
          <a:lstStyle/>
          <a:p>
            <a:r>
              <a:rPr lang="en-US" dirty="0" smtClean="0"/>
              <a:t>Antarctic Dry Valleys as an „average Mars” analog </a:t>
            </a:r>
            <a:r>
              <a:rPr lang="en-US" sz="1600" dirty="0" smtClean="0"/>
              <a:t>(e.g., Anderson et al. 1972, Gibson et al. 1983, Wentworth et al. 2005)</a:t>
            </a:r>
            <a:r>
              <a:rPr lang="en-US" dirty="0" smtClean="0"/>
              <a:t>. </a:t>
            </a:r>
          </a:p>
          <a:p>
            <a:r>
              <a:rPr lang="en-US" dirty="0" smtClean="0"/>
              <a:t>Continental-Antarctica as </a:t>
            </a:r>
            <a:r>
              <a:rPr lang="pl-PL" dirty="0" smtClean="0"/>
              <a:t>a </a:t>
            </a:r>
            <a:r>
              <a:rPr lang="en-US" dirty="0" smtClean="0"/>
              <a:t>Martian Northern Ice Shield analogue.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ce</a:t>
            </a:r>
            <a:r>
              <a:rPr lang="en-US" dirty="0" smtClean="0"/>
              <a:t>– rock interactions</a:t>
            </a:r>
          </a:p>
          <a:p>
            <a:pPr lvl="1"/>
            <a:r>
              <a:rPr lang="en-US" dirty="0" smtClean="0"/>
              <a:t>Limitation </a:t>
            </a:r>
            <a:r>
              <a:rPr lang="en-US" dirty="0" smtClean="0"/>
              <a:t>of sea spray contamination</a:t>
            </a:r>
          </a:p>
          <a:p>
            <a:pPr lvl="1"/>
            <a:r>
              <a:rPr lang="en-US" dirty="0" smtClean="0"/>
              <a:t>Lower temperature</a:t>
            </a:r>
            <a:r>
              <a:rPr lang="pl-PL" dirty="0" smtClean="0"/>
              <a:t> and </a:t>
            </a:r>
            <a:r>
              <a:rPr lang="en-US" dirty="0" smtClean="0"/>
              <a:t>humidity</a:t>
            </a:r>
          </a:p>
          <a:p>
            <a:pPr lvl="1"/>
            <a:r>
              <a:rPr lang="en-US" dirty="0" smtClean="0"/>
              <a:t>Water present only very ephemerally</a:t>
            </a:r>
          </a:p>
        </p:txBody>
      </p:sp>
    </p:spTree>
    <p:extLst>
      <p:ext uri="{BB962C8B-B14F-4D97-AF65-F5344CB8AC3E}">
        <p14:creationId xmlns:p14="http://schemas.microsoft.com/office/powerpoint/2010/main" val="8850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Evaporites in Antarctica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5413248" cy="48737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Dry Valleys </a:t>
            </a:r>
          </a:p>
          <a:p>
            <a:pPr lvl="1"/>
            <a:r>
              <a:rPr lang="en-US" dirty="0" smtClean="0"/>
              <a:t>Soils </a:t>
            </a:r>
            <a:r>
              <a:rPr lang="en-US" sz="1500" dirty="0" smtClean="0"/>
              <a:t>(e.g., Campbell and </a:t>
            </a:r>
            <a:r>
              <a:rPr lang="en-US" sz="1500" dirty="0" err="1" smtClean="0"/>
              <a:t>Claridge</a:t>
            </a:r>
            <a:r>
              <a:rPr lang="en-US" sz="1500" dirty="0" smtClean="0"/>
              <a:t> 1987, Wentworth et al. 2005, </a:t>
            </a:r>
            <a:r>
              <a:rPr lang="en-US" sz="1500" dirty="0" err="1" smtClean="0"/>
              <a:t>Bao</a:t>
            </a:r>
            <a:r>
              <a:rPr lang="en-US" sz="1500" dirty="0" smtClean="0"/>
              <a:t> et al. 2006)</a:t>
            </a:r>
            <a:endParaRPr lang="en-US" sz="2200" dirty="0" smtClean="0"/>
          </a:p>
          <a:p>
            <a:pPr lvl="1"/>
            <a:r>
              <a:rPr lang="en-US" dirty="0" smtClean="0"/>
              <a:t>Lakes </a:t>
            </a:r>
            <a:r>
              <a:rPr lang="en-US" sz="1500" dirty="0" smtClean="0"/>
              <a:t>(e.g., Lyons et al. 2005)</a:t>
            </a:r>
            <a:endParaRPr lang="en-US" sz="2200" dirty="0" smtClean="0"/>
          </a:p>
          <a:p>
            <a:r>
              <a:rPr lang="en-US" dirty="0" smtClean="0"/>
              <a:t>On ice </a:t>
            </a:r>
          </a:p>
          <a:p>
            <a:pPr lvl="1"/>
            <a:r>
              <a:rPr lang="en-US" dirty="0" smtClean="0"/>
              <a:t>Directly on ice or on </a:t>
            </a:r>
            <a:r>
              <a:rPr lang="pl-PL" dirty="0"/>
              <a:t>m</a:t>
            </a:r>
            <a:r>
              <a:rPr lang="en-US" dirty="0" err="1" smtClean="0"/>
              <a:t>oraines</a:t>
            </a:r>
            <a:endParaRPr lang="en-US" dirty="0" smtClean="0"/>
          </a:p>
          <a:p>
            <a:pPr lvl="2"/>
            <a:r>
              <a:rPr lang="en-US" dirty="0" smtClean="0"/>
              <a:t>Aragonite from the </a:t>
            </a:r>
            <a:r>
              <a:rPr lang="en-US" dirty="0" err="1" smtClean="0"/>
              <a:t>Vestfold</a:t>
            </a:r>
            <a:r>
              <a:rPr lang="en-US" dirty="0" smtClean="0"/>
              <a:t> Hills </a:t>
            </a:r>
            <a:r>
              <a:rPr lang="en-US" sz="1500" dirty="0" smtClean="0"/>
              <a:t>(</a:t>
            </a:r>
            <a:r>
              <a:rPr lang="en-US" sz="1500" dirty="0" err="1" smtClean="0"/>
              <a:t>Aharon</a:t>
            </a:r>
            <a:r>
              <a:rPr lang="en-US" sz="1500" dirty="0" smtClean="0"/>
              <a:t> 1988)</a:t>
            </a:r>
            <a:endParaRPr lang="en-US" sz="1900" dirty="0" smtClean="0"/>
          </a:p>
          <a:p>
            <a:pPr lvl="2"/>
            <a:r>
              <a:rPr lang="en-US" dirty="0" smtClean="0"/>
              <a:t>Calcite clasts in Elephant </a:t>
            </a:r>
            <a:r>
              <a:rPr lang="en-US" dirty="0" err="1" smtClean="0"/>
              <a:t>Morraine</a:t>
            </a:r>
            <a:r>
              <a:rPr lang="en-US" dirty="0" smtClean="0"/>
              <a:t> </a:t>
            </a:r>
            <a:r>
              <a:rPr lang="en-US" sz="1500" dirty="0" smtClean="0"/>
              <a:t>(Faure et al. 1988). </a:t>
            </a:r>
            <a:endParaRPr lang="en-US" sz="1900" dirty="0" smtClean="0"/>
          </a:p>
          <a:p>
            <a:pPr lvl="2"/>
            <a:r>
              <a:rPr lang="en-US" dirty="0" smtClean="0"/>
              <a:t>Na-sulfates and borates on Lewis Cliff.</a:t>
            </a:r>
          </a:p>
          <a:p>
            <a:pPr lvl="1"/>
            <a:r>
              <a:rPr lang="en-US" b="1" dirty="0" smtClean="0"/>
              <a:t>On meteorites</a:t>
            </a:r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318432"/>
            <a:ext cx="3248025" cy="230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6248400" y="4563070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Wright Valley, </a:t>
            </a:r>
            <a:r>
              <a:rPr lang="en-US" dirty="0" smtClean="0"/>
              <a:t>Antarctica, prospect </a:t>
            </a:r>
            <a:r>
              <a:rPr lang="en-US" dirty="0"/>
              <a:t>Mesa soil </a:t>
            </a:r>
            <a:r>
              <a:rPr lang="en-US" dirty="0" smtClean="0"/>
              <a:t>pit (Wentworth et al. 2005)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1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Martian evaporites distribution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49424"/>
            <a:ext cx="3810000" cy="432511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Calibri" pitchFamily="34" charset="0"/>
              </a:rPr>
              <a:t>Evaporites were detected all over the planet. </a:t>
            </a:r>
          </a:p>
          <a:p>
            <a:r>
              <a:rPr lang="en-US" sz="2800" dirty="0" smtClean="0">
                <a:latin typeface="Calibri" pitchFamily="34" charset="0"/>
              </a:rPr>
              <a:t>Olympia Planum region, fragment of the Circumpolar Dune Field </a:t>
            </a:r>
            <a:r>
              <a:rPr lang="en-US" sz="1800" dirty="0" smtClean="0">
                <a:latin typeface="Calibri" pitchFamily="34" charset="0"/>
              </a:rPr>
              <a:t>(</a:t>
            </a:r>
            <a:r>
              <a:rPr lang="en-US" sz="1800" dirty="0" err="1" smtClean="0">
                <a:latin typeface="Calibri" pitchFamily="34" charset="0"/>
              </a:rPr>
              <a:t>Langevin</a:t>
            </a:r>
            <a:r>
              <a:rPr lang="en-US" sz="1800" dirty="0" smtClean="0">
                <a:latin typeface="Calibri" pitchFamily="34" charset="0"/>
              </a:rPr>
              <a:t> et al., 2005, </a:t>
            </a:r>
            <a:r>
              <a:rPr lang="en-US" sz="1800" dirty="0" err="1" smtClean="0">
                <a:latin typeface="Calibri" pitchFamily="34" charset="0"/>
              </a:rPr>
              <a:t>Horgan</a:t>
            </a:r>
            <a:r>
              <a:rPr lang="en-US" sz="1800" dirty="0" smtClean="0">
                <a:latin typeface="Calibri" pitchFamily="34" charset="0"/>
              </a:rPr>
              <a:t> et al. 2009, Masse et al. 2010, 2012) </a:t>
            </a:r>
            <a:r>
              <a:rPr lang="en-US" sz="2800" dirty="0" smtClean="0">
                <a:latin typeface="Calibri" pitchFamily="34" charset="0"/>
              </a:rPr>
              <a:t>are </a:t>
            </a:r>
            <a:r>
              <a:rPr lang="en-US" sz="2800" dirty="0" err="1" smtClean="0">
                <a:latin typeface="Calibri" pitchFamily="34" charset="0"/>
              </a:rPr>
              <a:t>stratigraphically</a:t>
            </a:r>
            <a:r>
              <a:rPr lang="en-US" sz="2800" dirty="0" smtClean="0">
                <a:latin typeface="Calibri" pitchFamily="34" charset="0"/>
              </a:rPr>
              <a:t> young. </a:t>
            </a:r>
          </a:p>
          <a:p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903708"/>
            <a:ext cx="4667407" cy="480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Evaporites</a:t>
            </a:r>
            <a:r>
              <a:rPr lang="pl-PL" dirty="0" smtClean="0">
                <a:solidFill>
                  <a:schemeClr val="bg1"/>
                </a:solidFill>
              </a:rPr>
              <a:t> on </a:t>
            </a:r>
            <a:r>
              <a:rPr lang="pl-PL" dirty="0" err="1" smtClean="0">
                <a:solidFill>
                  <a:schemeClr val="bg1"/>
                </a:solidFill>
              </a:rPr>
              <a:t>North</a:t>
            </a:r>
            <a:r>
              <a:rPr lang="pl-PL" dirty="0" smtClean="0">
                <a:solidFill>
                  <a:schemeClr val="bg1"/>
                </a:solidFill>
              </a:rPr>
              <a:t> Polar Cap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49424"/>
            <a:ext cx="3886200" cy="4325112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 smtClean="0">
                <a:latin typeface="Calibri" pitchFamily="34" charset="0"/>
              </a:rPr>
              <a:t>Evaporites were detected also </a:t>
            </a:r>
            <a:r>
              <a:rPr lang="en-US" sz="3300" dirty="0">
                <a:latin typeface="Calibri" pitchFamily="34" charset="0"/>
              </a:rPr>
              <a:t>on the Northern Ice Cap </a:t>
            </a:r>
            <a:r>
              <a:rPr lang="en-US" sz="1900" dirty="0" smtClean="0">
                <a:latin typeface="Calibri" pitchFamily="34" charset="0"/>
              </a:rPr>
              <a:t>(Masse et al. 2012). </a:t>
            </a:r>
          </a:p>
          <a:p>
            <a:endParaRPr lang="en-US" sz="1800" dirty="0" smtClean="0">
              <a:latin typeface="Calibri" pitchFamily="34" charset="0"/>
            </a:endParaRPr>
          </a:p>
          <a:p>
            <a:r>
              <a:rPr lang="en-US" sz="3000" b="1" dirty="0" smtClean="0">
                <a:latin typeface="Calibri" pitchFamily="34" charset="0"/>
              </a:rPr>
              <a:t>How and when was this gypsum formed?</a:t>
            </a:r>
          </a:p>
          <a:p>
            <a:pPr lvl="1"/>
            <a:r>
              <a:rPr lang="en-US" sz="3000" dirty="0" smtClean="0">
                <a:solidFill>
                  <a:schemeClr val="tx1"/>
                </a:solidFill>
                <a:latin typeface="Calibri" pitchFamily="34" charset="0"/>
              </a:rPr>
              <a:t>Formation elsewhere and deposition on ice.</a:t>
            </a:r>
          </a:p>
          <a:p>
            <a:pPr lvl="1"/>
            <a:r>
              <a:rPr lang="en-US" sz="3000" dirty="0" smtClean="0">
                <a:solidFill>
                  <a:schemeClr val="tx1"/>
                </a:solidFill>
                <a:latin typeface="Calibri" pitchFamily="34" charset="0"/>
              </a:rPr>
              <a:t>Formation within ice </a:t>
            </a: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  <a:t>(</a:t>
            </a:r>
            <a:r>
              <a:rPr lang="en-US" sz="1800" dirty="0" err="1" smtClean="0">
                <a:solidFill>
                  <a:prstClr val="black"/>
                </a:solidFill>
                <a:latin typeface="Calibri" pitchFamily="34" charset="0"/>
              </a:rPr>
              <a:t>Catling</a:t>
            </a: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  <a:t> et al. 2006, </a:t>
            </a:r>
            <a:r>
              <a:rPr lang="en-US" sz="1800" dirty="0" err="1" smtClean="0">
                <a:solidFill>
                  <a:prstClr val="black"/>
                </a:solidFill>
                <a:latin typeface="Calibri" pitchFamily="34" charset="0"/>
              </a:rPr>
              <a:t>Zolotov</a:t>
            </a: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  <a:t> and </a:t>
            </a:r>
            <a:r>
              <a:rPr lang="en-US" sz="1800" dirty="0" err="1" smtClean="0">
                <a:solidFill>
                  <a:prstClr val="black"/>
                </a:solidFill>
                <a:latin typeface="Calibri" pitchFamily="34" charset="0"/>
              </a:rPr>
              <a:t>Mironenko</a:t>
            </a: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  <a:t> 2007, Niles and </a:t>
            </a:r>
            <a:r>
              <a:rPr lang="en-US" sz="1800" dirty="0" err="1" smtClean="0">
                <a:solidFill>
                  <a:prstClr val="black"/>
                </a:solidFill>
                <a:latin typeface="Calibri" pitchFamily="34" charset="0"/>
              </a:rPr>
              <a:t>Michalski</a:t>
            </a: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  <a:t> 2009).</a:t>
            </a:r>
            <a:endParaRPr lang="en-US" sz="3800" dirty="0" smtClean="0">
              <a:solidFill>
                <a:schemeClr val="tx1"/>
              </a:solidFill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676400"/>
            <a:ext cx="4724400" cy="482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7570492" y="6498354"/>
            <a:ext cx="1573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(Masse et al. 2012)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Evaporites</a:t>
            </a:r>
            <a:r>
              <a:rPr lang="en-US" dirty="0">
                <a:solidFill>
                  <a:schemeClr val="bg1"/>
                </a:solidFill>
              </a:rPr>
              <a:t> on Antarctic Meteorites</a:t>
            </a:r>
            <a:endParaRPr lang="en-US" dirty="0"/>
          </a:p>
        </p:txBody>
      </p:sp>
      <p:grpSp>
        <p:nvGrpSpPr>
          <p:cNvPr id="4" name="Grupa 3"/>
          <p:cNvGrpSpPr/>
          <p:nvPr/>
        </p:nvGrpSpPr>
        <p:grpSpPr>
          <a:xfrm>
            <a:off x="3541207" y="1295400"/>
            <a:ext cx="5583534" cy="3200400"/>
            <a:chOff x="3541207" y="1295400"/>
            <a:chExt cx="5583534" cy="3200400"/>
          </a:xfrm>
        </p:grpSpPr>
        <p:pic>
          <p:nvPicPr>
            <p:cNvPr id="5" name="Picture 1" descr="C:\Documents and Settings\Anna Losiak\My Documents\conferences\towarzystwo meteorytowe\Obrzycko\meteoric class.jpg"/>
            <p:cNvPicPr>
              <a:picLocks noChangeAspect="1" noChangeArrowheads="1"/>
            </p:cNvPicPr>
            <p:nvPr/>
          </p:nvPicPr>
          <p:blipFill>
            <a:blip r:embed="rId2" cstate="print"/>
            <a:srcRect t="9191"/>
            <a:stretch>
              <a:fillRect/>
            </a:stretch>
          </p:blipFill>
          <p:spPr bwMode="auto">
            <a:xfrm>
              <a:off x="3541207" y="1295400"/>
              <a:ext cx="5583534" cy="3070944"/>
            </a:xfrm>
            <a:prstGeom prst="rect">
              <a:avLst/>
            </a:prstGeom>
            <a:noFill/>
          </p:spPr>
        </p:pic>
        <p:sp>
          <p:nvSpPr>
            <p:cNvPr id="6" name="pole tekstowe 5"/>
            <p:cNvSpPr txBox="1"/>
            <p:nvPr/>
          </p:nvSpPr>
          <p:spPr>
            <a:xfrm>
              <a:off x="3682111" y="4188023"/>
              <a:ext cx="1956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(Losiak and Velbel 2011)</a:t>
              </a:r>
              <a:endParaRPr lang="en-US" sz="1400" dirty="0"/>
            </a:p>
          </p:txBody>
        </p:sp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410250"/>
            <a:ext cx="3581400" cy="284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44780" y="4572000"/>
            <a:ext cx="4419600" cy="4267200"/>
          </a:xfrm>
        </p:spPr>
        <p:txBody>
          <a:bodyPr>
            <a:noAutofit/>
          </a:bodyPr>
          <a:lstStyle/>
          <a:p>
            <a:r>
              <a:rPr lang="en-US" sz="2500" dirty="0" err="1" smtClean="0"/>
              <a:t>Nesquehonite</a:t>
            </a:r>
            <a:r>
              <a:rPr lang="en-US" sz="2500" dirty="0" smtClean="0"/>
              <a:t> Mg(HCO</a:t>
            </a:r>
            <a:r>
              <a:rPr lang="en-US" sz="2500" baseline="-25000" dirty="0" smtClean="0"/>
              <a:t>3</a:t>
            </a:r>
            <a:r>
              <a:rPr lang="en-US" sz="2500" dirty="0" smtClean="0"/>
              <a:t>)(OH)·2H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O</a:t>
            </a:r>
          </a:p>
          <a:p>
            <a:r>
              <a:rPr lang="en-US" sz="2500" dirty="0" err="1" smtClean="0"/>
              <a:t>Hydromagnesite</a:t>
            </a:r>
            <a:r>
              <a:rPr lang="en-US" sz="2500" dirty="0" smtClean="0"/>
              <a:t> Mg</a:t>
            </a:r>
            <a:r>
              <a:rPr lang="en-US" sz="2500" baseline="-25000" dirty="0" smtClean="0"/>
              <a:t>5</a:t>
            </a:r>
            <a:r>
              <a:rPr lang="en-US" sz="2500" dirty="0" smtClean="0"/>
              <a:t>(CO</a:t>
            </a:r>
            <a:r>
              <a:rPr lang="en-US" sz="2500" baseline="-25000" dirty="0" smtClean="0"/>
              <a:t>3</a:t>
            </a:r>
            <a:r>
              <a:rPr lang="en-US" sz="2500" dirty="0" smtClean="0"/>
              <a:t>)</a:t>
            </a:r>
            <a:r>
              <a:rPr lang="en-US" sz="2500" baseline="-25000" dirty="0" smtClean="0"/>
              <a:t>4</a:t>
            </a:r>
            <a:r>
              <a:rPr lang="en-US" sz="2500" dirty="0" smtClean="0"/>
              <a:t>(OH)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·4H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O </a:t>
            </a:r>
          </a:p>
          <a:p>
            <a:r>
              <a:rPr lang="en-US" sz="2500" dirty="0" err="1" smtClean="0"/>
              <a:t>Epsomite</a:t>
            </a:r>
            <a:r>
              <a:rPr lang="en-US" sz="2500" dirty="0" smtClean="0"/>
              <a:t> MgSO</a:t>
            </a:r>
            <a:r>
              <a:rPr lang="en-US" sz="2500" baseline="-25000" dirty="0" smtClean="0"/>
              <a:t>4</a:t>
            </a:r>
            <a:r>
              <a:rPr lang="en-US" sz="2500" dirty="0" smtClean="0"/>
              <a:t>·7H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O</a:t>
            </a:r>
          </a:p>
          <a:p>
            <a:pPr marL="0" indent="0">
              <a:buNone/>
            </a:pPr>
            <a:endParaRPr lang="en-US" sz="2500" dirty="0" smtClean="0"/>
          </a:p>
          <a:p>
            <a:endParaRPr lang="en-US" sz="2500" dirty="0" smtClean="0"/>
          </a:p>
        </p:txBody>
      </p:sp>
      <p:sp>
        <p:nvSpPr>
          <p:cNvPr id="9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660455" y="4572000"/>
            <a:ext cx="4419600" cy="2286000"/>
          </a:xfrm>
        </p:spPr>
        <p:txBody>
          <a:bodyPr>
            <a:noAutofit/>
          </a:bodyPr>
          <a:lstStyle/>
          <a:p>
            <a:r>
              <a:rPr lang="en-US" sz="2500" dirty="0" err="1" smtClean="0"/>
              <a:t>Starkeyite</a:t>
            </a:r>
            <a:r>
              <a:rPr lang="en-US" sz="2500" dirty="0" smtClean="0"/>
              <a:t> </a:t>
            </a:r>
            <a:r>
              <a:rPr lang="en-US" sz="2500" dirty="0" smtClean="0"/>
              <a:t>MgSO</a:t>
            </a:r>
            <a:r>
              <a:rPr lang="en-US" sz="2500" baseline="-25000" dirty="0" smtClean="0"/>
              <a:t>4</a:t>
            </a:r>
            <a:r>
              <a:rPr lang="en-US" sz="2500" dirty="0" smtClean="0"/>
              <a:t>·4H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O </a:t>
            </a:r>
          </a:p>
          <a:p>
            <a:r>
              <a:rPr lang="en-US" sz="2500" dirty="0" smtClean="0"/>
              <a:t>Gypsum CaSO</a:t>
            </a:r>
            <a:r>
              <a:rPr lang="en-US" sz="2500" baseline="-25000" dirty="0" smtClean="0"/>
              <a:t>4</a:t>
            </a:r>
            <a:r>
              <a:rPr lang="en-US" sz="2500" dirty="0" smtClean="0"/>
              <a:t>·2H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O</a:t>
            </a:r>
          </a:p>
          <a:p>
            <a:r>
              <a:rPr lang="en-US" sz="2500" dirty="0" err="1" smtClean="0"/>
              <a:t>Jarosite</a:t>
            </a:r>
            <a:r>
              <a:rPr lang="en-US" sz="2500" dirty="0" smtClean="0"/>
              <a:t> KFe</a:t>
            </a:r>
            <a:r>
              <a:rPr lang="en-US" sz="2500" baseline="-25000" dirty="0" smtClean="0"/>
              <a:t>3</a:t>
            </a:r>
            <a:r>
              <a:rPr lang="en-US" sz="2500" dirty="0" smtClean="0"/>
              <a:t>(OH)</a:t>
            </a:r>
            <a:r>
              <a:rPr lang="en-US" sz="2500" baseline="-25000" dirty="0" smtClean="0"/>
              <a:t>6</a:t>
            </a:r>
            <a:r>
              <a:rPr lang="en-US" sz="2500" dirty="0" smtClean="0"/>
              <a:t>(SO</a:t>
            </a:r>
            <a:r>
              <a:rPr lang="en-US" sz="2500" baseline="-25000" dirty="0" smtClean="0"/>
              <a:t>4</a:t>
            </a:r>
            <a:r>
              <a:rPr lang="en-US" sz="2500" dirty="0" smtClean="0"/>
              <a:t>)</a:t>
            </a:r>
            <a:r>
              <a:rPr lang="en-US" sz="2500" baseline="-25000" dirty="0" smtClean="0"/>
              <a:t>2</a:t>
            </a:r>
          </a:p>
          <a:p>
            <a:r>
              <a:rPr lang="en-US" sz="2500" dirty="0" err="1" smtClean="0"/>
              <a:t>Smectites</a:t>
            </a:r>
            <a:endParaRPr lang="pl-PL" sz="2500" dirty="0" smtClean="0"/>
          </a:p>
          <a:p>
            <a:pPr marL="0" indent="0">
              <a:buNone/>
            </a:pPr>
            <a:r>
              <a:rPr lang="en-US" sz="1400" dirty="0" smtClean="0"/>
              <a:t>(</a:t>
            </a:r>
            <a:r>
              <a:rPr lang="en-US" sz="1400" dirty="0" err="1" smtClean="0"/>
              <a:t>Yabuki</a:t>
            </a:r>
            <a:r>
              <a:rPr lang="en-US" sz="1400" dirty="0" smtClean="0"/>
              <a:t> </a:t>
            </a:r>
            <a:r>
              <a:rPr lang="en-US" sz="1400" dirty="0"/>
              <a:t>et al. 1976, Marvin 1980, Gooding 1986, Jull et al. 1988, </a:t>
            </a:r>
            <a:r>
              <a:rPr lang="en-US" sz="1400" dirty="0" err="1"/>
              <a:t>Velbel</a:t>
            </a:r>
            <a:r>
              <a:rPr lang="en-US" sz="1400" dirty="0"/>
              <a:t> et al. 1991)</a:t>
            </a:r>
          </a:p>
          <a:p>
            <a:pPr marL="0" indent="0">
              <a:buNone/>
            </a:pPr>
            <a:endParaRPr lang="en-US" sz="25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877" y="1410249"/>
            <a:ext cx="3859477" cy="277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720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Evaporites</a:t>
            </a:r>
            <a:r>
              <a:rPr lang="en-US" dirty="0">
                <a:solidFill>
                  <a:schemeClr val="bg1"/>
                </a:solidFill>
              </a:rPr>
              <a:t> on Antarctic meteorites</a:t>
            </a:r>
            <a:endParaRPr lang="en-US" dirty="0"/>
          </a:p>
        </p:txBody>
      </p:sp>
      <p:pic>
        <p:nvPicPr>
          <p:cNvPr id="63490" name="Picture 2" descr="Field Photograph of Sample EETA79004"/>
          <p:cNvPicPr>
            <a:picLocks noChangeAspect="1" noChangeArrowheads="1"/>
          </p:cNvPicPr>
          <p:nvPr/>
        </p:nvPicPr>
        <p:blipFill>
          <a:blip r:embed="rId2" cstate="print"/>
          <a:srcRect l="1461"/>
          <a:stretch>
            <a:fillRect/>
          </a:stretch>
        </p:blipFill>
        <p:spPr bwMode="auto">
          <a:xfrm>
            <a:off x="6019800" y="1813082"/>
            <a:ext cx="2895600" cy="2197031"/>
          </a:xfrm>
          <a:prstGeom prst="rect">
            <a:avLst/>
          </a:prstGeom>
          <a:noFill/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038600"/>
            <a:ext cx="2895600" cy="179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a 7"/>
          <p:cNvGrpSpPr/>
          <p:nvPr/>
        </p:nvGrpSpPr>
        <p:grpSpPr>
          <a:xfrm>
            <a:off x="228600" y="1813082"/>
            <a:ext cx="5638800" cy="4038600"/>
            <a:chOff x="685800" y="1600200"/>
            <a:chExt cx="7010400" cy="5257800"/>
          </a:xfrm>
        </p:grpSpPr>
        <p:pic>
          <p:nvPicPr>
            <p:cNvPr id="9" name="Obraz 8" descr="C:\Users\Ania\Documents\moje użytkowe\meteorites\meteorite\12.03.08 meteorite\Meteorite EETA 79004 59, 6 =100.tif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" y="1600200"/>
              <a:ext cx="7010400" cy="525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pole tekstowe 11"/>
            <p:cNvSpPr txBox="1"/>
            <p:nvPr/>
          </p:nvSpPr>
          <p:spPr>
            <a:xfrm>
              <a:off x="2209800" y="4648200"/>
              <a:ext cx="4365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00"/>
                  </a:solidFill>
                </a:rPr>
                <a:t>px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1524000" y="54864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pl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5701113" y="2549514"/>
              <a:ext cx="1882913" cy="480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FFFF00"/>
                  </a:solidFill>
                </a:rPr>
                <a:t>Ka-Al-S </a:t>
              </a:r>
              <a:r>
                <a:rPr lang="pl-PL" dirty="0" err="1" smtClean="0">
                  <a:solidFill>
                    <a:srgbClr val="FFFF00"/>
                  </a:solidFill>
                </a:rPr>
                <a:t>phase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5" name="Łącznik prosty ze strzałką 14"/>
            <p:cNvCxnSpPr>
              <a:stCxn id="14" idx="1"/>
            </p:cNvCxnSpPr>
            <p:nvPr/>
          </p:nvCxnSpPr>
          <p:spPr>
            <a:xfrm flipH="1" flipV="1">
              <a:off x="5246914" y="2549514"/>
              <a:ext cx="454199" cy="240414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pole tekstowe 15"/>
          <p:cNvSpPr txBox="1"/>
          <p:nvPr/>
        </p:nvSpPr>
        <p:spPr>
          <a:xfrm>
            <a:off x="228600" y="6324600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(Losiak 2009)</a:t>
            </a:r>
            <a:endParaRPr lang="en-US" dirty="0"/>
          </a:p>
        </p:txBody>
      </p:sp>
      <p:pic>
        <p:nvPicPr>
          <p:cNvPr id="17" name="Picture 4" descr="C:\Documents and Settings\Anna Losiak\My Documents\conferences\towarzystwo meteorytowe\Obrzycko\Graphic1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4761036" y="4010113"/>
            <a:ext cx="4382964" cy="2831219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6019800" y="4038601"/>
            <a:ext cx="932718" cy="7595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ole tekstowe 17"/>
          <p:cNvSpPr txBox="1"/>
          <p:nvPr/>
        </p:nvSpPr>
        <p:spPr>
          <a:xfrm>
            <a:off x="1250675" y="2449932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Ca-S </a:t>
            </a:r>
            <a:r>
              <a:rPr lang="pl-PL" dirty="0" err="1" smtClean="0">
                <a:solidFill>
                  <a:srgbClr val="FFFF00"/>
                </a:solidFill>
              </a:rPr>
              <a:t>phase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9" name="Łącznik prosty ze strzałką 18"/>
          <p:cNvCxnSpPr>
            <a:stCxn id="18" idx="3"/>
          </p:cNvCxnSpPr>
          <p:nvPr/>
        </p:nvCxnSpPr>
        <p:spPr>
          <a:xfrm>
            <a:off x="2458057" y="2634598"/>
            <a:ext cx="666143" cy="184666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/>
          <p:cNvSpPr/>
          <p:nvPr/>
        </p:nvSpPr>
        <p:spPr>
          <a:xfrm>
            <a:off x="447914" y="1371600"/>
            <a:ext cx="6943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EETA79004: </a:t>
            </a:r>
            <a:r>
              <a:rPr lang="de-AT" dirty="0" err="1"/>
              <a:t>polymict</a:t>
            </a:r>
            <a:r>
              <a:rPr lang="de-AT" dirty="0"/>
              <a:t> </a:t>
            </a:r>
            <a:r>
              <a:rPr lang="de-AT" dirty="0" err="1"/>
              <a:t>eucrite</a:t>
            </a:r>
            <a:r>
              <a:rPr lang="de-AT" dirty="0"/>
              <a:t> </a:t>
            </a:r>
            <a:r>
              <a:rPr lang="pl-PL" dirty="0" err="1" smtClean="0"/>
              <a:t>labeled</a:t>
            </a:r>
            <a:r>
              <a:rPr lang="pl-PL" dirty="0" smtClean="0"/>
              <a:t> as one </a:t>
            </a:r>
            <a:r>
              <a:rPr lang="pl-PL" dirty="0" err="1" smtClean="0"/>
              <a:t>without</a:t>
            </a:r>
            <a:r>
              <a:rPr lang="pl-PL" dirty="0" smtClean="0"/>
              <a:t> </a:t>
            </a:r>
            <a:r>
              <a:rPr lang="de-AT" dirty="0" err="1" smtClean="0"/>
              <a:t>evaporites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51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430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Rapid formation of evaporites on meteorites</a:t>
            </a:r>
            <a:endParaRPr lang="en-US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28600" y="4953000"/>
            <a:ext cx="8610600" cy="533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110 kg </a:t>
            </a:r>
            <a:r>
              <a:rPr lang="en-US" sz="2400" dirty="0"/>
              <a:t>H5 </a:t>
            </a:r>
            <a:r>
              <a:rPr lang="en-US" sz="2400" dirty="0" err="1" smtClean="0"/>
              <a:t>chondrite</a:t>
            </a:r>
            <a:r>
              <a:rPr lang="pl-PL" sz="2400" dirty="0"/>
              <a:t> </a:t>
            </a:r>
            <a:r>
              <a:rPr lang="en-US" sz="1400" dirty="0" smtClean="0"/>
              <a:t>(Jull et al. 1988)</a:t>
            </a:r>
            <a:endParaRPr lang="pl-PL" sz="1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Meteorites </a:t>
            </a:r>
            <a:r>
              <a:rPr lang="en-US" sz="2400" dirty="0"/>
              <a:t>enclosed within ice: </a:t>
            </a:r>
            <a:r>
              <a:rPr lang="en-US" sz="1400" dirty="0"/>
              <a:t>Harvey and Score 1991, </a:t>
            </a:r>
            <a:r>
              <a:rPr lang="en-US" sz="1400" dirty="0" err="1"/>
              <a:t>Krahenbuhl</a:t>
            </a:r>
            <a:r>
              <a:rPr lang="en-US" sz="1400" dirty="0"/>
              <a:t> and </a:t>
            </a:r>
            <a:r>
              <a:rPr lang="en-US" sz="1400" dirty="0" err="1"/>
              <a:t>Langenauer</a:t>
            </a:r>
            <a:r>
              <a:rPr lang="en-US" sz="1400" dirty="0"/>
              <a:t> 1994).</a:t>
            </a:r>
            <a:endParaRPr lang="en-US" sz="1800" dirty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0713"/>
            <a:ext cx="3238500" cy="210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280713"/>
            <a:ext cx="2971800" cy="213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90600" y="1905000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In the field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67200" y="1905000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After shiping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39000" y="1905000"/>
            <a:ext cx="9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Recently</a:t>
            </a:r>
            <a:endParaRPr lang="en-US" dirty="0"/>
          </a:p>
        </p:txBody>
      </p:sp>
      <p:pic>
        <p:nvPicPr>
          <p:cNvPr id="29703" name="Picture 7" descr="C:\Documents and Settings\Anna Losiak\My Documents\conferences\towarzystwo meteorytowe\Obrzycko\X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200" y="2286000"/>
            <a:ext cx="2844800" cy="2133600"/>
          </a:xfrm>
          <a:prstGeom prst="rect">
            <a:avLst/>
          </a:prstGeom>
          <a:noFill/>
        </p:spPr>
      </p:pic>
      <p:pic>
        <p:nvPicPr>
          <p:cNvPr id="29704" name="Picture 8" descr="C:\Documents and Settings\Anna Losiak\My Documents\conferences\towarzystwo meteorytowe\Obrzycko\Y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2286000"/>
            <a:ext cx="2819400" cy="2130052"/>
          </a:xfrm>
          <a:prstGeom prst="rect">
            <a:avLst/>
          </a:prstGeom>
          <a:noFill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Evaporites on Antarctic meteorites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7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Cryoconite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holes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" y="1445346"/>
            <a:ext cx="3199228" cy="518405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t="42622" b="1"/>
          <a:stretch/>
        </p:blipFill>
        <p:spPr>
          <a:xfrm>
            <a:off x="3226937" y="1461843"/>
            <a:ext cx="5718164" cy="268605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328631" y="6553200"/>
            <a:ext cx="1862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(</a:t>
            </a:r>
            <a:r>
              <a:rPr lang="pl-PL" sz="1400" dirty="0" err="1" smtClean="0"/>
              <a:t>Paerl</a:t>
            </a:r>
            <a:r>
              <a:rPr lang="pl-PL" sz="1400" dirty="0" smtClean="0"/>
              <a:t> and </a:t>
            </a:r>
            <a:r>
              <a:rPr lang="pl-PL" sz="1400" dirty="0" err="1" smtClean="0"/>
              <a:t>Priscu</a:t>
            </a:r>
            <a:r>
              <a:rPr lang="pl-PL" sz="1400" dirty="0" smtClean="0"/>
              <a:t> 1998)</a:t>
            </a:r>
            <a:endParaRPr lang="en-US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402062" y="4091186"/>
            <a:ext cx="1589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(</a:t>
            </a:r>
            <a:r>
              <a:rPr lang="pl-PL" sz="1400" dirty="0" err="1" smtClean="0"/>
              <a:t>Harpel</a:t>
            </a:r>
            <a:r>
              <a:rPr lang="pl-PL" sz="1400" dirty="0" smtClean="0"/>
              <a:t> et al. 2008)</a:t>
            </a:r>
            <a:endParaRPr lang="en-US" sz="1400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26937" y="4191000"/>
            <a:ext cx="3391501" cy="24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4547</TotalTime>
  <Words>1758</Words>
  <Application>Microsoft Office PowerPoint</Application>
  <PresentationFormat>Pokaz na ekranie (4:3)</PresentationFormat>
  <Paragraphs>382</Paragraphs>
  <Slides>32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Arial</vt:lpstr>
      <vt:lpstr>Calibri</vt:lpstr>
      <vt:lpstr>Georgia</vt:lpstr>
      <vt:lpstr>Times New Roman</vt:lpstr>
      <vt:lpstr>Motyw pakietu Office</vt:lpstr>
      <vt:lpstr>Ice melting by radiantly heated dust grains on the Martian Northern Pole </vt:lpstr>
      <vt:lpstr>Outline</vt:lpstr>
      <vt:lpstr>Evaporites on surface of Mars</vt:lpstr>
      <vt:lpstr>Martian evaporites distribution</vt:lpstr>
      <vt:lpstr>Evaporites on North Polar Cap</vt:lpstr>
      <vt:lpstr>Evaporites on Antarctic Meteorites</vt:lpstr>
      <vt:lpstr>Evaporites on Antarctic meteorites</vt:lpstr>
      <vt:lpstr>Rapid formation of evaporites on meteorites</vt:lpstr>
      <vt:lpstr>Cryoconite holes</vt:lpstr>
      <vt:lpstr>Aim </vt:lpstr>
      <vt:lpstr>Numerical modeling</vt:lpstr>
      <vt:lpstr>The model </vt:lpstr>
      <vt:lpstr>Input parameters </vt:lpstr>
      <vt:lpstr>Input parameters </vt:lpstr>
      <vt:lpstr>Input parameters </vt:lpstr>
      <vt:lpstr>Ice melting on Mars</vt:lpstr>
      <vt:lpstr>Ice melting on Mars</vt:lpstr>
      <vt:lpstr>Ice melting on Mars</vt:lpstr>
      <vt:lpstr>Ice melting on Mars</vt:lpstr>
      <vt:lpstr>Conclusions</vt:lpstr>
      <vt:lpstr>Prezentacja programu PowerPoint</vt:lpstr>
      <vt:lpstr>Equilibrium temperature </vt:lpstr>
      <vt:lpstr>Blue Ice Areas</vt:lpstr>
      <vt:lpstr>Distribution of Blue Ice Areas </vt:lpstr>
      <vt:lpstr>Meteorological differences over BIAs</vt:lpstr>
      <vt:lpstr>Dust within BIAs</vt:lpstr>
      <vt:lpstr>Melting of ice on Mars</vt:lpstr>
      <vt:lpstr>Evaporites on Antarctic Ice</vt:lpstr>
      <vt:lpstr>Ice melting on Mars</vt:lpstr>
      <vt:lpstr>Ice melting on Mars</vt:lpstr>
      <vt:lpstr>Antarctica: Martian ice shield analog </vt:lpstr>
      <vt:lpstr>Evaporites in Antarctica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Ania</dc:creator>
  <cp:lastModifiedBy>Anna Losiak</cp:lastModifiedBy>
  <cp:revision>157</cp:revision>
  <cp:lastPrinted>2014-02-07T14:36:23Z</cp:lastPrinted>
  <dcterms:created xsi:type="dcterms:W3CDTF">2014-02-05T14:05:35Z</dcterms:created>
  <dcterms:modified xsi:type="dcterms:W3CDTF">2014-06-03T13:46:30Z</dcterms:modified>
</cp:coreProperties>
</file>