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58" r:id="rId4"/>
    <p:sldId id="300" r:id="rId5"/>
    <p:sldId id="297" r:id="rId6"/>
    <p:sldId id="298" r:id="rId7"/>
    <p:sldId id="299" r:id="rId8"/>
    <p:sldId id="259" r:id="rId9"/>
    <p:sldId id="262" r:id="rId10"/>
    <p:sldId id="263" r:id="rId11"/>
    <p:sldId id="260" r:id="rId12"/>
    <p:sldId id="265" r:id="rId13"/>
    <p:sldId id="266" r:id="rId14"/>
    <p:sldId id="267" r:id="rId15"/>
    <p:sldId id="275" r:id="rId16"/>
    <p:sldId id="271" r:id="rId17"/>
    <p:sldId id="272" r:id="rId18"/>
    <p:sldId id="278" r:id="rId19"/>
    <p:sldId id="277" r:id="rId20"/>
    <p:sldId id="279" r:id="rId21"/>
    <p:sldId id="280" r:id="rId22"/>
    <p:sldId id="285" r:id="rId23"/>
    <p:sldId id="281" r:id="rId24"/>
    <p:sldId id="282" r:id="rId25"/>
    <p:sldId id="283" r:id="rId26"/>
    <p:sldId id="269" r:id="rId27"/>
    <p:sldId id="302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824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8B190-CC84-493D-BE5F-7690DA85AFAC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CF888-597F-469D-ACC1-682B2BABDC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719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687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4593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811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964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8925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75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296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321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0885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4968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CF888-597F-469D-ACC1-682B2BABDC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699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775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611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471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742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038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604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352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427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415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741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03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9C40C-683E-4FE5-A053-BE9BAE59B797}" type="datetimeFigureOut">
              <a:rPr lang="en-US" smtClean="0"/>
              <a:pPr/>
              <a:t>6/4/2014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0E83-17CE-4285-9D25-95BB119A65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541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17859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Martian </a:t>
            </a:r>
            <a:r>
              <a:rPr lang="en-US" b="1" dirty="0" smtClean="0">
                <a:solidFill>
                  <a:srgbClr val="FFFF00"/>
                </a:solidFill>
              </a:rPr>
              <a:t>Beach </a:t>
            </a:r>
            <a:r>
              <a:rPr lang="en-US" b="1" dirty="0">
                <a:solidFill>
                  <a:srgbClr val="FFFF00"/>
                </a:solidFill>
              </a:rPr>
              <a:t>Sands </a:t>
            </a:r>
            <a:r>
              <a:rPr lang="pl-PL" b="1" dirty="0" smtClean="0">
                <a:solidFill>
                  <a:srgbClr val="FFFF00"/>
                </a:solidFill>
              </a:rPr>
              <a:t>                     </a:t>
            </a:r>
            <a:r>
              <a:rPr lang="en-US" b="1" dirty="0" smtClean="0">
                <a:solidFill>
                  <a:srgbClr val="FFFF00"/>
                </a:solidFill>
              </a:rPr>
              <a:t>The </a:t>
            </a:r>
            <a:r>
              <a:rPr lang="en-US" b="1" dirty="0">
                <a:solidFill>
                  <a:srgbClr val="FFFF00"/>
                </a:solidFill>
              </a:rPr>
              <a:t>Characteristics Of Olivine Weathering In A Beach </a:t>
            </a:r>
            <a:r>
              <a:rPr lang="en-US" b="1" dirty="0" smtClean="0">
                <a:solidFill>
                  <a:srgbClr val="FFFF00"/>
                </a:solidFill>
              </a:rPr>
              <a:t>Environment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57224" y="4214818"/>
            <a:ext cx="7488832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 smtClean="0">
                <a:solidFill>
                  <a:srgbClr val="FFFF00"/>
                </a:solidFill>
              </a:rPr>
              <a:t>Anna Losiak</a:t>
            </a:r>
            <a:r>
              <a:rPr lang="en-US" sz="5100" baseline="30000" dirty="0" smtClean="0">
                <a:solidFill>
                  <a:srgbClr val="FFFF00"/>
                </a:solidFill>
              </a:rPr>
              <a:t>1</a:t>
            </a:r>
            <a:r>
              <a:rPr lang="pl-PL" sz="5100" dirty="0" smtClean="0">
                <a:solidFill>
                  <a:srgbClr val="FFFF00"/>
                </a:solidFill>
              </a:rPr>
              <a:t>, </a:t>
            </a:r>
            <a:r>
              <a:rPr lang="en-US" sz="5100" dirty="0" smtClean="0">
                <a:solidFill>
                  <a:srgbClr val="FFFF00"/>
                </a:solidFill>
              </a:rPr>
              <a:t>Barbara Woronko</a:t>
            </a:r>
            <a:r>
              <a:rPr lang="en-US" sz="5100" baseline="30000" dirty="0" smtClean="0">
                <a:solidFill>
                  <a:srgbClr val="FFFF00"/>
                </a:solidFill>
              </a:rPr>
              <a:t>2</a:t>
            </a:r>
            <a:r>
              <a:rPr lang="en-US" sz="5100" dirty="0" smtClean="0">
                <a:solidFill>
                  <a:srgbClr val="FFFF00"/>
                </a:solidFill>
              </a:rPr>
              <a:t>, Robert A. Craddock</a:t>
            </a:r>
            <a:r>
              <a:rPr lang="en-US" sz="5100" baseline="30000" dirty="0" smtClean="0">
                <a:solidFill>
                  <a:srgbClr val="FFFF00"/>
                </a:solidFill>
              </a:rPr>
              <a:t>3</a:t>
            </a:r>
            <a:r>
              <a:rPr lang="en-US" sz="3400" dirty="0" smtClean="0">
                <a:solidFill>
                  <a:srgbClr val="FFFF00"/>
                </a:solidFill>
              </a:rPr>
              <a:t/>
            </a:r>
            <a:br>
              <a:rPr lang="en-US" sz="3400" dirty="0" smtClean="0">
                <a:solidFill>
                  <a:srgbClr val="FFFF00"/>
                </a:solidFill>
              </a:rPr>
            </a:br>
            <a:endParaRPr lang="pl-PL" sz="34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1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Instytut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Nauk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Geologicznych</a:t>
            </a:r>
            <a:r>
              <a:rPr lang="en-US" dirty="0" smtClean="0">
                <a:solidFill>
                  <a:srgbClr val="FFFF00"/>
                </a:solidFill>
              </a:rPr>
              <a:t> Polish Academy of Sciences (anna.losiak@twarda.pan.pl), 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2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Wydział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Geografii</a:t>
            </a:r>
            <a:r>
              <a:rPr lang="en-US" dirty="0" smtClean="0">
                <a:solidFill>
                  <a:srgbClr val="FFFF00"/>
                </a:solidFill>
              </a:rPr>
              <a:t> i </a:t>
            </a:r>
            <a:r>
              <a:rPr lang="en-US" dirty="0" err="1" smtClean="0">
                <a:solidFill>
                  <a:srgbClr val="FFFF00"/>
                </a:solidFill>
              </a:rPr>
              <a:t>Studiów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Regionalnych</a:t>
            </a:r>
            <a:r>
              <a:rPr lang="en-US" dirty="0" smtClean="0">
                <a:solidFill>
                  <a:srgbClr val="FFFF00"/>
                </a:solidFill>
              </a:rPr>
              <a:t>, Warsaw University (bworonko@uw.edu.pl), 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3 Center for Earth and Planetary Studies, National Air and Space Museum, Smithsonian Institution (craddockb@si.edu)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95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environments</a:t>
            </a:r>
            <a:r>
              <a:rPr lang="pl-PL" dirty="0" smtClean="0">
                <a:solidFill>
                  <a:schemeClr val="bg1"/>
                </a:solidFill>
              </a:rPr>
              <a:t> on Mars </a:t>
            </a:r>
            <a:endParaRPr lang="en-US" dirty="0"/>
          </a:p>
        </p:txBody>
      </p:sp>
      <p:grpSp>
        <p:nvGrpSpPr>
          <p:cNvPr id="7" name="Grupa 6"/>
          <p:cNvGrpSpPr/>
          <p:nvPr/>
        </p:nvGrpSpPr>
        <p:grpSpPr>
          <a:xfrm>
            <a:off x="251520" y="2924944"/>
            <a:ext cx="4642280" cy="3748637"/>
            <a:chOff x="107504" y="1590794"/>
            <a:chExt cx="6107975" cy="4866763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5">
              <a:lum contrast="40000"/>
            </a:blip>
            <a:stretch>
              <a:fillRect/>
            </a:stretch>
          </p:blipFill>
          <p:spPr>
            <a:xfrm>
              <a:off x="107504" y="1590794"/>
              <a:ext cx="6107975" cy="4866763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>
              <a:off x="3518248" y="6050814"/>
              <a:ext cx="2053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smtClean="0">
                  <a:solidFill>
                    <a:schemeClr val="bg1"/>
                  </a:solidFill>
                </a:rPr>
                <a:t>(Clifford and Parker 2001)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583" y="2924944"/>
            <a:ext cx="3826531" cy="37444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41750" y="6379772"/>
            <a:ext cx="2500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(</a:t>
            </a:r>
            <a:r>
              <a:rPr lang="pl-PL" sz="1400" dirty="0" err="1" smtClean="0"/>
              <a:t>Ghantan</a:t>
            </a:r>
            <a:r>
              <a:rPr lang="pl-PL" sz="1400" dirty="0" smtClean="0"/>
              <a:t> and </a:t>
            </a:r>
            <a:r>
              <a:rPr lang="pl-PL" sz="1400" dirty="0" err="1" smtClean="0"/>
              <a:t>Zimbelman</a:t>
            </a:r>
            <a:r>
              <a:rPr lang="pl-PL" sz="1400" dirty="0" smtClean="0"/>
              <a:t> 2006)</a:t>
            </a:r>
            <a:endParaRPr lang="en-US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652120" y="1989187"/>
            <a:ext cx="2090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Schorelines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environments</a:t>
            </a:r>
            <a:r>
              <a:rPr lang="pl-PL" dirty="0" smtClean="0">
                <a:solidFill>
                  <a:schemeClr val="bg1"/>
                </a:solidFill>
              </a:rPr>
              <a:t> on Mars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" y="2706736"/>
            <a:ext cx="9016357" cy="360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64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Sediments</a:t>
            </a:r>
            <a:r>
              <a:rPr lang="pl-PL" dirty="0" smtClean="0">
                <a:solidFill>
                  <a:schemeClr val="bg1"/>
                </a:solidFill>
              </a:rPr>
              <a:t> on Mars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Basaltic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glass, pyroxene, plagioclase and </a:t>
            </a:r>
            <a:r>
              <a:rPr lang="pl-PL" dirty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livine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sz="1400" dirty="0" smtClean="0">
                <a:solidFill>
                  <a:schemeClr val="bg1"/>
                </a:solidFill>
              </a:rPr>
              <a:t>(Hamilton et al. 2005, </a:t>
            </a:r>
            <a:r>
              <a:rPr lang="en-US" sz="1400" dirty="0">
                <a:solidFill>
                  <a:schemeClr val="bg1"/>
                </a:solidFill>
              </a:rPr>
              <a:t>Rogers &amp; </a:t>
            </a:r>
            <a:r>
              <a:rPr lang="en-US" sz="1400" dirty="0" err="1">
                <a:solidFill>
                  <a:schemeClr val="bg1"/>
                </a:solidFill>
              </a:rPr>
              <a:t>Aharonson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2008</a:t>
            </a:r>
            <a:r>
              <a:rPr lang="pl-PL" sz="1400" dirty="0" smtClean="0">
                <a:solidFill>
                  <a:schemeClr val="bg1"/>
                </a:solidFill>
              </a:rPr>
              <a:t>, </a:t>
            </a:r>
            <a:r>
              <a:rPr lang="pl-PL" sz="1400" dirty="0" err="1" smtClean="0">
                <a:solidFill>
                  <a:schemeClr val="bg1"/>
                </a:solidFill>
              </a:rPr>
              <a:t>Soderblom</a:t>
            </a:r>
            <a:r>
              <a:rPr lang="pl-PL" sz="1400" dirty="0" smtClean="0">
                <a:solidFill>
                  <a:schemeClr val="bg1"/>
                </a:solidFill>
              </a:rPr>
              <a:t> and Bell 2008, Chojnacki et al. 2014). </a:t>
            </a:r>
          </a:p>
          <a:p>
            <a:pPr lvl="1"/>
            <a:r>
              <a:rPr lang="pl-PL" sz="2400" dirty="0" err="1" smtClean="0">
                <a:solidFill>
                  <a:schemeClr val="bg1"/>
                </a:solidFill>
              </a:rPr>
              <a:t>Segregation</a:t>
            </a:r>
            <a:r>
              <a:rPr lang="pl-PL" sz="2400" dirty="0" smtClean="0">
                <a:solidFill>
                  <a:schemeClr val="bg1"/>
                </a:solidFill>
              </a:rPr>
              <a:t> of </a:t>
            </a:r>
            <a:r>
              <a:rPr lang="pl-PL" sz="2400" dirty="0" err="1" smtClean="0">
                <a:solidFill>
                  <a:schemeClr val="bg1"/>
                </a:solidFill>
              </a:rPr>
              <a:t>sediments</a:t>
            </a:r>
            <a:r>
              <a:rPr lang="pl-PL" sz="2400" dirty="0" smtClean="0">
                <a:solidFill>
                  <a:schemeClr val="bg1"/>
                </a:solidFill>
              </a:rPr>
              <a:t> -&gt; </a:t>
            </a:r>
            <a:r>
              <a:rPr lang="pl-PL" sz="2400" dirty="0" err="1" smtClean="0">
                <a:solidFill>
                  <a:schemeClr val="bg1"/>
                </a:solidFill>
              </a:rPr>
              <a:t>increase</a:t>
            </a:r>
            <a:r>
              <a:rPr lang="pl-PL" sz="2400" dirty="0" smtClean="0">
                <a:solidFill>
                  <a:schemeClr val="bg1"/>
                </a:solidFill>
              </a:rPr>
              <a:t> of </a:t>
            </a:r>
            <a:r>
              <a:rPr lang="pl-PL" sz="2400" dirty="0" err="1" smtClean="0">
                <a:solidFill>
                  <a:schemeClr val="bg1"/>
                </a:solidFill>
              </a:rPr>
              <a:t>olivine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1400" dirty="0" smtClean="0">
                <a:solidFill>
                  <a:schemeClr val="bg1"/>
                </a:solidFill>
              </a:rPr>
              <a:t>(</a:t>
            </a:r>
            <a:r>
              <a:rPr lang="pl-PL" sz="1400" dirty="0" err="1" smtClean="0">
                <a:solidFill>
                  <a:schemeClr val="bg1"/>
                </a:solidFill>
              </a:rPr>
              <a:t>Mangold</a:t>
            </a:r>
            <a:r>
              <a:rPr lang="pl-PL" sz="1400" dirty="0" smtClean="0">
                <a:solidFill>
                  <a:schemeClr val="bg1"/>
                </a:solidFill>
              </a:rPr>
              <a:t> et al. 2011</a:t>
            </a:r>
            <a:r>
              <a:rPr lang="pl-PL" sz="1400" dirty="0">
                <a:solidFill>
                  <a:schemeClr val="bg1"/>
                </a:solidFill>
              </a:rPr>
              <a:t>, </a:t>
            </a:r>
            <a:r>
              <a:rPr lang="pl-PL" sz="1400" dirty="0" err="1" smtClean="0">
                <a:solidFill>
                  <a:schemeClr val="bg1"/>
                </a:solidFill>
              </a:rPr>
              <a:t>McGlynn</a:t>
            </a:r>
            <a:r>
              <a:rPr lang="pl-PL" sz="1400" dirty="0" smtClean="0">
                <a:solidFill>
                  <a:schemeClr val="bg1"/>
                </a:solidFill>
              </a:rPr>
              <a:t> et al. 2011). </a:t>
            </a:r>
          </a:p>
          <a:p>
            <a:pPr lvl="1"/>
            <a:r>
              <a:rPr lang="pl-PL" sz="2400" dirty="0" err="1" smtClean="0">
                <a:solidFill>
                  <a:schemeClr val="bg1"/>
                </a:solidFill>
              </a:rPr>
              <a:t>Similar</a:t>
            </a:r>
            <a:r>
              <a:rPr lang="pl-PL" sz="2400" dirty="0" smtClean="0">
                <a:solidFill>
                  <a:schemeClr val="bg1"/>
                </a:solidFill>
              </a:rPr>
              <a:t> to </a:t>
            </a:r>
            <a:r>
              <a:rPr lang="pl-PL" sz="2400" dirty="0" err="1" smtClean="0">
                <a:solidFill>
                  <a:schemeClr val="bg1"/>
                </a:solidFill>
              </a:rPr>
              <a:t>Hawaiian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basalts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1400" dirty="0">
                <a:solidFill>
                  <a:schemeClr val="bg1"/>
                </a:solidFill>
              </a:rPr>
              <a:t>(</a:t>
            </a:r>
            <a:r>
              <a:rPr lang="pl-PL" sz="1400" dirty="0" err="1" smtClean="0">
                <a:solidFill>
                  <a:schemeClr val="bg1"/>
                </a:solidFill>
              </a:rPr>
              <a:t>Minitti</a:t>
            </a:r>
            <a:r>
              <a:rPr lang="pl-PL" sz="1400" dirty="0" smtClean="0">
                <a:solidFill>
                  <a:schemeClr val="bg1"/>
                </a:solidFill>
              </a:rPr>
              <a:t> et al. 2007)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sciencemag.org/content/324/5928/736/F1.lar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108"/>
          <a:stretch/>
        </p:blipFill>
        <p:spPr bwMode="auto">
          <a:xfrm>
            <a:off x="2059123" y="3500438"/>
            <a:ext cx="5946151" cy="3375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364088" y="6597352"/>
            <a:ext cx="181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(</a:t>
            </a:r>
            <a:r>
              <a:rPr lang="en-US" sz="1400" dirty="0" err="1" smtClean="0"/>
              <a:t>McSween</a:t>
            </a:r>
            <a:r>
              <a:rPr lang="pl-PL" sz="1400" dirty="0" smtClean="0"/>
              <a:t> et al. 2009)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5030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Aim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07901"/>
            <a:ext cx="8229600" cy="3705275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bg1"/>
                </a:solidFill>
              </a:rPr>
              <a:t>Determine the microstructures present on the surface of basalt-derived sand weathered in a aquatic environment to estimate the extent and duration of those processes on the surface of Mars.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55576" y="4029436"/>
            <a:ext cx="2213153" cy="259292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44703"/>
            <a:ext cx="2636472" cy="263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trzałka w prawo 7"/>
          <p:cNvSpPr/>
          <p:nvPr/>
        </p:nvSpPr>
        <p:spPr>
          <a:xfrm>
            <a:off x="3851920" y="4965856"/>
            <a:ext cx="2088232" cy="72008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96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Methods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40 transparent </a:t>
            </a:r>
            <a:r>
              <a:rPr lang="en-US" dirty="0" smtClean="0">
                <a:solidFill>
                  <a:schemeClr val="bg1"/>
                </a:solidFill>
              </a:rPr>
              <a:t>grains</a:t>
            </a:r>
            <a:r>
              <a:rPr lang="pl-PL" dirty="0" smtClean="0">
                <a:solidFill>
                  <a:schemeClr val="bg1"/>
                </a:solidFill>
              </a:rPr>
              <a:t> (</a:t>
            </a:r>
            <a:r>
              <a:rPr lang="en-US" dirty="0" smtClean="0">
                <a:solidFill>
                  <a:schemeClr val="bg1"/>
                </a:solidFill>
              </a:rPr>
              <a:t>volcanic </a:t>
            </a:r>
            <a:r>
              <a:rPr lang="en-US" dirty="0">
                <a:solidFill>
                  <a:schemeClr val="bg1"/>
                </a:solidFill>
              </a:rPr>
              <a:t>glass and olivine) randomly selected from the ~300 g sample of sand from the Green Sand Beach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SEM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with energy-dispersive X-ray </a:t>
            </a:r>
            <a:r>
              <a:rPr lang="en-US" dirty="0" smtClean="0">
                <a:solidFill>
                  <a:schemeClr val="bg1"/>
                </a:solidFill>
              </a:rPr>
              <a:t>spectroscope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protocol </a:t>
            </a:r>
            <a:r>
              <a:rPr lang="en-US" dirty="0">
                <a:solidFill>
                  <a:schemeClr val="bg1"/>
                </a:solidFill>
              </a:rPr>
              <a:t>developed for quartz grains.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44881" t="19201" r="25982" b="24100"/>
          <a:stretch/>
        </p:blipFill>
        <p:spPr>
          <a:xfrm>
            <a:off x="5875256" y="832820"/>
            <a:ext cx="3161240" cy="3460276"/>
          </a:xfrm>
          <a:prstGeom prst="rect">
            <a:avLst/>
          </a:prstGeom>
        </p:spPr>
      </p:pic>
      <p:pic>
        <p:nvPicPr>
          <p:cNvPr id="2050" name="Picture 2" descr="https://fbcdn-sphotos-d-a.akamaihd.net/hphotos-ak-prn2/t1.0-9/149765_10150852503929226_54969401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56" y="4370439"/>
            <a:ext cx="3161240" cy="2370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załka w prawo 6"/>
          <p:cNvSpPr/>
          <p:nvPr/>
        </p:nvSpPr>
        <p:spPr>
          <a:xfrm rot="13686194">
            <a:off x="6998534" y="4060849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89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trzałka w prawo 13"/>
          <p:cNvSpPr/>
          <p:nvPr/>
        </p:nvSpPr>
        <p:spPr>
          <a:xfrm rot="13686194">
            <a:off x="3326128" y="4001268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98" y="2276872"/>
            <a:ext cx="6120603" cy="4590452"/>
          </a:xfrm>
          <a:prstGeom prst="rect">
            <a:avLst/>
          </a:prstGeom>
        </p:spPr>
      </p:pic>
      <p:sp>
        <p:nvSpPr>
          <p:cNvPr id="20" name="Strzałka w prawo 19"/>
          <p:cNvSpPr/>
          <p:nvPr/>
        </p:nvSpPr>
        <p:spPr>
          <a:xfrm rot="13686194">
            <a:off x="4723277" y="3484785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załka w prawo 20"/>
          <p:cNvSpPr/>
          <p:nvPr/>
        </p:nvSpPr>
        <p:spPr>
          <a:xfrm rot="7947308">
            <a:off x="4194286" y="2413437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5357818" y="3571876"/>
            <a:ext cx="3130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Conchoidal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fracture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214942" y="2285992"/>
            <a:ext cx="178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Linear</a:t>
            </a:r>
            <a:r>
              <a:rPr lang="pl-PL" sz="2800" dirty="0" smtClean="0">
                <a:solidFill>
                  <a:schemeClr val="bg1"/>
                </a:solidFill>
              </a:rPr>
              <a:t> step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1" name="Strzałka w prawo 10"/>
          <p:cNvSpPr/>
          <p:nvPr/>
        </p:nvSpPr>
        <p:spPr>
          <a:xfrm rot="2453602">
            <a:off x="1693314" y="2842413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571472" y="2357430"/>
            <a:ext cx="2266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Dulled surface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 rot="7947308">
            <a:off x="4875034" y="2899755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/>
          <p:cNvSpPr txBox="1"/>
          <p:nvPr/>
        </p:nvSpPr>
        <p:spPr>
          <a:xfrm>
            <a:off x="4572000" y="1785926"/>
            <a:ext cx="2197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Degasing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void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6" name="Strzałka w prawo 15"/>
          <p:cNvSpPr/>
          <p:nvPr/>
        </p:nvSpPr>
        <p:spPr>
          <a:xfrm rot="13686194">
            <a:off x="4979462" y="4342610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/>
          <p:cNvSpPr txBox="1"/>
          <p:nvPr/>
        </p:nvSpPr>
        <p:spPr>
          <a:xfrm>
            <a:off x="5500694" y="4500570"/>
            <a:ext cx="27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</a:rPr>
              <a:t>Solution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crevasse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4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9" grpId="0"/>
      <p:bldP spid="10" grpId="0"/>
      <p:bldP spid="11" grpId="0" animBg="1"/>
      <p:bldP spid="12" grpId="0"/>
      <p:bldP spid="13" grpId="0" animBg="1"/>
      <p:bldP spid="15" grpId="0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57312"/>
            <a:ext cx="4330605" cy="324795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microstructures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5" y="2557311"/>
            <a:ext cx="4330606" cy="3247954"/>
          </a:xfrm>
          <a:prstGeom prst="rect">
            <a:avLst/>
          </a:prstGeom>
        </p:spPr>
      </p:pic>
      <p:sp>
        <p:nvSpPr>
          <p:cNvPr id="14" name="Strzałka w prawo 13"/>
          <p:cNvSpPr/>
          <p:nvPr/>
        </p:nvSpPr>
        <p:spPr>
          <a:xfrm rot="13686194">
            <a:off x="3326128" y="4001268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załka w prawo 19"/>
          <p:cNvSpPr/>
          <p:nvPr/>
        </p:nvSpPr>
        <p:spPr>
          <a:xfrm rot="13686194">
            <a:off x="1145391" y="4656657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załka w prawo 20"/>
          <p:cNvSpPr/>
          <p:nvPr/>
        </p:nvSpPr>
        <p:spPr>
          <a:xfrm rot="13686194">
            <a:off x="6725027" y="4309080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21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150666"/>
            <a:ext cx="5256328" cy="3942246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Glass </a:t>
            </a:r>
            <a:r>
              <a:rPr lang="pl-PL" dirty="0" err="1" smtClean="0">
                <a:solidFill>
                  <a:schemeClr val="bg1"/>
                </a:solidFill>
              </a:rPr>
              <a:t>grains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691680" y="2924944"/>
            <a:ext cx="410696" cy="2972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0" r="6474" b="12099"/>
          <a:stretch/>
        </p:blipFill>
        <p:spPr>
          <a:xfrm>
            <a:off x="4067944" y="3350116"/>
            <a:ext cx="2520280" cy="346326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7" r="10359" b="12235"/>
          <a:stretch/>
        </p:blipFill>
        <p:spPr>
          <a:xfrm>
            <a:off x="6660232" y="3350115"/>
            <a:ext cx="2448272" cy="346326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78" y="1345559"/>
            <a:ext cx="4608000" cy="3456000"/>
          </a:xfrm>
          <a:prstGeom prst="rect">
            <a:avLst/>
          </a:prstGeom>
        </p:spPr>
      </p:pic>
      <p:sp>
        <p:nvSpPr>
          <p:cNvPr id="3" name="Gwiazda 5-ramienna 2"/>
          <p:cNvSpPr/>
          <p:nvPr/>
        </p:nvSpPr>
        <p:spPr>
          <a:xfrm>
            <a:off x="6012160" y="3350115"/>
            <a:ext cx="288032" cy="294909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wiazda 5-ramienna 13"/>
          <p:cNvSpPr/>
          <p:nvPr/>
        </p:nvSpPr>
        <p:spPr>
          <a:xfrm>
            <a:off x="8028384" y="3710155"/>
            <a:ext cx="288032" cy="294909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/>
          <p:cNvSpPr txBox="1"/>
          <p:nvPr/>
        </p:nvSpPr>
        <p:spPr>
          <a:xfrm>
            <a:off x="7072330" y="2786058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Pyroxene</a:t>
            </a:r>
            <a:endParaRPr lang="en-US" sz="28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572000" y="2643182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Glass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573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trzałka w prawo 13"/>
          <p:cNvSpPr/>
          <p:nvPr/>
        </p:nvSpPr>
        <p:spPr>
          <a:xfrm rot="13686194">
            <a:off x="3326128" y="4001268"/>
            <a:ext cx="504056" cy="360040"/>
          </a:xfrm>
          <a:prstGeom prst="rightArrow">
            <a:avLst>
              <a:gd name="adj1" fmla="val 46664"/>
              <a:gd name="adj2" fmla="val 5799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upload.wikimedia.org/wikipedia/commons/f/fd/Olivine_Structur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209" b="6269"/>
          <a:stretch/>
        </p:blipFill>
        <p:spPr bwMode="auto">
          <a:xfrm>
            <a:off x="218862" y="3207887"/>
            <a:ext cx="2589100" cy="3415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livine cryst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27" y="3207886"/>
            <a:ext cx="2719157" cy="3415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5580112" y="2708861"/>
            <a:ext cx="3516027" cy="4119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78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5580112" y="2708861"/>
            <a:ext cx="3516027" cy="411936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89" t="38450" r="8279" b="16400"/>
          <a:stretch/>
        </p:blipFill>
        <p:spPr>
          <a:xfrm>
            <a:off x="119564" y="2645564"/>
            <a:ext cx="5460548" cy="4119361"/>
          </a:xfrm>
          <a:prstGeom prst="rect">
            <a:avLst/>
          </a:prstGeom>
        </p:spPr>
      </p:pic>
      <p:sp>
        <p:nvSpPr>
          <p:cNvPr id="11" name="Gwiazda 5-ramienna 10"/>
          <p:cNvSpPr/>
          <p:nvPr/>
        </p:nvSpPr>
        <p:spPr>
          <a:xfrm>
            <a:off x="7859485" y="3357789"/>
            <a:ext cx="288032" cy="294909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49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348" y="1928802"/>
            <a:ext cx="8229600" cy="4525963"/>
          </a:xfrm>
        </p:spPr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Quartz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sand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grains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microstructures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characteristic</a:t>
            </a:r>
            <a:r>
              <a:rPr lang="pl-PL" dirty="0" smtClean="0">
                <a:solidFill>
                  <a:schemeClr val="bg1"/>
                </a:solidFill>
              </a:rPr>
              <a:t> for </a:t>
            </a:r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environment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Martian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environments</a:t>
            </a:r>
            <a:r>
              <a:rPr lang="pl-PL" dirty="0" smtClean="0">
                <a:solidFill>
                  <a:schemeClr val="bg1"/>
                </a:solidFill>
              </a:rPr>
              <a:t> and  </a:t>
            </a:r>
            <a:r>
              <a:rPr lang="pl-PL" dirty="0" err="1" smtClean="0">
                <a:solidFill>
                  <a:schemeClr val="bg1"/>
                </a:solidFill>
              </a:rPr>
              <a:t>sediments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 err="1" smtClean="0">
                <a:solidFill>
                  <a:schemeClr val="bg1"/>
                </a:solidFill>
              </a:rPr>
              <a:t>Aim</a:t>
            </a:r>
            <a:r>
              <a:rPr lang="pl-PL" dirty="0" smtClean="0">
                <a:solidFill>
                  <a:schemeClr val="bg1"/>
                </a:solidFill>
              </a:rPr>
              <a:t>: </a:t>
            </a:r>
            <a:r>
              <a:rPr lang="pl-PL" dirty="0" err="1" smtClean="0">
                <a:solidFill>
                  <a:schemeClr val="bg1"/>
                </a:solidFill>
              </a:rPr>
              <a:t>Determine</a:t>
            </a:r>
            <a:r>
              <a:rPr lang="pl-PL" dirty="0" smtClean="0">
                <a:solidFill>
                  <a:schemeClr val="bg1"/>
                </a:solidFill>
              </a:rPr>
              <a:t> the </a:t>
            </a:r>
            <a:r>
              <a:rPr lang="pl-PL" dirty="0" err="1" smtClean="0">
                <a:solidFill>
                  <a:schemeClr val="bg1"/>
                </a:solidFill>
              </a:rPr>
              <a:t>microstructures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olivine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characteristic</a:t>
            </a:r>
            <a:r>
              <a:rPr lang="pl-PL" dirty="0" smtClean="0">
                <a:solidFill>
                  <a:schemeClr val="bg1"/>
                </a:solidFill>
              </a:rPr>
              <a:t> for weathering in </a:t>
            </a:r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environment 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Initial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5580112" y="2708861"/>
            <a:ext cx="3516027" cy="411936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08860"/>
            <a:ext cx="5376676" cy="4032507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7740352" y="3267424"/>
            <a:ext cx="504056" cy="449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53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31"/>
          <a:stretch/>
        </p:blipFill>
        <p:spPr>
          <a:xfrm>
            <a:off x="5364088" y="2708860"/>
            <a:ext cx="4164035" cy="414914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580112" y="5013176"/>
            <a:ext cx="360040" cy="305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" y="2708860"/>
            <a:ext cx="5280667" cy="39605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714480" y="3500438"/>
            <a:ext cx="256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Dulled surface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121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643042" y="1643050"/>
            <a:ext cx="6626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Oriented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elongated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solution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crevasses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2500306"/>
            <a:ext cx="4500562" cy="3375422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0306"/>
            <a:ext cx="4500562" cy="3375422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643042" y="6072206"/>
            <a:ext cx="585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No </a:t>
            </a:r>
            <a:r>
              <a:rPr lang="pl-PL" sz="3200" dirty="0" err="1" smtClean="0">
                <a:solidFill>
                  <a:schemeClr val="bg1"/>
                </a:solidFill>
              </a:rPr>
              <a:t>V-shaped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percussion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cracks</a:t>
            </a:r>
            <a:r>
              <a:rPr lang="pl-PL" sz="3200" dirty="0" smtClean="0">
                <a:solidFill>
                  <a:schemeClr val="bg1"/>
                </a:solidFill>
              </a:rPr>
              <a:t> !!!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80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4" y="2428868"/>
            <a:ext cx="3748976" cy="281173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8819362" y="4336716"/>
            <a:ext cx="253232" cy="30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" y="2707705"/>
            <a:ext cx="5343257" cy="40074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2707705"/>
            <a:ext cx="5343257" cy="4007443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5429256" y="3357562"/>
            <a:ext cx="571504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628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572132" y="2428868"/>
            <a:ext cx="226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Linear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steps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46" y="3214686"/>
            <a:ext cx="4608000" cy="3456000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3214686"/>
            <a:ext cx="4608000" cy="3456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00034" y="2428868"/>
            <a:ext cx="362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Conchoidal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fractures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9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Olivines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273615" y="2129845"/>
            <a:ext cx="4596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Abrasion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microstuructures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38050"/>
            <a:ext cx="4500594" cy="337544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2938050"/>
            <a:ext cx="4500594" cy="3375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57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0100" y="2000240"/>
            <a:ext cx="7686700" cy="442915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Volcanic glass microstructures: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Dulled surface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Degas</a:t>
            </a:r>
            <a:r>
              <a:rPr lang="pl-PL" dirty="0" smtClean="0">
                <a:solidFill>
                  <a:schemeClr val="bg1"/>
                </a:solidFill>
              </a:rPr>
              <a:t>s</a:t>
            </a:r>
            <a:r>
              <a:rPr lang="en-US" dirty="0" err="1" smtClean="0">
                <a:solidFill>
                  <a:schemeClr val="bg1"/>
                </a:solidFill>
              </a:rPr>
              <a:t>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voids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Low frequency mechanical </a:t>
            </a:r>
            <a:r>
              <a:rPr lang="en-US" dirty="0" err="1" smtClean="0">
                <a:solidFill>
                  <a:schemeClr val="bg1"/>
                </a:solidFill>
              </a:rPr>
              <a:t>microstrucures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Olivines</a:t>
            </a:r>
            <a:r>
              <a:rPr lang="en-US" dirty="0" smtClean="0">
                <a:solidFill>
                  <a:schemeClr val="bg1"/>
                </a:solidFill>
              </a:rPr>
              <a:t> microstructures: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Dulled surface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Oriented solution crevasses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Low frequency mechanical </a:t>
            </a:r>
            <a:r>
              <a:rPr lang="en-US" dirty="0" err="1" smtClean="0">
                <a:solidFill>
                  <a:schemeClr val="bg1"/>
                </a:solidFill>
              </a:rPr>
              <a:t>microstrucures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No V-shaped percussion cracks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1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3116"/>
            <a:ext cx="8472518" cy="4500594"/>
          </a:xfrm>
        </p:spPr>
        <p:txBody>
          <a:bodyPr>
            <a:normAutofit fontScale="92500" lnSpcReduction="20000"/>
          </a:bodyPr>
          <a:lstStyle/>
          <a:p>
            <a:r>
              <a:rPr lang="pl-PL" sz="3600" dirty="0" err="1" smtClean="0">
                <a:solidFill>
                  <a:schemeClr val="bg1"/>
                </a:solidFill>
              </a:rPr>
              <a:t>It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is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possible</a:t>
            </a:r>
            <a:r>
              <a:rPr lang="pl-PL" sz="3600" dirty="0" smtClean="0">
                <a:solidFill>
                  <a:schemeClr val="bg1"/>
                </a:solidFill>
              </a:rPr>
              <a:t> to </a:t>
            </a:r>
            <a:r>
              <a:rPr lang="pl-PL" sz="3600" dirty="0" err="1" smtClean="0">
                <a:solidFill>
                  <a:schemeClr val="bg1"/>
                </a:solidFill>
              </a:rPr>
              <a:t>recognize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olivine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grain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that</a:t>
            </a:r>
            <a:r>
              <a:rPr lang="pl-PL" sz="3600" dirty="0" smtClean="0">
                <a:solidFill>
                  <a:schemeClr val="bg1"/>
                </a:solidFill>
              </a:rPr>
              <a:t> was </a:t>
            </a:r>
            <a:r>
              <a:rPr lang="pl-PL" sz="3600" dirty="0" err="1" smtClean="0">
                <a:solidFill>
                  <a:schemeClr val="bg1"/>
                </a:solidFill>
              </a:rPr>
              <a:t>transported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in</a:t>
            </a:r>
            <a:r>
              <a:rPr lang="pl-PL" sz="3600" dirty="0" smtClean="0">
                <a:solidFill>
                  <a:schemeClr val="bg1"/>
                </a:solidFill>
              </a:rPr>
              <a:t> </a:t>
            </a:r>
            <a:r>
              <a:rPr lang="pl-PL" sz="3600" dirty="0" err="1" smtClean="0">
                <a:solidFill>
                  <a:schemeClr val="bg1"/>
                </a:solidFill>
              </a:rPr>
              <a:t>aquatic</a:t>
            </a:r>
            <a:r>
              <a:rPr lang="pl-PL" sz="3600" dirty="0" smtClean="0">
                <a:solidFill>
                  <a:schemeClr val="bg1"/>
                </a:solidFill>
              </a:rPr>
              <a:t> environment </a:t>
            </a:r>
            <a:r>
              <a:rPr lang="pl-PL" sz="3600" dirty="0" err="1" smtClean="0">
                <a:solidFill>
                  <a:schemeClr val="bg1"/>
                </a:solidFill>
              </a:rPr>
              <a:t>(beac</a:t>
            </a:r>
            <a:r>
              <a:rPr lang="pl-PL" sz="3600" dirty="0" smtClean="0">
                <a:solidFill>
                  <a:schemeClr val="bg1"/>
                </a:solidFill>
              </a:rPr>
              <a:t>h and </a:t>
            </a:r>
            <a:r>
              <a:rPr lang="pl-PL" sz="3600" dirty="0" err="1" smtClean="0">
                <a:solidFill>
                  <a:schemeClr val="bg1"/>
                </a:solidFill>
              </a:rPr>
              <a:t>fluvial</a:t>
            </a:r>
            <a:r>
              <a:rPr lang="pl-PL" sz="3600" dirty="0" smtClean="0">
                <a:solidFill>
                  <a:schemeClr val="bg1"/>
                </a:solidFill>
              </a:rPr>
              <a:t>): </a:t>
            </a:r>
          </a:p>
          <a:p>
            <a:pPr lvl="1"/>
            <a:r>
              <a:rPr lang="pl-PL" dirty="0" err="1" smtClean="0">
                <a:solidFill>
                  <a:schemeClr val="bg1"/>
                </a:solidFill>
              </a:rPr>
              <a:t>Short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processing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is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sufficient</a:t>
            </a:r>
            <a:r>
              <a:rPr lang="pl-PL" dirty="0" smtClean="0">
                <a:solidFill>
                  <a:schemeClr val="bg1"/>
                </a:solidFill>
              </a:rPr>
              <a:t> to </a:t>
            </a:r>
            <a:r>
              <a:rPr lang="pl-PL" dirty="0" err="1" smtClean="0">
                <a:solidFill>
                  <a:schemeClr val="bg1"/>
                </a:solidFill>
              </a:rPr>
              <a:t>significantly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modify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olivine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  <a:r>
              <a:rPr lang="pl-PL" dirty="0" err="1" smtClean="0">
                <a:solidFill>
                  <a:schemeClr val="bg1"/>
                </a:solidFill>
              </a:rPr>
              <a:t>glass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grain</a:t>
            </a:r>
            <a:r>
              <a:rPr lang="pl-PL" dirty="0" smtClean="0">
                <a:solidFill>
                  <a:schemeClr val="bg1"/>
                </a:solidFill>
              </a:rPr>
              <a:t> surface.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duration of exposure to </a:t>
            </a:r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environment can be recognized by </a:t>
            </a:r>
            <a:endParaRPr lang="pl-PL" dirty="0" smtClean="0">
              <a:solidFill>
                <a:schemeClr val="bg1"/>
              </a:solidFill>
            </a:endParaRPr>
          </a:p>
          <a:p>
            <a:pPr lvl="2"/>
            <a:r>
              <a:rPr lang="pl-PL" dirty="0" smtClean="0">
                <a:solidFill>
                  <a:schemeClr val="bg1"/>
                </a:solidFill>
              </a:rPr>
              <a:t>I</a:t>
            </a:r>
            <a:r>
              <a:rPr lang="en-US" dirty="0" err="1" smtClean="0">
                <a:solidFill>
                  <a:schemeClr val="bg1"/>
                </a:solidFill>
              </a:rPr>
              <a:t>ncreasing</a:t>
            </a:r>
            <a:r>
              <a:rPr lang="en-US" dirty="0" smtClean="0">
                <a:solidFill>
                  <a:schemeClr val="bg1"/>
                </a:solidFill>
              </a:rPr>
              <a:t> degree of </a:t>
            </a:r>
            <a:r>
              <a:rPr lang="pl-PL" dirty="0" err="1" smtClean="0">
                <a:solidFill>
                  <a:schemeClr val="bg1"/>
                </a:solidFill>
              </a:rPr>
              <a:t>roundness</a:t>
            </a:r>
            <a:r>
              <a:rPr lang="pl-PL" dirty="0" smtClean="0">
                <a:solidFill>
                  <a:schemeClr val="bg1"/>
                </a:solidFill>
              </a:rPr>
              <a:t> of </a:t>
            </a:r>
            <a:r>
              <a:rPr lang="pl-PL" dirty="0" err="1" smtClean="0">
                <a:solidFill>
                  <a:schemeClr val="bg1"/>
                </a:solidFill>
              </a:rPr>
              <a:t>grain</a:t>
            </a:r>
            <a:r>
              <a:rPr lang="pl-PL" dirty="0" smtClean="0">
                <a:solidFill>
                  <a:schemeClr val="bg1"/>
                </a:solidFill>
              </a:rPr>
              <a:t> and </a:t>
            </a:r>
          </a:p>
          <a:p>
            <a:pPr lvl="2"/>
            <a:r>
              <a:rPr lang="pl-PL" dirty="0" err="1" smtClean="0">
                <a:solidFill>
                  <a:schemeClr val="bg1"/>
                </a:solidFill>
              </a:rPr>
              <a:t>Increase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percent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covered</a:t>
            </a:r>
            <a:r>
              <a:rPr lang="pl-PL" dirty="0" smtClean="0">
                <a:solidFill>
                  <a:schemeClr val="bg1"/>
                </a:solidFill>
              </a:rPr>
              <a:t> by </a:t>
            </a:r>
            <a:r>
              <a:rPr lang="en-US" dirty="0" smtClean="0">
                <a:solidFill>
                  <a:schemeClr val="bg1"/>
                </a:solidFill>
              </a:rPr>
              <a:t>dulled surfaces. </a:t>
            </a:r>
            <a:endParaRPr lang="pl-PL" dirty="0" smtClean="0">
              <a:solidFill>
                <a:schemeClr val="bg1"/>
              </a:solidFill>
            </a:endParaRPr>
          </a:p>
          <a:p>
            <a:pPr lvl="2"/>
            <a:r>
              <a:rPr lang="pl-PL" dirty="0" err="1" smtClean="0">
                <a:solidFill>
                  <a:schemeClr val="bg1"/>
                </a:solidFill>
              </a:rPr>
              <a:t>Oriented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solution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crevasses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Applications</a:t>
            </a:r>
            <a:r>
              <a:rPr lang="pl-PL" dirty="0" smtClean="0">
                <a:solidFill>
                  <a:schemeClr val="bg1"/>
                </a:solidFill>
              </a:rPr>
              <a:t> to Mars </a:t>
            </a:r>
            <a:r>
              <a:rPr lang="pl-PL" dirty="0" err="1" smtClean="0">
                <a:solidFill>
                  <a:schemeClr val="bg1"/>
                </a:solidFill>
              </a:rPr>
              <a:t>missions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1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Questions</a:t>
            </a:r>
            <a:r>
              <a:rPr lang="pl-PL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1735" b="3474"/>
          <a:stretch/>
        </p:blipFill>
        <p:spPr>
          <a:xfrm>
            <a:off x="2627784" y="1484784"/>
            <a:ext cx="4392488" cy="5061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42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Aquatic quartz sand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28660" y="1600201"/>
            <a:ext cx="9715568" cy="971544"/>
          </a:xfrm>
        </p:spPr>
        <p:txBody>
          <a:bodyPr>
            <a:normAutofit/>
          </a:bodyPr>
          <a:lstStyle/>
          <a:p>
            <a:pPr marL="914400" lvl="1" indent="-514350" algn="ctr">
              <a:buNone/>
            </a:pPr>
            <a:r>
              <a:rPr lang="pl-PL" sz="4000" dirty="0" smtClean="0">
                <a:solidFill>
                  <a:schemeClr val="bg1"/>
                </a:solidFill>
              </a:rPr>
              <a:t>Aeolian                           </a:t>
            </a:r>
            <a:r>
              <a:rPr lang="pl-PL" sz="4000" dirty="0" err="1" smtClean="0">
                <a:solidFill>
                  <a:schemeClr val="bg1"/>
                </a:solidFill>
              </a:rPr>
              <a:t>Aquatic</a:t>
            </a: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15" name="Picture 2" descr="C:\Basia\Ziarna\P17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2500306"/>
            <a:ext cx="4429124" cy="3309402"/>
          </a:xfrm>
          <a:prstGeom prst="rect">
            <a:avLst/>
          </a:prstGeom>
          <a:noFill/>
        </p:spPr>
      </p:pic>
      <p:pic>
        <p:nvPicPr>
          <p:cNvPr id="16" name="Picture 3" descr="C:\Basia\Ziarna\PLA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513173"/>
            <a:ext cx="4380783" cy="3273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6435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Aquatic quartz sand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28660" y="1600200"/>
            <a:ext cx="9715568" cy="4525963"/>
          </a:xfrm>
        </p:spPr>
        <p:txBody>
          <a:bodyPr>
            <a:normAutofit/>
          </a:bodyPr>
          <a:lstStyle/>
          <a:p>
            <a:pPr marL="914400" lvl="1" indent="-514350" algn="ctr">
              <a:buNone/>
            </a:pPr>
            <a:r>
              <a:rPr lang="pl-PL" sz="4000" dirty="0" err="1" smtClean="0">
                <a:solidFill>
                  <a:schemeClr val="bg1"/>
                </a:solidFill>
              </a:rPr>
              <a:t>V-shaped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percussion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cracks</a:t>
            </a:r>
            <a:r>
              <a:rPr lang="pl-PL" sz="4000" dirty="0" smtClean="0">
                <a:solidFill>
                  <a:schemeClr val="bg1"/>
                </a:solidFill>
              </a:rPr>
              <a:t> - </a:t>
            </a:r>
            <a:r>
              <a:rPr lang="pl-PL" sz="4000" dirty="0" err="1" smtClean="0">
                <a:solidFill>
                  <a:schemeClr val="bg1"/>
                </a:solidFill>
              </a:rPr>
              <a:t>mechanical</a:t>
            </a: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9" name="Picture 6" descr="C:\Basia\SEM_zdjęcia\030713_exper_2005h\2005h_e_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285992"/>
            <a:ext cx="5857915" cy="4572008"/>
          </a:xfrm>
          <a:prstGeom prst="rect">
            <a:avLst/>
          </a:prstGeom>
          <a:noFill/>
        </p:spPr>
      </p:pic>
      <p:grpSp>
        <p:nvGrpSpPr>
          <p:cNvPr id="4" name="Grupa 25"/>
          <p:cNvGrpSpPr/>
          <p:nvPr/>
        </p:nvGrpSpPr>
        <p:grpSpPr>
          <a:xfrm>
            <a:off x="3516841" y="2430270"/>
            <a:ext cx="3984117" cy="3389840"/>
            <a:chOff x="6858016" y="4500570"/>
            <a:chExt cx="2052877" cy="1678446"/>
          </a:xfrm>
        </p:grpSpPr>
        <p:sp>
          <p:nvSpPr>
            <p:cNvPr id="11" name="Elipsa 10"/>
            <p:cNvSpPr/>
            <p:nvPr/>
          </p:nvSpPr>
          <p:spPr>
            <a:xfrm>
              <a:off x="7072330" y="4500570"/>
              <a:ext cx="285752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Elipsa 11"/>
            <p:cNvSpPr/>
            <p:nvPr/>
          </p:nvSpPr>
          <p:spPr>
            <a:xfrm>
              <a:off x="6858016" y="5715016"/>
              <a:ext cx="285752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Elipsa 12"/>
            <p:cNvSpPr/>
            <p:nvPr/>
          </p:nvSpPr>
          <p:spPr>
            <a:xfrm>
              <a:off x="8174703" y="5667146"/>
              <a:ext cx="736190" cy="5118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Elipsa 13"/>
            <p:cNvSpPr/>
            <p:nvPr/>
          </p:nvSpPr>
          <p:spPr>
            <a:xfrm>
              <a:off x="7715272" y="5500702"/>
              <a:ext cx="285752" cy="357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="" xmlns:p14="http://schemas.microsoft.com/office/powerpoint/2010/main" val="1946435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>
          <a:xfrm>
            <a:off x="1630943" y="2446732"/>
            <a:ext cx="5882114" cy="4411268"/>
          </a:xfrm>
          <a:prstGeom prst="rect">
            <a:avLst/>
          </a:prstGeom>
          <a:noFill/>
          <a:ln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Aquatic quartz sand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514350" algn="ctr">
              <a:buNone/>
            </a:pPr>
            <a:r>
              <a:rPr lang="pl-PL" sz="4000" dirty="0" err="1" smtClean="0">
                <a:solidFill>
                  <a:schemeClr val="bg1"/>
                </a:solidFill>
              </a:rPr>
              <a:t>Crescentic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gouges</a:t>
            </a:r>
            <a:r>
              <a:rPr lang="pl-PL" sz="4000" dirty="0" smtClean="0">
                <a:solidFill>
                  <a:schemeClr val="bg1"/>
                </a:solidFill>
              </a:rPr>
              <a:t> - </a:t>
            </a:r>
            <a:r>
              <a:rPr lang="pl-PL" sz="4000" dirty="0" err="1" smtClean="0">
                <a:solidFill>
                  <a:schemeClr val="bg1"/>
                </a:solidFill>
              </a:rPr>
              <a:t>mechanical</a:t>
            </a: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2786050" y="2571744"/>
            <a:ext cx="2000264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2000232" y="4429132"/>
            <a:ext cx="1714512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4572000" y="5143512"/>
            <a:ext cx="1071570" cy="1714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46435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Basia\SEM_zdjęcia\040613_Wisla_713_BWoronko\Wisla_713_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1" y="2928934"/>
            <a:ext cx="4476749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" descr="C:\Basia\SEM_zdjęcia\030713_exper_1000h\exper_1000eh_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928934"/>
            <a:ext cx="4476781" cy="335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Aquatic quartz sand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514350" algn="ctr">
              <a:buNone/>
            </a:pPr>
            <a:r>
              <a:rPr lang="pl-PL" sz="4000" dirty="0" err="1" smtClean="0">
                <a:solidFill>
                  <a:schemeClr val="bg1"/>
                </a:solidFill>
              </a:rPr>
              <a:t>Breakage</a:t>
            </a:r>
            <a:r>
              <a:rPr lang="pl-PL" sz="4000" dirty="0" smtClean="0">
                <a:solidFill>
                  <a:schemeClr val="bg1"/>
                </a:solidFill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</a:rPr>
              <a:t>blocks</a:t>
            </a:r>
            <a:r>
              <a:rPr lang="pl-PL" sz="4000" dirty="0" smtClean="0">
                <a:solidFill>
                  <a:schemeClr val="bg1"/>
                </a:solidFill>
              </a:rPr>
              <a:t> - </a:t>
            </a:r>
            <a:r>
              <a:rPr lang="pl-PL" sz="4000" dirty="0" err="1" smtClean="0">
                <a:solidFill>
                  <a:schemeClr val="bg1"/>
                </a:solidFill>
              </a:rPr>
              <a:t>mechanical</a:t>
            </a:r>
            <a:endParaRPr lang="pl-PL" sz="4000" dirty="0" smtClean="0">
              <a:solidFill>
                <a:schemeClr val="bg1"/>
              </a:solidFill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142844" y="3143248"/>
            <a:ext cx="7572427" cy="2571768"/>
            <a:chOff x="142844" y="3143248"/>
            <a:chExt cx="7572427" cy="2571768"/>
          </a:xfrm>
        </p:grpSpPr>
        <p:sp>
          <p:nvSpPr>
            <p:cNvPr id="11" name="Elipsa 10"/>
            <p:cNvSpPr/>
            <p:nvPr/>
          </p:nvSpPr>
          <p:spPr>
            <a:xfrm>
              <a:off x="2143108" y="3643314"/>
              <a:ext cx="1357322" cy="12144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Elipsa 11"/>
            <p:cNvSpPr/>
            <p:nvPr/>
          </p:nvSpPr>
          <p:spPr>
            <a:xfrm>
              <a:off x="142844" y="3857628"/>
              <a:ext cx="2214578" cy="18573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Elipsa 12"/>
            <p:cNvSpPr/>
            <p:nvPr/>
          </p:nvSpPr>
          <p:spPr>
            <a:xfrm>
              <a:off x="5643570" y="4071942"/>
              <a:ext cx="2071701" cy="13573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Elipsa 13"/>
            <p:cNvSpPr/>
            <p:nvPr/>
          </p:nvSpPr>
          <p:spPr>
            <a:xfrm>
              <a:off x="5786446" y="3143248"/>
              <a:ext cx="1214446" cy="857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="" xmlns:p14="http://schemas.microsoft.com/office/powerpoint/2010/main" val="1946435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Basia\Hania_Krasuska\2904Szeroki OstrowI 1b\Szeroki OstrówI 1b 11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357406"/>
            <a:ext cx="6000792" cy="450059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Aquatic quartz sand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514350" algn="ctr">
              <a:buNone/>
            </a:pPr>
            <a:r>
              <a:rPr lang="pl-PL" sz="4000" dirty="0" smtClean="0">
                <a:solidFill>
                  <a:schemeClr val="bg1"/>
                </a:solidFill>
              </a:rPr>
              <a:t>Dulled surface - chemical</a:t>
            </a:r>
          </a:p>
        </p:txBody>
      </p:sp>
      <p:sp>
        <p:nvSpPr>
          <p:cNvPr id="13" name="Elipsa 12"/>
          <p:cNvSpPr/>
          <p:nvPr/>
        </p:nvSpPr>
        <p:spPr>
          <a:xfrm>
            <a:off x="1571604" y="4071942"/>
            <a:ext cx="1428759" cy="103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5929322" y="4714884"/>
            <a:ext cx="1143008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46435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Aquatic environments on Mars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122306" cy="30966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2025898" y="4653551"/>
            <a:ext cx="2206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Viking image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063A08</a:t>
            </a:r>
            <a:r>
              <a:rPr lang="pl-PL" sz="1400" dirty="0" smtClean="0">
                <a:solidFill>
                  <a:schemeClr val="bg1">
                    <a:lumMod val="95000"/>
                  </a:schemeClr>
                </a:solidFill>
              </a:rPr>
              <a:t>, NASA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899592" y="5085184"/>
            <a:ext cx="8156073" cy="1800200"/>
            <a:chOff x="-1699335" y="4941168"/>
            <a:chExt cx="8156073" cy="18002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739" t="64161" r="6925"/>
            <a:stretch/>
          </p:blipFill>
          <p:spPr bwMode="auto">
            <a:xfrm>
              <a:off x="251520" y="4941168"/>
              <a:ext cx="6205218" cy="1729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pole tekstowe 16"/>
            <p:cNvSpPr txBox="1"/>
            <p:nvPr/>
          </p:nvSpPr>
          <p:spPr>
            <a:xfrm>
              <a:off x="-1699335" y="6433591"/>
              <a:ext cx="1950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smtClean="0">
                  <a:solidFill>
                    <a:schemeClr val="bg1"/>
                  </a:solidFill>
                </a:rPr>
                <a:t>(</a:t>
              </a:r>
              <a:r>
                <a:rPr lang="pl-PL" sz="1400" dirty="0" err="1" smtClean="0">
                  <a:solidFill>
                    <a:schemeClr val="bg1"/>
                  </a:solidFill>
                </a:rPr>
                <a:t>Fassett</a:t>
              </a:r>
              <a:r>
                <a:rPr lang="pl-PL" sz="1400" dirty="0" smtClean="0">
                  <a:solidFill>
                    <a:schemeClr val="bg1"/>
                  </a:solidFill>
                </a:rPr>
                <a:t> and </a:t>
              </a:r>
              <a:r>
                <a:rPr lang="pl-PL" sz="1400" dirty="0" err="1" smtClean="0">
                  <a:solidFill>
                    <a:schemeClr val="bg1"/>
                  </a:solidFill>
                </a:rPr>
                <a:t>Head</a:t>
              </a:r>
              <a:r>
                <a:rPr lang="pl-PL" sz="1400" dirty="0" smtClean="0">
                  <a:solidFill>
                    <a:schemeClr val="bg1"/>
                  </a:solidFill>
                </a:rPr>
                <a:t> 2008)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34" y="2709738"/>
            <a:ext cx="4604222" cy="23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091201" y="4653551"/>
            <a:ext cx="1974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(</a:t>
            </a:r>
            <a:r>
              <a:rPr lang="pl-PL" sz="1400" dirty="0" err="1" smtClean="0">
                <a:solidFill>
                  <a:schemeClr val="bg1"/>
                </a:solidFill>
              </a:rPr>
              <a:t>Luo</a:t>
            </a:r>
            <a:r>
              <a:rPr lang="pl-PL" sz="1400" dirty="0" smtClean="0">
                <a:solidFill>
                  <a:schemeClr val="bg1"/>
                </a:solidFill>
              </a:rPr>
              <a:t> and </a:t>
            </a:r>
            <a:r>
              <a:rPr lang="pl-PL" sz="1400" dirty="0" err="1" smtClean="0">
                <a:solidFill>
                  <a:schemeClr val="bg1"/>
                </a:solidFill>
              </a:rPr>
              <a:t>Stepinski</a:t>
            </a:r>
            <a:r>
              <a:rPr lang="pl-PL" sz="1400" dirty="0" smtClean="0">
                <a:solidFill>
                  <a:schemeClr val="bg1"/>
                </a:solidFill>
              </a:rPr>
              <a:t> 2009)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652120" y="1989187"/>
            <a:ext cx="1324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Valleys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44" r="12765" b="3474"/>
          <a:stretch/>
        </p:blipFill>
        <p:spPr>
          <a:xfrm>
            <a:off x="7320669" y="-745754"/>
            <a:ext cx="2579923" cy="302262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Aquatic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environments</a:t>
            </a:r>
            <a:r>
              <a:rPr lang="pl-PL" dirty="0" smtClean="0">
                <a:solidFill>
                  <a:schemeClr val="bg1"/>
                </a:solidFill>
              </a:rPr>
              <a:t> on Mars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232468" cy="524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543917" y="6550223"/>
            <a:ext cx="2196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(Di </a:t>
            </a:r>
            <a:r>
              <a:rPr lang="pl-PL" sz="1400" dirty="0" err="1" smtClean="0">
                <a:solidFill>
                  <a:schemeClr val="bg1"/>
                </a:solidFill>
              </a:rPr>
              <a:t>Achille</a:t>
            </a:r>
            <a:r>
              <a:rPr lang="pl-PL" sz="1400" dirty="0" smtClean="0">
                <a:solidFill>
                  <a:schemeClr val="bg1"/>
                </a:solidFill>
              </a:rPr>
              <a:t> and Hynek 2010)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7" r="663"/>
          <a:stretch/>
        </p:blipFill>
        <p:spPr bwMode="auto">
          <a:xfrm>
            <a:off x="3851921" y="4441446"/>
            <a:ext cx="5256584" cy="210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652120" y="1989187"/>
            <a:ext cx="1226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Deltas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0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434</Words>
  <Application>Microsoft Office PowerPoint</Application>
  <PresentationFormat>Pokaz na ekranie (4:3)</PresentationFormat>
  <Paragraphs>98</Paragraphs>
  <Slides>28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Martian Beach Sands                      The Characteristics Of Olivine Weathering In A Beach Environment  </vt:lpstr>
      <vt:lpstr>Outline</vt:lpstr>
      <vt:lpstr>Aquatic quartz sand</vt:lpstr>
      <vt:lpstr>Aquatic quartz sand</vt:lpstr>
      <vt:lpstr>Aquatic quartz sand</vt:lpstr>
      <vt:lpstr>Aquatic quartz sand</vt:lpstr>
      <vt:lpstr>Aquatic quartz sand</vt:lpstr>
      <vt:lpstr>Aquatic environments on Mars </vt:lpstr>
      <vt:lpstr>Aquatic environments on Mars </vt:lpstr>
      <vt:lpstr>Aquatic environments on Mars </vt:lpstr>
      <vt:lpstr>Aquatic environments on Mars </vt:lpstr>
      <vt:lpstr>Sediments on Mars</vt:lpstr>
      <vt:lpstr>Aim </vt:lpstr>
      <vt:lpstr>Methods</vt:lpstr>
      <vt:lpstr>Results</vt:lpstr>
      <vt:lpstr>Aquatic microstructures</vt:lpstr>
      <vt:lpstr>Glass grains</vt:lpstr>
      <vt:lpstr>Olivines</vt:lpstr>
      <vt:lpstr>Olivines</vt:lpstr>
      <vt:lpstr>Olivines</vt:lpstr>
      <vt:lpstr>Olivines</vt:lpstr>
      <vt:lpstr>Olivine</vt:lpstr>
      <vt:lpstr>Olivines</vt:lpstr>
      <vt:lpstr>Olivines</vt:lpstr>
      <vt:lpstr>Olivines</vt:lpstr>
      <vt:lpstr>Conclusions</vt:lpstr>
      <vt:lpstr>Conclusions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ingpan</dc:creator>
  <cp:lastModifiedBy>Dominika</cp:lastModifiedBy>
  <cp:revision>86</cp:revision>
  <dcterms:created xsi:type="dcterms:W3CDTF">2014-05-27T11:05:56Z</dcterms:created>
  <dcterms:modified xsi:type="dcterms:W3CDTF">2014-06-04T21:42:40Z</dcterms:modified>
</cp:coreProperties>
</file>