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334" r:id="rId3"/>
    <p:sldId id="280" r:id="rId4"/>
    <p:sldId id="321" r:id="rId5"/>
    <p:sldId id="322" r:id="rId6"/>
    <p:sldId id="301" r:id="rId7"/>
    <p:sldId id="317" r:id="rId8"/>
    <p:sldId id="330" r:id="rId9"/>
    <p:sldId id="297" r:id="rId10"/>
    <p:sldId id="309" r:id="rId11"/>
    <p:sldId id="310" r:id="rId12"/>
    <p:sldId id="311" r:id="rId13"/>
    <p:sldId id="323" r:id="rId14"/>
    <p:sldId id="313" r:id="rId15"/>
    <p:sldId id="302" r:id="rId16"/>
    <p:sldId id="303" r:id="rId17"/>
    <p:sldId id="335" r:id="rId18"/>
    <p:sldId id="327" r:id="rId19"/>
    <p:sldId id="308" r:id="rId20"/>
    <p:sldId id="314" r:id="rId21"/>
    <p:sldId id="307" r:id="rId22"/>
    <p:sldId id="328" r:id="rId23"/>
    <p:sldId id="332" r:id="rId24"/>
    <p:sldId id="329" r:id="rId25"/>
    <p:sldId id="331" r:id="rId26"/>
    <p:sldId id="316" r:id="rId27"/>
  </p:sldIdLst>
  <p:sldSz cx="9144000" cy="6858000" type="screen4x3"/>
  <p:notesSz cx="6805613" cy="99393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B5F"/>
    <a:srgbClr val="66FF66"/>
    <a:srgbClr val="A50021"/>
    <a:srgbClr val="820000"/>
    <a:srgbClr val="99FF99"/>
    <a:srgbClr val="0033CC"/>
    <a:srgbClr val="FDF0B1"/>
    <a:srgbClr val="568424"/>
    <a:srgbClr val="039B1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7" autoAdjust="0"/>
    <p:restoredTop sz="94660"/>
  </p:normalViewPr>
  <p:slideViewPr>
    <p:cSldViewPr>
      <p:cViewPr varScale="1">
        <p:scale>
          <a:sx n="106" d="100"/>
          <a:sy n="106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BK%20User\Ustawienia%20lokalne\Temp\Heep_test%20_rapor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BK%20User\Ustawienia%20lokalne\Temp\Heep_test%20_raport+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borys\TEST%20HEEP\z%20rosjanami\HEEP+SD\TEST%20REPORT%20HEEP%20WITH%20SAMPLING%20DEVICE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190102389800771"/>
          <c:y val="5.5236416343479533E-2"/>
          <c:w val="0.62183279829278781"/>
          <c:h val="0.70305535671677577"/>
        </c:manualLayout>
      </c:layout>
      <c:scatterChart>
        <c:scatterStyle val="smoothMarker"/>
        <c:varyColors val="0"/>
        <c:ser>
          <c:idx val="0"/>
          <c:order val="0"/>
          <c:tx>
            <c:v>Loose Sand</c:v>
          </c:tx>
          <c:spPr>
            <a:ln w="28575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28575">
                <a:solidFill>
                  <a:srgbClr val="C00000"/>
                </a:solidFill>
              </a:ln>
            </c:spPr>
          </c:marker>
          <c:xVal>
            <c:numRef>
              <c:f>'harpoon rod loose'!$G$3:$G$8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</c:numCache>
            </c:numRef>
          </c:xVal>
          <c:yVal>
            <c:numRef>
              <c:f>'harpoon rod loose'!$I$3:$I$8</c:f>
              <c:numCache>
                <c:formatCode>General</c:formatCode>
                <c:ptCount val="6"/>
                <c:pt idx="0">
                  <c:v>227.5</c:v>
                </c:pt>
                <c:pt idx="1">
                  <c:v>423</c:v>
                </c:pt>
                <c:pt idx="2">
                  <c:v>552.20000000000005</c:v>
                </c:pt>
                <c:pt idx="3">
                  <c:v>664.7</c:v>
                </c:pt>
                <c:pt idx="4">
                  <c:v>796.40000000000009</c:v>
                </c:pt>
                <c:pt idx="5">
                  <c:v>892.50000000000011</c:v>
                </c:pt>
              </c:numCache>
            </c:numRef>
          </c:yVal>
          <c:smooth val="1"/>
        </c:ser>
        <c:ser>
          <c:idx val="1"/>
          <c:order val="1"/>
          <c:tx>
            <c:v>AGK-2010</c:v>
          </c:tx>
          <c:spPr>
            <a:ln w="28575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 w="28575">
                <a:solidFill>
                  <a:srgbClr val="92D050"/>
                </a:solidFill>
              </a:ln>
            </c:spPr>
          </c:marker>
          <c:xVal>
            <c:numRef>
              <c:f>'harpoon rod loose'!$G$3:$G$11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'harpoon rod loose'!$J$3:$J$11</c:f>
              <c:numCache>
                <c:formatCode>General</c:formatCode>
                <c:ptCount val="9"/>
                <c:pt idx="0">
                  <c:v>227.5</c:v>
                </c:pt>
                <c:pt idx="1">
                  <c:v>327.10000000000002</c:v>
                </c:pt>
                <c:pt idx="2">
                  <c:v>398.70000000000005</c:v>
                </c:pt>
                <c:pt idx="3">
                  <c:v>456.6</c:v>
                </c:pt>
                <c:pt idx="4">
                  <c:v>508.8</c:v>
                </c:pt>
                <c:pt idx="5">
                  <c:v>568.79999999999995</c:v>
                </c:pt>
                <c:pt idx="6">
                  <c:v>634.4</c:v>
                </c:pt>
                <c:pt idx="7">
                  <c:v>703.1</c:v>
                </c:pt>
                <c:pt idx="8">
                  <c:v>743.4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521984"/>
        <c:axId val="104962304"/>
      </c:scatterChart>
      <c:valAx>
        <c:axId val="72521984"/>
        <c:scaling>
          <c:orientation val="minMax"/>
          <c:max val="40"/>
        </c:scaling>
        <c:delete val="0"/>
        <c:axPos val="b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lang="en-US"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pl-PL" sz="1400" b="0" i="0" baseline="0" dirty="0" err="1">
                    <a:solidFill>
                      <a:srgbClr val="1E1B5F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Number</a:t>
                </a:r>
                <a:r>
                  <a:rPr lang="pl-PL" sz="1400" b="0" i="0" baseline="0" dirty="0">
                    <a:solidFill>
                      <a:srgbClr val="1E1B5F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 of </a:t>
                </a:r>
                <a:r>
                  <a:rPr lang="pl-PL" sz="1400" b="0" i="0" baseline="0" dirty="0" err="1">
                    <a:solidFill>
                      <a:srgbClr val="1E1B5F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strokes</a:t>
                </a:r>
                <a:r>
                  <a:rPr lang="pl-PL" sz="1400" b="1" i="0" baseline="0" dirty="0">
                    <a:solidFill>
                      <a:srgbClr val="1E1B5F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9853179513333292"/>
              <c:y val="0.8635388856494210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tailEnd type="triangle" w="lg" len="lg"/>
          </a:ln>
        </c:spPr>
        <c:txPr>
          <a:bodyPr/>
          <a:lstStyle/>
          <a:p>
            <a:pPr>
              <a:defRPr lang="en-US" sz="1400">
                <a:solidFill>
                  <a:srgbClr val="1E1B5F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4962304"/>
        <c:crosses val="autoZero"/>
        <c:crossBetween val="midCat"/>
      </c:valAx>
      <c:valAx>
        <c:axId val="104962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400">
                    <a:solidFill>
                      <a:srgbClr val="1E1B5F"/>
                    </a:solidFill>
                    <a:latin typeface="Calibri" panose="020F0502020204030204" pitchFamily="34" charset="0"/>
                    <a:cs typeface="Times New Roman" pitchFamily="18" charset="0"/>
                  </a:defRPr>
                </a:pPr>
                <a:r>
                  <a:rPr lang="pl-PL" sz="1400" b="0" i="0" baseline="0" dirty="0">
                    <a:solidFill>
                      <a:srgbClr val="1E1B5F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Depth </a:t>
                </a:r>
              </a:p>
              <a:p>
                <a:pPr>
                  <a:defRPr lang="en-US" sz="1400">
                    <a:solidFill>
                      <a:srgbClr val="1E1B5F"/>
                    </a:solidFill>
                    <a:latin typeface="Calibri" panose="020F0502020204030204" pitchFamily="34" charset="0"/>
                    <a:cs typeface="Times New Roman" pitchFamily="18" charset="0"/>
                  </a:defRPr>
                </a:pPr>
                <a:r>
                  <a:rPr lang="en-US" sz="1400" b="0" i="0" baseline="0" noProof="0" dirty="0" smtClean="0">
                    <a:solidFill>
                      <a:srgbClr val="1E1B5F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of penetration [mm]</a:t>
                </a:r>
                <a:r>
                  <a:rPr lang="en-US" sz="1400" b="1" i="0" baseline="0" noProof="0" dirty="0" smtClean="0">
                    <a:solidFill>
                      <a:srgbClr val="1E1B5F"/>
                    </a:solidFill>
                    <a:latin typeface="Calibri" panose="020F0502020204030204" pitchFamily="34" charset="0"/>
                    <a:cs typeface="Times New Roman" pitchFamily="18" charset="0"/>
                  </a:rPr>
                  <a:t> </a:t>
                </a:r>
                <a:endParaRPr lang="en-US" sz="1400" b="1" i="0" baseline="0" noProof="0" dirty="0">
                  <a:solidFill>
                    <a:srgbClr val="1E1B5F"/>
                  </a:solidFill>
                  <a:latin typeface="Calibri" panose="020F0502020204030204" pitchFamily="34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0071801947428691E-2"/>
              <c:y val="0.118186688934204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tailEnd type="triangle" w="lg" len="lg"/>
          </a:ln>
        </c:spPr>
        <c:txPr>
          <a:bodyPr/>
          <a:lstStyle/>
          <a:p>
            <a:pPr>
              <a:defRPr lang="en-US" sz="1400">
                <a:solidFill>
                  <a:srgbClr val="1E1B5F"/>
                </a:solidFill>
                <a:latin typeface="Calibri" panose="020F0502020204030204" pitchFamily="34" charset="0"/>
                <a:cs typeface="Times New Roman" pitchFamily="18" charset="0"/>
              </a:defRPr>
            </a:pPr>
            <a:endParaRPr lang="en-US"/>
          </a:p>
        </c:txPr>
        <c:crossAx val="72521984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rgbClr val="1E1B5F"/>
                </a:solidFill>
                <a:latin typeface="Calibri" panose="020F0502020204030204" pitchFamily="34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rgbClr val="1E1B5F"/>
                </a:solidFill>
                <a:latin typeface="Calibri" panose="020F0502020204030204" pitchFamily="34" charset="0"/>
                <a:cs typeface="Times New Roman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7667860961824424"/>
          <c:y val="0.50786209492737533"/>
          <c:w val="0.33317365269461208"/>
          <c:h val="0.20631918985835346"/>
        </c:manualLayout>
      </c:layout>
      <c:overlay val="0"/>
      <c:txPr>
        <a:bodyPr/>
        <a:lstStyle/>
        <a:p>
          <a:pPr>
            <a:defRPr lang="en-US" sz="1200">
              <a:solidFill>
                <a:srgbClr val="1E1B5F"/>
              </a:solidFill>
              <a:latin typeface="Calibri" panose="020F0502020204030204" pitchFamily="34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59472243765185"/>
          <c:y val="4.0509340915513115E-2"/>
          <c:w val="0.72017537393949893"/>
          <c:h val="0.73989188898631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gear!$F$4</c:f>
              <c:strCache>
                <c:ptCount val="1"/>
                <c:pt idx="0">
                  <c:v>Energetic efficiency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0.24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1.33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2.26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2.24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0.87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1.08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1.12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>
                    <a:solidFill>
                      <a:srgbClr val="1E1B5F"/>
                    </a:solidFill>
                    <a:latin typeface="Calibri" panose="020F0502020204030204" pitchFamily="34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gear!$F$5:$F$12</c:f>
              <c:numCache>
                <c:formatCode>0.00</c:formatCode>
                <c:ptCount val="8"/>
                <c:pt idx="0">
                  <c:v>0.24424652527806628</c:v>
                </c:pt>
                <c:pt idx="1">
                  <c:v>1.3270702101359677</c:v>
                </c:pt>
                <c:pt idx="2">
                  <c:v>2.2617564362563711</c:v>
                </c:pt>
                <c:pt idx="3">
                  <c:v>2.2373629478139456</c:v>
                </c:pt>
                <c:pt idx="4">
                  <c:v>0.86974618811224058</c:v>
                </c:pt>
                <c:pt idx="5">
                  <c:v>1.0834330616915255</c:v>
                </c:pt>
                <c:pt idx="6">
                  <c:v>1.1182653481664604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9393792"/>
        <c:axId val="115511680"/>
      </c:barChart>
      <c:catAx>
        <c:axId val="109393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pl-PL" sz="1400" b="0" dirty="0">
                    <a:solidFill>
                      <a:srgbClr val="1E1B5F"/>
                    </a:solidFill>
                    <a:latin typeface="Calibri" pitchFamily="34" charset="0"/>
                    <a:cs typeface="Calibri" pitchFamily="34" charset="0"/>
                  </a:rPr>
                  <a:t>PS</a:t>
                </a:r>
                <a:endParaRPr lang="en-US" sz="1400" b="0" dirty="0">
                  <a:solidFill>
                    <a:srgbClr val="1E1B5F"/>
                  </a:solidFill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53519122670956754"/>
              <c:y val="0.90475875849644982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lang="en-US" sz="1400">
                <a:solidFill>
                  <a:srgbClr val="1E1B5F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5511680"/>
        <c:crossesAt val="0"/>
        <c:auto val="1"/>
        <c:lblAlgn val="ctr"/>
        <c:lblOffset val="100"/>
        <c:noMultiLvlLbl val="0"/>
      </c:catAx>
      <c:valAx>
        <c:axId val="115511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pl-PL" sz="1400" b="0" dirty="0" err="1">
                    <a:solidFill>
                      <a:srgbClr val="1E1B5F"/>
                    </a:solidFill>
                    <a:latin typeface="Calibri" pitchFamily="34" charset="0"/>
                    <a:cs typeface="Calibri" pitchFamily="34" charset="0"/>
                  </a:rPr>
                  <a:t>Energetic</a:t>
                </a:r>
                <a:r>
                  <a:rPr lang="pl-PL" sz="1400" b="0" dirty="0">
                    <a:solidFill>
                      <a:srgbClr val="1E1B5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pl-PL" sz="1400" b="0" dirty="0" err="1">
                    <a:solidFill>
                      <a:srgbClr val="1E1B5F"/>
                    </a:solidFill>
                    <a:latin typeface="Calibri" pitchFamily="34" charset="0"/>
                    <a:cs typeface="Calibri" pitchFamily="34" charset="0"/>
                  </a:rPr>
                  <a:t>efficiency</a:t>
                </a:r>
                <a:r>
                  <a:rPr lang="pl-PL" sz="1400" b="0" dirty="0">
                    <a:solidFill>
                      <a:srgbClr val="1E1B5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pl-PL" sz="1400" b="0" dirty="0" err="1">
                    <a:solidFill>
                      <a:srgbClr val="1E1B5F"/>
                    </a:solidFill>
                    <a:latin typeface="Calibri" pitchFamily="34" charset="0"/>
                    <a:cs typeface="Calibri" pitchFamily="34" charset="0"/>
                  </a:rPr>
                  <a:t>normalized</a:t>
                </a:r>
                <a:r>
                  <a:rPr lang="pl-PL" sz="1400" b="0" dirty="0">
                    <a:solidFill>
                      <a:srgbClr val="1E1B5F"/>
                    </a:solidFill>
                    <a:latin typeface="Calibri" pitchFamily="34" charset="0"/>
                    <a:cs typeface="Calibri" pitchFamily="34" charset="0"/>
                  </a:rPr>
                  <a:t> to PS8</a:t>
                </a:r>
                <a:endParaRPr lang="en-US" sz="1400" b="0" dirty="0">
                  <a:solidFill>
                    <a:srgbClr val="1E1B5F"/>
                  </a:solidFill>
                  <a:latin typeface="Calibri" pitchFamily="34" charset="0"/>
                  <a:cs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1.5628171355198194E-2"/>
              <c:y val="0.213646355816706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>
            <a:headEnd type="none" w="med" len="med"/>
            <a:tailEnd type="triangle" w="med" len="med"/>
          </a:ln>
        </c:spPr>
        <c:txPr>
          <a:bodyPr/>
          <a:lstStyle/>
          <a:p>
            <a:pPr>
              <a:defRPr lang="en-US" sz="1400">
                <a:solidFill>
                  <a:srgbClr val="1E1B5F"/>
                </a:solidFill>
                <a:latin typeface="Calibri" panose="020F0502020204030204" pitchFamily="34" charset="0"/>
                <a:cs typeface="Times New Roman" pitchFamily="18" charset="0"/>
              </a:defRPr>
            </a:pPr>
            <a:endParaRPr lang="en-US"/>
          </a:p>
        </c:txPr>
        <c:crossAx val="109393792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pl-PL" sz="2000" b="1" i="0" baseline="0" dirty="0" err="1" smtClean="0">
                <a:solidFill>
                  <a:srgbClr val="039B15"/>
                </a:solidFill>
                <a:effectLst/>
              </a:rPr>
              <a:t>Energetic</a:t>
            </a:r>
            <a:r>
              <a:rPr lang="pl-PL" sz="2000" b="1" i="0" baseline="0" dirty="0" smtClean="0">
                <a:solidFill>
                  <a:srgbClr val="039B15"/>
                </a:solidFill>
                <a:effectLst/>
              </a:rPr>
              <a:t> Efficiency of </a:t>
            </a:r>
            <a:r>
              <a:rPr lang="pl-PL" sz="2000" b="1" i="0" baseline="0" dirty="0" err="1" smtClean="0">
                <a:solidFill>
                  <a:srgbClr val="039B15"/>
                </a:solidFill>
                <a:effectLst/>
              </a:rPr>
              <a:t>Insertion</a:t>
            </a:r>
            <a:endParaRPr lang="pl-PL" sz="2000" b="1" i="0" baseline="0" dirty="0">
              <a:solidFill>
                <a:srgbClr val="039B15"/>
              </a:solidFill>
              <a:effectLst/>
            </a:endParaRPr>
          </a:p>
          <a:p>
            <a:pPr>
              <a:defRPr lang="en-US"/>
            </a:pPr>
            <a:r>
              <a:rPr lang="pl-PL" sz="1400" b="1" i="0" baseline="0" dirty="0">
                <a:solidFill>
                  <a:srgbClr val="039B15"/>
                </a:solidFill>
                <a:effectLst/>
              </a:rPr>
              <a:t>(</a:t>
            </a:r>
            <a:r>
              <a:rPr lang="pl-PL" sz="1400" b="1" i="0" baseline="0" dirty="0" err="1">
                <a:solidFill>
                  <a:srgbClr val="039B15"/>
                </a:solidFill>
                <a:effectLst/>
              </a:rPr>
              <a:t>Regolith</a:t>
            </a:r>
            <a:r>
              <a:rPr lang="pl-PL" sz="1400" b="1" i="0" baseline="0" dirty="0">
                <a:solidFill>
                  <a:srgbClr val="039B15"/>
                </a:solidFill>
                <a:effectLst/>
              </a:rPr>
              <a:t> </a:t>
            </a:r>
            <a:r>
              <a:rPr lang="pl-PL" sz="1400" b="1" i="0" baseline="0" dirty="0" err="1">
                <a:solidFill>
                  <a:srgbClr val="039B15"/>
                </a:solidFill>
                <a:effectLst/>
              </a:rPr>
              <a:t>density</a:t>
            </a:r>
            <a:r>
              <a:rPr lang="pl-PL" sz="1400" b="1" i="0" baseline="0" dirty="0">
                <a:solidFill>
                  <a:srgbClr val="039B15"/>
                </a:solidFill>
                <a:effectLst/>
              </a:rPr>
              <a:t> </a:t>
            </a:r>
            <a:r>
              <a:rPr lang="pl-PL" sz="1400" b="1" i="0" baseline="0" dirty="0" smtClean="0">
                <a:solidFill>
                  <a:srgbClr val="039B15"/>
                </a:solidFill>
                <a:effectLst/>
              </a:rPr>
              <a:t>1560 </a:t>
            </a:r>
            <a:r>
              <a:rPr lang="en-US" sz="1400" b="1" i="0" baseline="0" dirty="0">
                <a:solidFill>
                  <a:srgbClr val="039B15"/>
                </a:solidFill>
                <a:effectLst/>
              </a:rPr>
              <a:t>kg/m³</a:t>
            </a:r>
            <a:r>
              <a:rPr lang="pl-PL" sz="1400" b="1" i="0" baseline="0" dirty="0">
                <a:solidFill>
                  <a:srgbClr val="039B15"/>
                </a:solidFill>
                <a:effectLst/>
              </a:rPr>
              <a:t>)</a:t>
            </a:r>
            <a:r>
              <a:rPr lang="en-US" sz="1200" b="1" i="0" baseline="0" dirty="0">
                <a:effectLst/>
              </a:rPr>
              <a:t> 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28050842140587234"/>
          <c:y val="1.336612536197732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'RESULTS 2'!$F$33:$F$40</c:f>
              <c:numCache>
                <c:formatCode>0.000</c:formatCode>
                <c:ptCount val="8"/>
                <c:pt idx="0">
                  <c:v>0.48495342674898118</c:v>
                </c:pt>
                <c:pt idx="1">
                  <c:v>0.98528318686100691</c:v>
                </c:pt>
                <c:pt idx="2">
                  <c:v>1.4985452052691213</c:v>
                </c:pt>
                <c:pt idx="3">
                  <c:v>1.2361884150927409</c:v>
                </c:pt>
                <c:pt idx="4">
                  <c:v>0.79937491001145855</c:v>
                </c:pt>
                <c:pt idx="5">
                  <c:v>0.64667628780346564</c:v>
                </c:pt>
                <c:pt idx="6">
                  <c:v>0.61209811932853042</c:v>
                </c:pt>
                <c:pt idx="7">
                  <c:v>0.64187741345460314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15219456"/>
        <c:axId val="115225728"/>
      </c:barChart>
      <c:catAx>
        <c:axId val="115219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GB" sz="1600" b="1" i="0" u="none" strike="noStrike" baseline="0" dirty="0">
                    <a:effectLst/>
                  </a:rPr>
                  <a:t>Power setting  </a:t>
                </a:r>
                <a:endParaRPr lang="en-US" sz="1600" b="1" dirty="0"/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5225728"/>
        <c:crosses val="autoZero"/>
        <c:auto val="1"/>
        <c:lblAlgn val="ctr"/>
        <c:lblOffset val="100"/>
        <c:noMultiLvlLbl val="0"/>
      </c:catAx>
      <c:valAx>
        <c:axId val="115225728"/>
        <c:scaling>
          <c:orientation val="minMax"/>
        </c:scaling>
        <c:delete val="0"/>
        <c:axPos val="l"/>
        <c:min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pl-PL" sz="1400" b="1" i="0" u="none" strike="noStrike" baseline="0" dirty="0" err="1" smtClean="0">
                    <a:effectLst/>
                  </a:rPr>
                  <a:t>Penetration</a:t>
                </a:r>
                <a:r>
                  <a:rPr lang="pl-PL" sz="1400" b="1" i="0" u="none" strike="noStrike" baseline="0" dirty="0" smtClean="0">
                    <a:effectLst/>
                  </a:rPr>
                  <a:t> </a:t>
                </a:r>
                <a:r>
                  <a:rPr lang="pl-PL" sz="1400" b="1" i="0" u="none" strike="noStrike" baseline="0" dirty="0" err="1" smtClean="0">
                    <a:effectLst/>
                  </a:rPr>
                  <a:t>progress</a:t>
                </a:r>
                <a:r>
                  <a:rPr lang="pl-PL" sz="1400" b="1" i="0" u="none" strike="noStrike" baseline="0" dirty="0" smtClean="0">
                    <a:effectLst/>
                  </a:rPr>
                  <a:t> </a:t>
                </a:r>
                <a:r>
                  <a:rPr lang="en-US" sz="1400" b="1" i="0" u="none" strike="noStrike" baseline="0" dirty="0" smtClean="0">
                    <a:effectLst/>
                  </a:rPr>
                  <a:t>/</a:t>
                </a:r>
                <a:r>
                  <a:rPr lang="pl-PL" sz="1400" b="1" i="0" u="none" strike="noStrike" baseline="0" dirty="0" smtClean="0">
                    <a:effectLst/>
                  </a:rPr>
                  <a:t> Energy </a:t>
                </a:r>
                <a:r>
                  <a:rPr lang="pl-PL" sz="1400" b="1" i="0" u="none" strike="noStrike" baseline="0" dirty="0">
                    <a:effectLst/>
                  </a:rPr>
                  <a:t>of </a:t>
                </a:r>
                <a:r>
                  <a:rPr lang="pl-PL" sz="1400" b="1" i="0" u="none" strike="noStrike" baseline="0" dirty="0" err="1" smtClean="0">
                    <a:effectLst/>
                  </a:rPr>
                  <a:t>the</a:t>
                </a:r>
                <a:r>
                  <a:rPr lang="pl-PL" sz="1400" b="1" i="0" u="none" strike="noStrike" baseline="0" dirty="0" smtClean="0">
                    <a:effectLst/>
                  </a:rPr>
                  <a:t> </a:t>
                </a:r>
                <a:r>
                  <a:rPr lang="pl-PL" sz="1400" b="1" i="0" u="none" strike="noStrike" baseline="0" dirty="0" err="1" smtClean="0">
                    <a:effectLst/>
                  </a:rPr>
                  <a:t>stroke</a:t>
                </a:r>
                <a:r>
                  <a:rPr lang="pl-PL" sz="1400" b="1" i="0" u="none" strike="noStrike" baseline="0" dirty="0" smtClean="0">
                    <a:effectLst/>
                  </a:rPr>
                  <a:t> </a:t>
                </a:r>
                <a:r>
                  <a:rPr lang="en-US" sz="2000" b="1" i="0" u="none" strike="noStrike" baseline="0" dirty="0" smtClean="0">
                    <a:effectLst/>
                  </a:rPr>
                  <a:t>[</a:t>
                </a:r>
                <a:r>
                  <a:rPr lang="en-US" sz="2000" b="1" i="0" u="none" strike="noStrike" baseline="0" dirty="0">
                    <a:effectLst/>
                  </a:rPr>
                  <a:t>mm/J]</a:t>
                </a:r>
                <a:r>
                  <a:rPr lang="en-US" sz="2000" b="1" i="0" u="none" strike="noStrike" baseline="0" dirty="0"/>
                  <a:t> </a:t>
                </a:r>
                <a:endParaRPr lang="en-US" sz="2000" b="1" dirty="0"/>
              </a:p>
            </c:rich>
          </c:tx>
          <c:layout>
            <c:manualLayout>
              <c:xMode val="edge"/>
              <c:yMode val="edge"/>
              <c:x val="1.177182389702338E-2"/>
              <c:y val="0.13492322970799667"/>
            </c:manualLayout>
          </c:layout>
          <c:overlay val="0"/>
        </c:title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5219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11330E-DC36-486D-9008-9BB99D937F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518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1330E-DC36-486D-9008-9BB99D937FB2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24B92-802D-4B80-B811-60FEC46F74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35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8B3E-9AF3-46B0-A02F-6F9230EAA7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77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0B33A-11B8-427E-ACC6-2CEFA1C1DF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17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10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008"/>
            <a:ext cx="9144000" cy="69314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0" y="600961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0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3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4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88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22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4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47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5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00799-AFD7-4813-BB70-BA0DCC977D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52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91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5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11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03/06/2014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08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788CE-0A13-489E-93CB-AA4571DCE1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45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DDCE-A1C8-4DAF-A9C0-3C1DE6E886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77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07E5-0A69-407C-850B-99245261D4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94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700AF-A5AA-4277-B3A7-40CB1DFC05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385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A7DBE-CDFF-41D2-8311-82403C9D8B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72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6BE7-8B35-414F-AC56-6F5DA2A9E1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567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7A6B4-DA18-4C07-AE98-3B8DAC88B4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75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540D95-0A11-4F31-9F2D-144FEBD618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BBEAE3-9FE9-417F-BB71-627E00E79F2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03/06/2014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58BFC-4A28-44BC-B73A-44F1505B771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77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jurekgry@cbk.waw.pl" TargetMode="Externa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7963" y="1152368"/>
            <a:ext cx="8978177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2800" b="1" dirty="0" smtClean="0">
                <a:solidFill>
                  <a:srgbClr val="1E1B5F"/>
                </a:solidFill>
                <a:latin typeface="Calibri"/>
              </a:rPr>
              <a:t>PENETRATORS FOR PLANETARY SUBSURFACE EXPLORATION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200" b="1" dirty="0" smtClean="0">
                <a:solidFill>
                  <a:srgbClr val="1E1B5F"/>
                </a:solidFill>
                <a:latin typeface="Calibri"/>
              </a:rPr>
              <a:t> </a:t>
            </a:r>
            <a:endParaRPr lang="en-US" sz="3200" b="1" dirty="0" smtClean="0">
              <a:solidFill>
                <a:srgbClr val="1E1B5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b="1" dirty="0" smtClean="0">
              <a:solidFill>
                <a:srgbClr val="A5002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A50021"/>
              </a:solidFill>
              <a:latin typeface="Calibri"/>
            </a:endParaRPr>
          </a:p>
        </p:txBody>
      </p:sp>
      <p:pic>
        <p:nvPicPr>
          <p:cNvPr id="3" name="Picture 3" descr="philae_roset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63" y="1552804"/>
            <a:ext cx="2859742" cy="30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02" y="1558945"/>
            <a:ext cx="3172899" cy="3023912"/>
          </a:xfrm>
          <a:prstGeom prst="rect">
            <a:avLst/>
          </a:prstGeom>
        </p:spPr>
      </p:pic>
      <p:pic>
        <p:nvPicPr>
          <p:cNvPr id="5" name="Obraz 8" descr="PIA17358_insight-lander-2013_351x3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031" y="1540526"/>
            <a:ext cx="2811881" cy="303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17963" y="1540526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dirty="0" err="1" smtClean="0">
                <a:solidFill>
                  <a:srgbClr val="9BBB59"/>
                </a:solidFill>
                <a:latin typeface="Calibri"/>
              </a:rPr>
              <a:t>Rosetta</a:t>
            </a:r>
            <a:endParaRPr lang="pl-PL" b="1" dirty="0" smtClean="0">
              <a:solidFill>
                <a:srgbClr val="9BBB59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dirty="0" smtClean="0">
                <a:solidFill>
                  <a:srgbClr val="9BBB59"/>
                </a:solidFill>
                <a:latin typeface="Calibri"/>
              </a:rPr>
              <a:t>MUPUS</a:t>
            </a:r>
            <a:endParaRPr lang="en-US" b="1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699406" y="4282923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200" b="1" i="1" dirty="0" err="1">
                <a:solidFill>
                  <a:srgbClr val="FFFF00"/>
                </a:solidFill>
                <a:latin typeface="Calibri"/>
              </a:rPr>
              <a:t>c</a:t>
            </a:r>
            <a:r>
              <a:rPr lang="pl-PL" sz="1200" b="1" i="1" dirty="0" err="1" smtClean="0">
                <a:solidFill>
                  <a:srgbClr val="FFFF00"/>
                </a:solidFill>
                <a:latin typeface="Calibri"/>
              </a:rPr>
              <a:t>redit</a:t>
            </a:r>
            <a:r>
              <a:rPr lang="pl-PL" sz="1200" b="1" i="1" dirty="0" smtClean="0">
                <a:solidFill>
                  <a:srgbClr val="FFFF00"/>
                </a:solidFill>
                <a:latin typeface="Calibri"/>
              </a:rPr>
              <a:t> DLR/ESA</a:t>
            </a:r>
            <a:endParaRPr lang="en-US" sz="1200" b="1" i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020602" y="1557262"/>
            <a:ext cx="112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dirty="0" err="1" smtClean="0">
                <a:solidFill>
                  <a:srgbClr val="9BBB59"/>
                </a:solidFill>
                <a:latin typeface="Calibri"/>
              </a:rPr>
              <a:t>Fobos</a:t>
            </a:r>
            <a:endParaRPr lang="pl-PL" b="1" dirty="0" smtClean="0">
              <a:solidFill>
                <a:srgbClr val="9BBB59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dirty="0" smtClean="0">
                <a:solidFill>
                  <a:srgbClr val="9BBB59"/>
                </a:solidFill>
                <a:latin typeface="Calibri"/>
              </a:rPr>
              <a:t>Grunt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dirty="0" smtClean="0">
                <a:solidFill>
                  <a:srgbClr val="9BBB59"/>
                </a:solidFill>
                <a:latin typeface="Calibri"/>
              </a:rPr>
              <a:t>CHOMIK</a:t>
            </a:r>
            <a:endParaRPr lang="en-US" b="1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29263" y="4285886"/>
            <a:ext cx="1664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200" b="1" i="1" dirty="0" err="1">
                <a:solidFill>
                  <a:srgbClr val="FFFF00"/>
                </a:solidFill>
                <a:latin typeface="Calibri"/>
              </a:rPr>
              <a:t>c</a:t>
            </a:r>
            <a:r>
              <a:rPr lang="pl-PL" sz="1200" b="1" i="1" dirty="0" err="1" smtClean="0">
                <a:solidFill>
                  <a:srgbClr val="FFFF00"/>
                </a:solidFill>
                <a:latin typeface="Calibri"/>
              </a:rPr>
              <a:t>redit</a:t>
            </a:r>
            <a:r>
              <a:rPr lang="pl-PL" sz="1200" b="1" i="1" dirty="0" smtClean="0">
                <a:solidFill>
                  <a:srgbClr val="FFFF00"/>
                </a:solidFill>
                <a:latin typeface="Calibri"/>
              </a:rPr>
              <a:t> ROSKOSMOS</a:t>
            </a:r>
            <a:endParaRPr lang="en-US" sz="1200" b="1" i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238031" y="155280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b="1" dirty="0" err="1" smtClean="0">
                <a:solidFill>
                  <a:srgbClr val="9BBB59"/>
                </a:solidFill>
                <a:latin typeface="Calibri"/>
              </a:rPr>
              <a:t>InSight</a:t>
            </a:r>
            <a:r>
              <a:rPr lang="pl-PL" b="1" dirty="0" smtClean="0">
                <a:solidFill>
                  <a:srgbClr val="9BBB59"/>
                </a:solidFill>
                <a:latin typeface="Calibri"/>
              </a:rPr>
              <a:t>  HP3</a:t>
            </a:r>
            <a:endParaRPr lang="en-US" b="1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940895" y="3651599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200" b="1" i="1" dirty="0" err="1">
                <a:solidFill>
                  <a:srgbClr val="FFFF00"/>
                </a:solidFill>
                <a:latin typeface="Calibri"/>
              </a:rPr>
              <a:t>c</a:t>
            </a:r>
            <a:r>
              <a:rPr lang="pl-PL" sz="1200" b="1" i="1" dirty="0" err="1" smtClean="0">
                <a:solidFill>
                  <a:srgbClr val="FFFF00"/>
                </a:solidFill>
                <a:latin typeface="Calibri"/>
              </a:rPr>
              <a:t>redit</a:t>
            </a:r>
            <a:r>
              <a:rPr lang="pl-PL" sz="1200" b="1" i="1" dirty="0" smtClean="0">
                <a:solidFill>
                  <a:srgbClr val="FFFF00"/>
                </a:solidFill>
                <a:latin typeface="Calibri"/>
              </a:rPr>
              <a:t> JPL/NASA</a:t>
            </a:r>
            <a:endParaRPr lang="en-US" sz="1200" b="1" i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83568" y="4821739"/>
            <a:ext cx="741267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 err="1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Grygorczuk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 J.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(1,2)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,</a:t>
            </a:r>
            <a:r>
              <a:rPr lang="pl-PL" sz="1400" b="1" dirty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400" b="1" dirty="0" err="1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Kedziora</a:t>
            </a:r>
            <a:r>
              <a:rPr lang="pl-PL" sz="1400" b="1" dirty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 B.</a:t>
            </a:r>
            <a:r>
              <a:rPr lang="pl-PL" sz="1400" b="1" baseline="30000" dirty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(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1,2)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,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400" b="1" dirty="0" err="1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Wisniewski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 L.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(1,2)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, Dobrowolski M.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(1,2)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,Tokarz M.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(1,2)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Banaszkiewicz M.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(</a:t>
            </a:r>
            <a:r>
              <a:rPr lang="pl-PL" sz="1400" b="1" baseline="30000" dirty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1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)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, Seweryn K.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(</a:t>
            </a:r>
            <a:r>
              <a:rPr lang="pl-PL" sz="1400" b="1" baseline="30000" dirty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1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)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, </a:t>
            </a:r>
            <a:r>
              <a:rPr lang="pl-PL" sz="1400" b="1" dirty="0" err="1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Wawrzaszek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 R.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(</a:t>
            </a:r>
            <a:r>
              <a:rPr lang="pl-PL" sz="1400" b="1" baseline="30000" dirty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1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)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, Krasowski J.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(</a:t>
            </a:r>
            <a:r>
              <a:rPr lang="pl-PL" sz="1400" b="1" baseline="30000" dirty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1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)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, Borys </a:t>
            </a:r>
            <a:r>
              <a:rPr lang="pl-PL" sz="1400" b="1" dirty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M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.</a:t>
            </a:r>
            <a:r>
              <a:rPr lang="pl-PL" sz="1400" b="1" baseline="30000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(</a:t>
            </a:r>
            <a:r>
              <a:rPr lang="pl-PL" sz="1400" b="1" baseline="30000" dirty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1)</a:t>
            </a:r>
            <a:r>
              <a:rPr lang="pl-PL" sz="1400" b="1" dirty="0" smtClean="0">
                <a:solidFill>
                  <a:prstClr val="black"/>
                </a:solidFill>
                <a:latin typeface="Times New Roman Bold"/>
                <a:ea typeface="Times New Roman" pitchFamily="18" charset="0"/>
                <a:cs typeface="Arial" pitchFamily="34" charset="0"/>
              </a:rPr>
              <a:t>,</a:t>
            </a:r>
            <a:endParaRPr lang="pl-PL" sz="1400" b="1" dirty="0">
              <a:solidFill>
                <a:prstClr val="black"/>
              </a:solidFill>
              <a:latin typeface="Times New Roman Bold"/>
              <a:ea typeface="Times New Roman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200" i="1" baseline="30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(1)</a:t>
            </a:r>
            <a:r>
              <a:rPr lang="pl-PL" sz="1200" i="1" baseline="30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CBK PAN </a:t>
            </a:r>
            <a:r>
              <a:rPr lang="pl-PL" sz="12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pace Research Centre of the Polish Academy of Sciences</a:t>
            </a:r>
            <a:r>
              <a:rPr lang="pl-PL" sz="12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pl-PL" sz="1200" i="1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Warsaw</a:t>
            </a:r>
            <a:r>
              <a:rPr lang="pl-PL" sz="12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1200" i="1" dirty="0" smtClean="0">
                <a:solidFill>
                  <a:srgbClr val="1E1B5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jurekgry@cbk.waw.pl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br>
              <a:rPr lang="en-US" sz="12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1200" i="1" baseline="30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(2)</a:t>
            </a:r>
            <a:r>
              <a:rPr lang="pl-PL" sz="1200" i="1" baseline="30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sz="1200" b="1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ASTRONIKA</a:t>
            </a:r>
            <a:r>
              <a:rPr lang="pl-PL" sz="12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Sp. z o.o., </a:t>
            </a:r>
            <a:r>
              <a:rPr lang="pl-PL" sz="1200" i="1" dirty="0" err="1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Warsaw</a:t>
            </a:r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678732" y="5601406"/>
            <a:ext cx="32147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pl-PL" sz="1200" i="1" dirty="0" err="1" smtClean="0">
                <a:solidFill>
                  <a:srgbClr val="002060"/>
                </a:solidFill>
                <a:latin typeface="Times New Roman" pitchFamily="18" charset="0"/>
              </a:rPr>
              <a:t>Presented</a:t>
            </a:r>
            <a:r>
              <a:rPr lang="pl-PL" sz="1200" i="1" dirty="0" smtClean="0">
                <a:solidFill>
                  <a:srgbClr val="002060"/>
                </a:solidFill>
                <a:latin typeface="Times New Roman" pitchFamily="18" charset="0"/>
              </a:rPr>
              <a:t> by:</a:t>
            </a:r>
            <a:r>
              <a:rPr lang="pl-PL" sz="1600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pl-PL" sz="1600" b="1" i="1" dirty="0" smtClean="0">
                <a:solidFill>
                  <a:srgbClr val="002060"/>
                </a:solidFill>
              </a:rPr>
              <a:t>Jerzy </a:t>
            </a:r>
            <a:r>
              <a:rPr lang="pl-PL" sz="1600" b="1" i="1" dirty="0" err="1" smtClean="0">
                <a:solidFill>
                  <a:srgbClr val="002060"/>
                </a:solidFill>
              </a:rPr>
              <a:t>Grygorczuk</a:t>
            </a:r>
            <a:r>
              <a:rPr lang="pl-PL" sz="1600" i="1" dirty="0" smtClean="0">
                <a:solidFill>
                  <a:srgbClr val="002060"/>
                </a:solidFill>
              </a:rPr>
              <a:t>                        </a:t>
            </a:r>
            <a:endParaRPr lang="pl-PL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8572528" cy="1143000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HEEP </a:t>
            </a:r>
            <a:r>
              <a:rPr lang="pl-PL" sz="3200" b="1" dirty="0" err="1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capabilities</a:t>
            </a:r>
            <a:r>
              <a:rPr lang="pl-PL" sz="3200" b="1" dirty="0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and </a:t>
            </a:r>
            <a:r>
              <a:rPr lang="pl-PL" sz="3200" b="1" dirty="0" err="1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application</a:t>
            </a:r>
            <a:endParaRPr lang="en-US" sz="3200" b="1" dirty="0">
              <a:solidFill>
                <a:srgbClr val="1E1B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14339" name="Symbol zastępczy zawartości 4"/>
          <p:cNvSpPr>
            <a:spLocks noGrp="1"/>
          </p:cNvSpPr>
          <p:nvPr>
            <p:ph idx="1"/>
          </p:nvPr>
        </p:nvSpPr>
        <p:spPr>
          <a:xfrm>
            <a:off x="827088" y="844550"/>
            <a:ext cx="7705725" cy="25923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Carrying varied sensors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</a:t>
            </a:r>
            <a:r>
              <a:rPr lang="en-US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etermination</a:t>
            </a:r>
            <a:r>
              <a:rPr lang="en-US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of mechanical properties of the regolith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en-US" altLang="en-US" sz="1800" dirty="0" smtClean="0">
              <a:solidFill>
                <a:srgbClr val="1E1B5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Subsurface ground sampling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Disintegrat</a:t>
            </a:r>
            <a:r>
              <a:rPr lang="pl-PL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ing</a:t>
            </a:r>
            <a:r>
              <a:rPr lang="en-US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of the solid ground 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Anchoring 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pl-PL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e.g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lang="pl-PL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landers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pl-PL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gravity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or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coupling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seismometers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to </a:t>
            </a:r>
            <a:r>
              <a:rPr lang="pl-PL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altLang="en-US" sz="1800" dirty="0" err="1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ground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);</a:t>
            </a:r>
          </a:p>
          <a:p>
            <a:pPr>
              <a:spcBef>
                <a:spcPts val="0"/>
              </a:spcBef>
            </a:pPr>
            <a:r>
              <a:rPr lang="pl-PL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</a:t>
            </a:r>
            <a:r>
              <a:rPr lang="en-US" altLang="en-US" sz="18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enerating</a:t>
            </a:r>
            <a:r>
              <a:rPr lang="en-US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altLang="en-US" sz="18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vibrations</a:t>
            </a:r>
            <a:r>
              <a:rPr lang="pl-PL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and </a:t>
            </a:r>
            <a:r>
              <a:rPr lang="en-US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high pulse force (</a:t>
            </a:r>
            <a:r>
              <a:rPr lang="pl-PL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2000</a:t>
            </a:r>
            <a:r>
              <a:rPr lang="en-US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</a:t>
            </a:r>
            <a:r>
              <a:rPr lang="pl-PL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40</a:t>
            </a:r>
            <a:r>
              <a:rPr lang="en-US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00N)</a:t>
            </a:r>
            <a:r>
              <a:rPr lang="pl-PL" altLang="en-US" sz="1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pl-PL" altLang="en-US" sz="18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endParaRPr lang="pl-PL" altLang="en-US" sz="2000" dirty="0" smtClean="0">
              <a:solidFill>
                <a:srgbClr val="1E1B5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Tx/>
              <a:buNone/>
            </a:pPr>
            <a:endParaRPr lang="en-US" altLang="en-US" sz="2000" dirty="0" smtClean="0">
              <a:solidFill>
                <a:srgbClr val="1E1B5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2555776" y="3509451"/>
          <a:ext cx="3307849" cy="2783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827088" y="2873375"/>
            <a:ext cx="2393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 err="1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Tests</a:t>
            </a:r>
            <a:r>
              <a:rPr lang="pl-PL" b="1" dirty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 </a:t>
            </a:r>
            <a:r>
              <a:rPr lang="pl-PL" b="1" dirty="0" err="1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loose</a:t>
            </a:r>
            <a:r>
              <a:rPr lang="pl-PL" b="1" dirty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materials</a:t>
            </a:r>
          </a:p>
        </p:txBody>
      </p:sp>
      <p:sp>
        <p:nvSpPr>
          <p:cNvPr id="14342" name="Prostokąt 17"/>
          <p:cNvSpPr>
            <a:spLocks noChangeArrowheads="1"/>
          </p:cNvSpPr>
          <p:nvPr/>
        </p:nvSpPr>
        <p:spPr bwMode="auto">
          <a:xfrm>
            <a:off x="2081213" y="6165850"/>
            <a:ext cx="5256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i="1">
                <a:solidFill>
                  <a:srgbClr val="1E1B5F"/>
                </a:solidFill>
                <a:latin typeface="Calibri" pitchFamily="34" charset="0"/>
              </a:rPr>
              <a:t>Dependence between numbers of strokes and depth progress in various materials</a:t>
            </a:r>
            <a:r>
              <a:rPr lang="pl-PL" altLang="en-US" sz="1400" i="1">
                <a:solidFill>
                  <a:srgbClr val="1E1B5F"/>
                </a:solidFill>
                <a:latin typeface="Calibri" pitchFamily="34" charset="0"/>
              </a:rPr>
              <a:t> (in Earth gravity)</a:t>
            </a:r>
            <a:endParaRPr lang="en-US" altLang="en-US" sz="1400">
              <a:solidFill>
                <a:srgbClr val="1E1B5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343" name="Prostokąt 9"/>
          <p:cNvSpPr>
            <a:spLocks noChangeArrowheads="1"/>
          </p:cNvSpPr>
          <p:nvPr/>
        </p:nvSpPr>
        <p:spPr bwMode="auto">
          <a:xfrm>
            <a:off x="827088" y="3217863"/>
            <a:ext cx="84978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50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Penetration into depth of &gt;800mm in regolith analogue and sand took just a few minutes;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57224" y="2857496"/>
            <a:ext cx="7848600" cy="38147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9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rostokąt 5"/>
          <p:cNvSpPr>
            <a:spLocks noChangeArrowheads="1"/>
          </p:cNvSpPr>
          <p:nvPr/>
        </p:nvSpPr>
        <p:spPr bwMode="auto">
          <a:xfrm>
            <a:off x="395288" y="5649913"/>
            <a:ext cx="254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400" i="1">
                <a:solidFill>
                  <a:srgbClr val="1E1B5F"/>
                </a:solidFill>
                <a:latin typeface="Calibri" pitchFamily="34" charset="0"/>
              </a:rPr>
              <a:t>B</a:t>
            </a:r>
            <a:r>
              <a:rPr lang="en-GB" altLang="en-US" sz="1400" i="1">
                <a:solidFill>
                  <a:srgbClr val="1E1B5F"/>
                </a:solidFill>
                <a:latin typeface="Calibri" pitchFamily="34" charset="0"/>
              </a:rPr>
              <a:t>reaking Ø30x57mm block of YTONG</a:t>
            </a:r>
            <a:endParaRPr lang="en-US" altLang="en-US" sz="1400">
              <a:solidFill>
                <a:srgbClr val="1E1B5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364" name="Prostokąt 16"/>
          <p:cNvSpPr>
            <a:spLocks noChangeArrowheads="1"/>
          </p:cNvSpPr>
          <p:nvPr/>
        </p:nvSpPr>
        <p:spPr bwMode="auto">
          <a:xfrm>
            <a:off x="3217863" y="5607050"/>
            <a:ext cx="2708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400" i="1">
                <a:solidFill>
                  <a:srgbClr val="1E1B5F"/>
                </a:solidFill>
                <a:latin typeface="Calibri" pitchFamily="34" charset="0"/>
              </a:rPr>
              <a:t>B</a:t>
            </a:r>
            <a:r>
              <a:rPr lang="en-GB" altLang="en-US" sz="1400" i="1">
                <a:solidFill>
                  <a:srgbClr val="1E1B5F"/>
                </a:solidFill>
                <a:latin typeface="Calibri" pitchFamily="34" charset="0"/>
              </a:rPr>
              <a:t>reaking </a:t>
            </a:r>
            <a:r>
              <a:rPr lang="pl-PL" altLang="en-US" sz="1400" i="1">
                <a:solidFill>
                  <a:srgbClr val="1E1B5F"/>
                </a:solidFill>
                <a:latin typeface="Calibri" pitchFamily="34" charset="0"/>
              </a:rPr>
              <a:t>pavement brick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400" i="1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(compressive strength 35-50 MPa)</a:t>
            </a:r>
            <a:endParaRPr lang="en-US" altLang="en-US" sz="1400">
              <a:solidFill>
                <a:srgbClr val="1E1B5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365" name="Prostokąt 15"/>
          <p:cNvSpPr>
            <a:spLocks noChangeArrowheads="1"/>
          </p:cNvSpPr>
          <p:nvPr/>
        </p:nvSpPr>
        <p:spPr bwMode="auto">
          <a:xfrm>
            <a:off x="6143625" y="5649913"/>
            <a:ext cx="2843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400" i="1">
                <a:solidFill>
                  <a:srgbClr val="1E1B5F"/>
                </a:solidFill>
                <a:latin typeface="Calibri" pitchFamily="34" charset="0"/>
              </a:rPr>
              <a:t>B</a:t>
            </a:r>
            <a:r>
              <a:rPr lang="en-GB" altLang="en-US" sz="1400" i="1">
                <a:solidFill>
                  <a:srgbClr val="1E1B5F"/>
                </a:solidFill>
                <a:latin typeface="Calibri" pitchFamily="34" charset="0"/>
              </a:rPr>
              <a:t>reaking granite</a:t>
            </a:r>
            <a:endParaRPr lang="pl-PL" altLang="en-US" sz="1400" i="1">
              <a:solidFill>
                <a:srgbClr val="1E1B5F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400" i="1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(compressive strength 160-190 MPa)</a:t>
            </a:r>
            <a:endParaRPr lang="en-US" altLang="en-US" sz="1400">
              <a:solidFill>
                <a:srgbClr val="1E1B5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23850" y="1341438"/>
            <a:ext cx="25479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 err="1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Tests</a:t>
            </a:r>
            <a:r>
              <a:rPr lang="pl-PL" b="1" dirty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 </a:t>
            </a:r>
            <a:r>
              <a:rPr lang="pl-PL" b="1" dirty="0" err="1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porous</a:t>
            </a:r>
            <a:r>
              <a:rPr lang="pl-PL" b="1" dirty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materials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322638" y="1811338"/>
            <a:ext cx="5821362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Solid 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rocks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e.g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granite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can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be 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broken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their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edge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generating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pieces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few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to 20 mm in </a:t>
            </a:r>
            <a:r>
              <a:rPr lang="pl-PL" sz="1500" kern="0" dirty="0" err="1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size</a:t>
            </a:r>
            <a:r>
              <a:rPr lang="pl-PL" sz="1500" kern="0" dirty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1" name="Symbol zastępczy zawartości 4"/>
          <p:cNvSpPr txBox="1">
            <a:spLocks/>
          </p:cNvSpPr>
          <p:nvPr/>
        </p:nvSpPr>
        <p:spPr bwMode="auto">
          <a:xfrm>
            <a:off x="274638" y="1797050"/>
            <a:ext cx="259715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pl-PL" sz="1500" kern="0" dirty="0" smtClean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HEEP </a:t>
            </a:r>
            <a:r>
              <a:rPr lang="pl-PL" sz="1500" kern="0" dirty="0" err="1" smtClean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can</a:t>
            </a:r>
            <a:r>
              <a:rPr lang="pl-PL" sz="1500" kern="0" dirty="0" smtClean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1500" kern="0" dirty="0" err="1" smtClean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easily</a:t>
            </a:r>
            <a:r>
              <a:rPr lang="pl-PL" sz="1500" kern="0" dirty="0" smtClean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1500" kern="0" dirty="0" err="1" smtClean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break</a:t>
            </a:r>
            <a:r>
              <a:rPr lang="pl-PL" sz="1500" kern="0" dirty="0" smtClean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pl-PL" sz="1500" kern="0" dirty="0" err="1" smtClean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penetrate</a:t>
            </a:r>
            <a:r>
              <a:rPr lang="pl-PL" sz="1500" kern="0" dirty="0" smtClean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1500" kern="0" dirty="0" err="1" smtClean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porous</a:t>
            </a:r>
            <a:r>
              <a:rPr lang="pl-PL" sz="1500" kern="0" dirty="0" smtClean="0">
                <a:solidFill>
                  <a:srgbClr val="1E1B5F"/>
                </a:solidFill>
                <a:latin typeface="Calibri" pitchFamily="34" charset="0"/>
                <a:cs typeface="Calibri" pitchFamily="34" charset="0"/>
              </a:rPr>
              <a:t> materials.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454400" y="1341438"/>
            <a:ext cx="25860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 err="1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Tests</a:t>
            </a:r>
            <a:r>
              <a:rPr lang="pl-PL" b="1" dirty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with solid materials</a:t>
            </a:r>
          </a:p>
        </p:txBody>
      </p:sp>
      <p:pic>
        <p:nvPicPr>
          <p:cNvPr id="15370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25606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5" t="15891" r="2525" b="-1337"/>
          <a:stretch>
            <a:fillRect/>
          </a:stretch>
        </p:blipFill>
        <p:spPr bwMode="auto">
          <a:xfrm>
            <a:off x="6161088" y="2613025"/>
            <a:ext cx="26638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/>
          <a:stretch>
            <a:fillRect/>
          </a:stretch>
        </p:blipFill>
        <p:spPr bwMode="auto">
          <a:xfrm>
            <a:off x="3341688" y="2708275"/>
            <a:ext cx="24447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ostokąt 15"/>
          <p:cNvSpPr/>
          <p:nvPr/>
        </p:nvSpPr>
        <p:spPr>
          <a:xfrm>
            <a:off x="3217863" y="1196975"/>
            <a:ext cx="5926137" cy="518477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8572528" cy="1143000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HEEP </a:t>
            </a:r>
            <a:r>
              <a:rPr lang="pl-PL" sz="3200" b="1" dirty="0" err="1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capabilities</a:t>
            </a:r>
            <a:r>
              <a:rPr lang="pl-PL" sz="3200" b="1" dirty="0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and </a:t>
            </a:r>
            <a:r>
              <a:rPr lang="pl-PL" sz="3200" b="1" dirty="0" err="1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application</a:t>
            </a:r>
            <a:endParaRPr lang="en-US" sz="3200" b="1" dirty="0">
              <a:solidFill>
                <a:srgbClr val="1E1B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1" eaLnBrk="1" hangingPunct="1">
              <a:defRPr/>
            </a:pPr>
            <a:r>
              <a:rPr lang="pl-PL" sz="3200" b="1" dirty="0" err="1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Functional</a:t>
            </a:r>
            <a:r>
              <a:rPr lang="pl-PL" sz="3200" b="1" dirty="0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test </a:t>
            </a:r>
            <a:r>
              <a:rPr lang="pl-PL" sz="3200" b="1" dirty="0" err="1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with</a:t>
            </a:r>
            <a:r>
              <a:rPr lang="pl-PL" sz="3200" b="1" dirty="0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PS</a:t>
            </a:r>
            <a:endParaRPr lang="en-US" sz="3200" b="1" dirty="0" smtClean="0">
              <a:solidFill>
                <a:srgbClr val="1E1B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16387" name="Symbol zastępczy zawartości 4"/>
          <p:cNvSpPr>
            <a:spLocks noGrp="1"/>
          </p:cNvSpPr>
          <p:nvPr>
            <p:ph idx="1"/>
          </p:nvPr>
        </p:nvSpPr>
        <p:spPr>
          <a:xfrm>
            <a:off x="179388" y="1177925"/>
            <a:ext cx="8353425" cy="1819275"/>
          </a:xfrm>
        </p:spPr>
        <p:txBody>
          <a:bodyPr/>
          <a:lstStyle/>
          <a:p>
            <a:pPr eaLnBrk="1" hangingPunct="1"/>
            <a:r>
              <a:rPr lang="pl-PL" sz="1800" smtClean="0">
                <a:solidFill>
                  <a:srgbClr val="1E1B5F"/>
                </a:solidFill>
                <a:latin typeface="Calibri" panose="020F0502020204030204" pitchFamily="34" charset="0"/>
              </a:rPr>
              <a:t>I</a:t>
            </a:r>
            <a:r>
              <a:rPr lang="en-GB" sz="1800" smtClean="0">
                <a:solidFill>
                  <a:srgbClr val="1E1B5F"/>
                </a:solidFill>
                <a:latin typeface="Calibri" panose="020F0502020204030204" pitchFamily="34" charset="0"/>
              </a:rPr>
              <a:t>t is not necessarily justified to use the highest power setting in all cases</a:t>
            </a:r>
            <a:r>
              <a:rPr lang="pl-PL" sz="1800" smtClean="0">
                <a:solidFill>
                  <a:srgbClr val="1E1B5F"/>
                </a:solidFill>
                <a:latin typeface="Calibri" panose="020F0502020204030204" pitchFamily="34" charset="0"/>
              </a:rPr>
              <a:t>;</a:t>
            </a:r>
          </a:p>
          <a:p>
            <a:pPr eaLnBrk="1" hangingPunct="1"/>
            <a:r>
              <a:rPr lang="pl-PL" sz="1800" smtClean="0">
                <a:solidFill>
                  <a:srgbClr val="1E1B5F"/>
                </a:solidFill>
                <a:latin typeface="Calibri" panose="020F0502020204030204" pitchFamily="34" charset="0"/>
              </a:rPr>
              <a:t>I</a:t>
            </a:r>
            <a:r>
              <a:rPr lang="en-GB" sz="1800" smtClean="0">
                <a:solidFill>
                  <a:srgbClr val="1E1B5F"/>
                </a:solidFill>
                <a:latin typeface="Calibri" panose="020F0502020204030204" pitchFamily="34" charset="0"/>
              </a:rPr>
              <a:t>t is possible to penetrate using lower power setting and consuming over two times less energy (for PS 2 or 3), than for instance for PS 8, </a:t>
            </a:r>
            <a:endParaRPr lang="pl-PL" sz="1800" smtClean="0">
              <a:solidFill>
                <a:srgbClr val="1E1B5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pl-PL" sz="1800" smtClean="0">
                <a:solidFill>
                  <a:srgbClr val="1E1B5F"/>
                </a:solidFill>
                <a:latin typeface="Calibri" panose="020F0502020204030204" pitchFamily="34" charset="0"/>
              </a:rPr>
              <a:t>PS 8</a:t>
            </a:r>
            <a:r>
              <a:rPr lang="en-GB" sz="1800" smtClean="0">
                <a:solidFill>
                  <a:srgbClr val="1E1B5F"/>
                </a:solidFill>
                <a:latin typeface="Calibri" panose="020F0502020204030204" pitchFamily="34" charset="0"/>
              </a:rPr>
              <a:t> is surprisingly not the most effective one in that </a:t>
            </a:r>
            <a:r>
              <a:rPr lang="pl-PL" sz="1800" smtClean="0">
                <a:solidFill>
                  <a:srgbClr val="1E1B5F"/>
                </a:solidFill>
                <a:latin typeface="Calibri" panose="020F0502020204030204" pitchFamily="34" charset="0"/>
              </a:rPr>
              <a:t>particular </a:t>
            </a:r>
            <a:r>
              <a:rPr lang="en-GB" sz="1800" smtClean="0">
                <a:solidFill>
                  <a:srgbClr val="1E1B5F"/>
                </a:solidFill>
                <a:latin typeface="Calibri" panose="020F0502020204030204" pitchFamily="34" charset="0"/>
              </a:rPr>
              <a:t>case</a:t>
            </a:r>
            <a:r>
              <a:rPr lang="pl-PL" sz="1800" smtClean="0">
                <a:solidFill>
                  <a:srgbClr val="1E1B5F"/>
                </a:solidFill>
                <a:latin typeface="Calibri" panose="020F0502020204030204" pitchFamily="34" charset="0"/>
              </a:rPr>
              <a:t> </a:t>
            </a:r>
            <a:br>
              <a:rPr lang="pl-PL" sz="1800" smtClean="0">
                <a:solidFill>
                  <a:srgbClr val="1E1B5F"/>
                </a:solidFill>
                <a:latin typeface="Calibri" panose="020F0502020204030204" pitchFamily="34" charset="0"/>
              </a:rPr>
            </a:br>
            <a:r>
              <a:rPr lang="pl-PL" sz="1800" smtClean="0">
                <a:solidFill>
                  <a:srgbClr val="1E1B5F"/>
                </a:solidFill>
                <a:latin typeface="Calibri" panose="020F0502020204030204" pitchFamily="34" charset="0"/>
              </a:rPr>
              <a:t>(penetrating the Foamglass).</a:t>
            </a:r>
            <a:endParaRPr lang="pl-PL" sz="1800" smtClean="0">
              <a:solidFill>
                <a:srgbClr val="1E1B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sz="1800" smtClean="0">
              <a:solidFill>
                <a:srgbClr val="1E1B5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Wykres 5"/>
          <p:cNvGraphicFramePr/>
          <p:nvPr/>
        </p:nvGraphicFramePr>
        <p:xfrm>
          <a:off x="4644008" y="2997200"/>
          <a:ext cx="3744456" cy="267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9" name="Prostokąt 1"/>
          <p:cNvSpPr>
            <a:spLocks noChangeArrowheads="1"/>
          </p:cNvSpPr>
          <p:nvPr/>
        </p:nvSpPr>
        <p:spPr bwMode="auto">
          <a:xfrm>
            <a:off x="367646" y="2997200"/>
            <a:ext cx="4204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400" i="1" dirty="0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Progress per stroke in </a:t>
            </a:r>
            <a:r>
              <a:rPr lang="en-US" sz="1400" i="1" dirty="0" err="1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Foamglass</a:t>
            </a:r>
            <a:r>
              <a:rPr lang="en-US" sz="1400" i="1" dirty="0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T4 </a:t>
            </a:r>
            <a:r>
              <a:rPr lang="pl-PL" sz="1400" i="1" dirty="0" smtClean="0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1400" b="1" i="1" dirty="0" smtClean="0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0.85 </a:t>
            </a:r>
            <a:r>
              <a:rPr lang="pl-PL" sz="1400" b="1" i="1" dirty="0" err="1" smtClean="0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MPa</a:t>
            </a:r>
            <a:r>
              <a:rPr lang="pl-PL" sz="1400" i="1" dirty="0" smtClean="0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400" i="1" dirty="0" smtClean="0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material </a:t>
            </a:r>
            <a:r>
              <a:rPr lang="en-US" sz="1400" i="1" dirty="0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 crossed-profile rod for different PS</a:t>
            </a:r>
            <a:endParaRPr lang="pl-PL" sz="1400" dirty="0">
              <a:solidFill>
                <a:srgbClr val="1E1B5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258888" y="3573463"/>
          <a:ext cx="2233612" cy="302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1517"/>
                <a:gridCol w="16820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PS</a:t>
                      </a:r>
                      <a:endParaRPr lang="pl-PL" sz="1400" dirty="0">
                        <a:solidFill>
                          <a:srgbClr val="1E1B5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96" marR="91496">
                    <a:lnT w="12700" cap="flat" cmpd="sng" algn="ctr">
                      <a:solidFill>
                        <a:srgbClr val="1E1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Avg. </a:t>
                      </a:r>
                      <a:r>
                        <a:rPr lang="en-US" sz="1400" dirty="0" err="1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progr</a:t>
                      </a:r>
                      <a:r>
                        <a:rPr lang="en-US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. </a:t>
                      </a:r>
                      <a:endParaRPr lang="pl-PL" sz="1400" dirty="0" smtClean="0">
                        <a:solidFill>
                          <a:srgbClr val="1E1B5F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/stroke [mm]</a:t>
                      </a:r>
                      <a:endParaRPr lang="en-US" sz="1400" dirty="0" smtClean="0">
                        <a:solidFill>
                          <a:srgbClr val="1E1B5F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96" marR="91496">
                    <a:lnT w="12700" cap="flat" cmpd="sng" algn="ctr">
                      <a:solidFill>
                        <a:srgbClr val="1E1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1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6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pl-PL" sz="1400" dirty="0">
                        <a:solidFill>
                          <a:srgbClr val="1E1B5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96" marR="91496">
                    <a:lnT w="12700" cap="flat" cmpd="sng" algn="ctr">
                      <a:solidFill>
                        <a:srgbClr val="1E1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0.2</a:t>
                      </a:r>
                      <a:endParaRPr lang="en-US" sz="1400" dirty="0" smtClean="0">
                        <a:solidFill>
                          <a:srgbClr val="1E1B5F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96" marR="91496">
                    <a:lnT w="12700" cap="flat" cmpd="sng" algn="ctr">
                      <a:solidFill>
                        <a:srgbClr val="1E1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pl-PL" sz="1400" dirty="0">
                        <a:solidFill>
                          <a:srgbClr val="1E1B5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96" marR="914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1.9</a:t>
                      </a:r>
                      <a:endParaRPr lang="en-US" sz="1400" dirty="0" smtClean="0">
                        <a:solidFill>
                          <a:srgbClr val="1E1B5F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96" marR="91496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pl-PL" sz="1400" dirty="0">
                        <a:solidFill>
                          <a:srgbClr val="1E1B5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96" marR="914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8.1</a:t>
                      </a:r>
                      <a:endParaRPr lang="en-US" sz="1400" dirty="0" smtClean="0">
                        <a:solidFill>
                          <a:srgbClr val="1E1B5F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96" marR="91496"/>
                </a:tc>
              </a:tr>
              <a:tr h="15116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pl-PL" sz="1400" dirty="0">
                        <a:solidFill>
                          <a:srgbClr val="1E1B5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96" marR="914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13.0</a:t>
                      </a:r>
                      <a:endParaRPr lang="en-US" sz="1400" dirty="0" smtClean="0">
                        <a:solidFill>
                          <a:srgbClr val="1E1B5F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96" marR="91496"/>
                </a:tc>
              </a:tr>
              <a:tr h="134401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endParaRPr lang="pl-PL" sz="1400" dirty="0">
                        <a:solidFill>
                          <a:srgbClr val="1E1B5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96" marR="914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17.8</a:t>
                      </a:r>
                      <a:endParaRPr lang="en-US" sz="1400" dirty="0" smtClean="0">
                        <a:solidFill>
                          <a:srgbClr val="1E1B5F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96" marR="91496"/>
                </a:tc>
              </a:tr>
              <a:tr h="11763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pl-PL" sz="1400" dirty="0">
                        <a:solidFill>
                          <a:srgbClr val="1E1B5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96" marR="914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27.8</a:t>
                      </a:r>
                      <a:endParaRPr lang="en-US" sz="1400" dirty="0" smtClean="0">
                        <a:solidFill>
                          <a:srgbClr val="1E1B5F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96" marR="91496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7</a:t>
                      </a:r>
                      <a:endParaRPr lang="pl-PL" sz="1400" dirty="0">
                        <a:solidFill>
                          <a:srgbClr val="1E1B5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96" marR="9149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37.4</a:t>
                      </a:r>
                      <a:endParaRPr lang="en-US" sz="1400" dirty="0" smtClean="0">
                        <a:solidFill>
                          <a:srgbClr val="1E1B5F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96" marR="91496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pl-PL" sz="1400" dirty="0">
                        <a:solidFill>
                          <a:srgbClr val="1E1B5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96" marR="91496">
                    <a:lnB w="12700" cap="flat" cmpd="sng" algn="ctr">
                      <a:solidFill>
                        <a:srgbClr val="1E1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1E1B5F"/>
                          </a:solidFill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40.5</a:t>
                      </a:r>
                      <a:endParaRPr lang="en-US" sz="1400" dirty="0" smtClean="0">
                        <a:solidFill>
                          <a:srgbClr val="1E1B5F"/>
                        </a:solidFill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91496" marR="91496">
                    <a:lnB w="12700" cap="flat" cmpd="sng" algn="ctr">
                      <a:solidFill>
                        <a:srgbClr val="1E1B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22" name="Prostokąt 10"/>
          <p:cNvSpPr>
            <a:spLocks noChangeArrowheads="1"/>
          </p:cNvSpPr>
          <p:nvPr/>
        </p:nvSpPr>
        <p:spPr bwMode="auto">
          <a:xfrm>
            <a:off x="4859338" y="5876925"/>
            <a:ext cx="388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400" i="1" dirty="0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Energetic efficiency for power settings in reference to PS8 (penetrating in </a:t>
            </a:r>
            <a:r>
              <a:rPr lang="en-GB" sz="1400" i="1" dirty="0" err="1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Foamglass</a:t>
            </a:r>
            <a:r>
              <a:rPr lang="en-GB" sz="1400" i="1" dirty="0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i="1" dirty="0" smtClean="0">
                <a:solidFill>
                  <a:srgbClr val="1E1B5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T4)</a:t>
            </a:r>
            <a:endParaRPr lang="pl-PL" sz="1400" dirty="0">
              <a:solidFill>
                <a:srgbClr val="1E1B5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74450"/>
              </p:ext>
            </p:extLst>
          </p:nvPr>
        </p:nvGraphicFramePr>
        <p:xfrm>
          <a:off x="285721" y="1142985"/>
          <a:ext cx="6429420" cy="521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D:\borys\SD termiczny dla rosjan\foto\P1080896.JPG"/>
          <p:cNvPicPr>
            <a:picLocks noChangeAspect="1" noChangeArrowheads="1"/>
          </p:cNvPicPr>
          <p:nvPr/>
        </p:nvPicPr>
        <p:blipFill>
          <a:blip r:embed="rId3"/>
          <a:srcRect l="29002" r="4782"/>
          <a:stretch>
            <a:fillRect/>
          </a:stretch>
        </p:blipFill>
        <p:spPr bwMode="auto">
          <a:xfrm>
            <a:off x="6643702" y="0"/>
            <a:ext cx="2500298" cy="503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1"/>
          <p:cNvSpPr txBox="1"/>
          <p:nvPr/>
        </p:nvSpPr>
        <p:spPr>
          <a:xfrm>
            <a:off x="1500166" y="142852"/>
            <a:ext cx="3428994" cy="5000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b="1" dirty="0" smtClean="0"/>
              <a:t>Test </a:t>
            </a:r>
            <a:r>
              <a:rPr lang="pl-PL" sz="3200" b="1" dirty="0" err="1" smtClean="0"/>
              <a:t>with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sampling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device</a:t>
            </a:r>
            <a:r>
              <a:rPr lang="pl-PL" sz="3200" b="1" dirty="0" smtClean="0"/>
              <a:t> </a:t>
            </a:r>
          </a:p>
          <a:p>
            <a:r>
              <a:rPr lang="pl-PL" sz="2800" dirty="0" smtClean="0"/>
              <a:t>                             </a:t>
            </a:r>
            <a:r>
              <a:rPr lang="pl-PL" sz="2400" dirty="0" smtClean="0"/>
              <a:t>(</a:t>
            </a:r>
            <a:r>
              <a:rPr lang="el-GR" sz="2400" dirty="0" smtClean="0"/>
              <a:t>Φ</a:t>
            </a:r>
            <a:r>
              <a:rPr lang="pl-PL" sz="2400" dirty="0" smtClean="0"/>
              <a:t>22mm)</a:t>
            </a:r>
            <a:r>
              <a:rPr lang="pl-PL" sz="2400" b="1" dirty="0" smtClean="0"/>
              <a:t> 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grpSp>
        <p:nvGrpSpPr>
          <p:cNvPr id="2" name="Grupa 16"/>
          <p:cNvGrpSpPr>
            <a:grpSpLocks/>
          </p:cNvGrpSpPr>
          <p:nvPr/>
        </p:nvGrpSpPr>
        <p:grpSpPr bwMode="auto">
          <a:xfrm>
            <a:off x="7500958" y="0"/>
            <a:ext cx="1643042" cy="6858000"/>
            <a:chOff x="1315136" y="351179"/>
            <a:chExt cx="2743207" cy="5173487"/>
          </a:xfrm>
        </p:grpSpPr>
        <p:sp>
          <p:nvSpPr>
            <p:cNvPr id="9" name="Prostokąt 8"/>
            <p:cNvSpPr/>
            <p:nvPr/>
          </p:nvSpPr>
          <p:spPr>
            <a:xfrm>
              <a:off x="1321360" y="1806686"/>
              <a:ext cx="2736983" cy="371798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Dowolny kształt 9"/>
            <p:cNvSpPr/>
            <p:nvPr/>
          </p:nvSpPr>
          <p:spPr>
            <a:xfrm>
              <a:off x="1315136" y="1806686"/>
              <a:ext cx="2743207" cy="49507"/>
            </a:xfrm>
            <a:custGeom>
              <a:avLst/>
              <a:gdLst>
                <a:gd name="connsiteX0" fmla="*/ 0 w 2716567"/>
                <a:gd name="connsiteY0" fmla="*/ 72097 h 98821"/>
                <a:gd name="connsiteX1" fmla="*/ 150920 w 2716567"/>
                <a:gd name="connsiteY1" fmla="*/ 18831 h 98821"/>
                <a:gd name="connsiteX2" fmla="*/ 506027 w 2716567"/>
                <a:gd name="connsiteY2" fmla="*/ 80975 h 98821"/>
                <a:gd name="connsiteX3" fmla="*/ 790113 w 2716567"/>
                <a:gd name="connsiteY3" fmla="*/ 27709 h 98821"/>
                <a:gd name="connsiteX4" fmla="*/ 1171852 w 2716567"/>
                <a:gd name="connsiteY4" fmla="*/ 45464 h 98821"/>
                <a:gd name="connsiteX5" fmla="*/ 1615736 w 2716567"/>
                <a:gd name="connsiteY5" fmla="*/ 1076 h 98821"/>
                <a:gd name="connsiteX6" fmla="*/ 2059619 w 2716567"/>
                <a:gd name="connsiteY6" fmla="*/ 98730 h 98821"/>
                <a:gd name="connsiteX7" fmla="*/ 2583402 w 2716567"/>
                <a:gd name="connsiteY7" fmla="*/ 18831 h 98821"/>
                <a:gd name="connsiteX8" fmla="*/ 2716567 w 2716567"/>
                <a:gd name="connsiteY8" fmla="*/ 18831 h 9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6567" h="98821">
                  <a:moveTo>
                    <a:pt x="0" y="72097"/>
                  </a:moveTo>
                  <a:cubicBezTo>
                    <a:pt x="33291" y="44724"/>
                    <a:pt x="66582" y="17351"/>
                    <a:pt x="150920" y="18831"/>
                  </a:cubicBezTo>
                  <a:cubicBezTo>
                    <a:pt x="235258" y="20311"/>
                    <a:pt x="399495" y="79495"/>
                    <a:pt x="506027" y="80975"/>
                  </a:cubicBezTo>
                  <a:cubicBezTo>
                    <a:pt x="612559" y="82455"/>
                    <a:pt x="679142" y="33627"/>
                    <a:pt x="790113" y="27709"/>
                  </a:cubicBezTo>
                  <a:cubicBezTo>
                    <a:pt x="901084" y="21791"/>
                    <a:pt x="1034248" y="49903"/>
                    <a:pt x="1171852" y="45464"/>
                  </a:cubicBezTo>
                  <a:cubicBezTo>
                    <a:pt x="1309456" y="41025"/>
                    <a:pt x="1467775" y="-7802"/>
                    <a:pt x="1615736" y="1076"/>
                  </a:cubicBezTo>
                  <a:cubicBezTo>
                    <a:pt x="1763697" y="9954"/>
                    <a:pt x="1898341" y="95771"/>
                    <a:pt x="2059619" y="98730"/>
                  </a:cubicBezTo>
                  <a:cubicBezTo>
                    <a:pt x="2220897" y="101689"/>
                    <a:pt x="2473911" y="32148"/>
                    <a:pt x="2583402" y="18831"/>
                  </a:cubicBezTo>
                  <a:cubicBezTo>
                    <a:pt x="2692893" y="5514"/>
                    <a:pt x="2704730" y="12172"/>
                    <a:pt x="2716567" y="1883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2282961" y="351179"/>
              <a:ext cx="588164" cy="79211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Łącznik prostoliniowy 6"/>
            <p:cNvCxnSpPr>
              <a:stCxn id="11" idx="2"/>
              <a:endCxn id="11" idx="2"/>
            </p:cNvCxnSpPr>
            <p:nvPr/>
          </p:nvCxnSpPr>
          <p:spPr>
            <a:xfrm>
              <a:off x="2577042" y="114329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7"/>
            <p:cNvCxnSpPr/>
            <p:nvPr/>
          </p:nvCxnSpPr>
          <p:spPr>
            <a:xfrm>
              <a:off x="2577267" y="1132178"/>
              <a:ext cx="7755" cy="28440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Pięciokąt 13"/>
            <p:cNvSpPr/>
            <p:nvPr/>
          </p:nvSpPr>
          <p:spPr>
            <a:xfrm rot="5400000">
              <a:off x="2180161" y="4114396"/>
              <a:ext cx="793763" cy="158711"/>
            </a:xfrm>
            <a:prstGeom prst="homePlate">
              <a:avLst/>
            </a:prstGeom>
            <a:ln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pole tekstowe 9"/>
            <p:cNvSpPr txBox="1">
              <a:spLocks noChangeArrowheads="1"/>
            </p:cNvSpPr>
            <p:nvPr/>
          </p:nvSpPr>
          <p:spPr bwMode="auto">
            <a:xfrm>
              <a:off x="2836084" y="582986"/>
              <a:ext cx="74090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altLang="en-US" sz="1600" dirty="0"/>
                <a:t>HEEP</a:t>
              </a:r>
              <a:endParaRPr lang="en-US" altLang="en-US" sz="1600" dirty="0"/>
            </a:p>
          </p:txBody>
        </p:sp>
        <p:sp>
          <p:nvSpPr>
            <p:cNvPr id="16" name="pole tekstowe 10"/>
            <p:cNvSpPr txBox="1">
              <a:spLocks noChangeArrowheads="1"/>
            </p:cNvSpPr>
            <p:nvPr/>
          </p:nvSpPr>
          <p:spPr bwMode="auto">
            <a:xfrm>
              <a:off x="2224955" y="4609540"/>
              <a:ext cx="90576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altLang="en-US" sz="1200" b="1" dirty="0"/>
                <a:t>SAMPLING </a:t>
              </a:r>
            </a:p>
            <a:p>
              <a:pPr algn="ctr"/>
              <a:r>
                <a:rPr lang="pl-PL" altLang="en-US" sz="1200" b="1" dirty="0"/>
                <a:t>DEVICE</a:t>
              </a:r>
              <a:endParaRPr lang="en-US" altLang="en-US" sz="1200" b="1" dirty="0"/>
            </a:p>
          </p:txBody>
        </p:sp>
        <p:sp>
          <p:nvSpPr>
            <p:cNvPr id="17" name="Pięciokąt 16"/>
            <p:cNvSpPr/>
            <p:nvPr/>
          </p:nvSpPr>
          <p:spPr>
            <a:xfrm rot="5400000">
              <a:off x="2495355" y="4441568"/>
              <a:ext cx="163374" cy="118255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1321360" y="1347921"/>
              <a:ext cx="2736983" cy="4176745"/>
            </a:xfrm>
            <a:prstGeom prst="rect">
              <a:avLst/>
            </a:prstGeom>
            <a:noFill/>
            <a:ln w="28575"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dirty="0"/>
            </a:p>
          </p:txBody>
        </p:sp>
      </p:grpSp>
      <p:sp>
        <p:nvSpPr>
          <p:cNvPr id="20" name="Prostokąt 19"/>
          <p:cNvSpPr/>
          <p:nvPr/>
        </p:nvSpPr>
        <p:spPr>
          <a:xfrm>
            <a:off x="4929190" y="5929330"/>
            <a:ext cx="4214810" cy="928670"/>
          </a:xfrm>
          <a:prstGeom prst="rect">
            <a:avLst/>
          </a:prstGeom>
          <a:solidFill>
            <a:srgbClr val="FDF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568424"/>
                </a:solidFill>
              </a:rPr>
              <a:t>SD </a:t>
            </a:r>
            <a:r>
              <a:rPr lang="pl-PL" dirty="0" err="1" smtClean="0">
                <a:solidFill>
                  <a:srgbClr val="568424"/>
                </a:solidFill>
              </a:rPr>
              <a:t>warming</a:t>
            </a:r>
            <a:r>
              <a:rPr lang="pl-PL" dirty="0" smtClean="0">
                <a:solidFill>
                  <a:srgbClr val="568424"/>
                </a:solidFill>
              </a:rPr>
              <a:t> </a:t>
            </a:r>
            <a:r>
              <a:rPr lang="pl-PL" dirty="0" err="1" smtClean="0">
                <a:solidFill>
                  <a:srgbClr val="568424"/>
                </a:solidFill>
              </a:rPr>
              <a:t>up</a:t>
            </a:r>
            <a:r>
              <a:rPr lang="pl-PL" dirty="0" smtClean="0">
                <a:solidFill>
                  <a:srgbClr val="568424"/>
                </a:solidFill>
              </a:rPr>
              <a:t> – less </a:t>
            </a:r>
            <a:r>
              <a:rPr lang="pl-PL" dirty="0" err="1" smtClean="0">
                <a:solidFill>
                  <a:srgbClr val="568424"/>
                </a:solidFill>
              </a:rPr>
              <a:t>than</a:t>
            </a:r>
            <a:r>
              <a:rPr lang="pl-PL" dirty="0" smtClean="0">
                <a:solidFill>
                  <a:srgbClr val="568424"/>
                </a:solidFill>
              </a:rPr>
              <a:t> 0.3°C</a:t>
            </a:r>
          </a:p>
          <a:p>
            <a:pPr algn="ctr"/>
            <a:r>
              <a:rPr lang="pl-PL" dirty="0" err="1" smtClean="0">
                <a:solidFill>
                  <a:srgbClr val="568424"/>
                </a:solidFill>
              </a:rPr>
              <a:t>Retracting</a:t>
            </a:r>
            <a:r>
              <a:rPr lang="pl-PL" dirty="0" smtClean="0">
                <a:solidFill>
                  <a:srgbClr val="568424"/>
                </a:solidFill>
              </a:rPr>
              <a:t> </a:t>
            </a:r>
            <a:r>
              <a:rPr lang="pl-PL" dirty="0" err="1" smtClean="0">
                <a:solidFill>
                  <a:srgbClr val="568424"/>
                </a:solidFill>
              </a:rPr>
              <a:t>force</a:t>
            </a:r>
            <a:r>
              <a:rPr lang="pl-PL" dirty="0" smtClean="0">
                <a:solidFill>
                  <a:srgbClr val="568424"/>
                </a:solidFill>
              </a:rPr>
              <a:t> – 80N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04"/>
          <p:cNvGrpSpPr>
            <a:grpSpLocks/>
          </p:cNvGrpSpPr>
          <p:nvPr/>
        </p:nvGrpSpPr>
        <p:grpSpPr bwMode="auto">
          <a:xfrm>
            <a:off x="2411413" y="1341438"/>
            <a:ext cx="360362" cy="3600450"/>
            <a:chOff x="2411760" y="1340768"/>
            <a:chExt cx="360040" cy="3600400"/>
          </a:xfrm>
        </p:grpSpPr>
        <p:sp>
          <p:nvSpPr>
            <p:cNvPr id="8" name="Prostokąt 7"/>
            <p:cNvSpPr/>
            <p:nvPr/>
          </p:nvSpPr>
          <p:spPr>
            <a:xfrm>
              <a:off x="2411760" y="4004556"/>
              <a:ext cx="360040" cy="504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2411760" y="3129855"/>
              <a:ext cx="360040" cy="43179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411760" y="2709174"/>
              <a:ext cx="360040" cy="43179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2411760" y="1755099"/>
              <a:ext cx="360040" cy="504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2411760" y="3561649"/>
              <a:ext cx="360040" cy="44290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411760" y="2259917"/>
              <a:ext cx="360040" cy="44925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2411760" y="1340768"/>
              <a:ext cx="360040" cy="41433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2411760" y="4509374"/>
              <a:ext cx="360040" cy="43179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Elipsa 97"/>
            <p:cNvSpPr/>
            <p:nvPr/>
          </p:nvSpPr>
          <p:spPr>
            <a:xfrm>
              <a:off x="2483133" y="1904322"/>
              <a:ext cx="217294" cy="206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Elipsa 100"/>
            <p:cNvSpPr/>
            <p:nvPr/>
          </p:nvSpPr>
          <p:spPr>
            <a:xfrm>
              <a:off x="2483133" y="4153779"/>
              <a:ext cx="217294" cy="2063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" name="Grupa 103"/>
          <p:cNvGrpSpPr>
            <a:grpSpLocks/>
          </p:cNvGrpSpPr>
          <p:nvPr/>
        </p:nvGrpSpPr>
        <p:grpSpPr bwMode="auto">
          <a:xfrm>
            <a:off x="500063" y="2143125"/>
            <a:ext cx="1408112" cy="2054225"/>
            <a:chOff x="500034" y="2143116"/>
            <a:chExt cx="1407670" cy="2054273"/>
          </a:xfrm>
        </p:grpSpPr>
        <p:sp>
          <p:nvSpPr>
            <p:cNvPr id="4" name="Prostokąt 3"/>
            <p:cNvSpPr/>
            <p:nvPr/>
          </p:nvSpPr>
          <p:spPr>
            <a:xfrm>
              <a:off x="1547455" y="3562374"/>
              <a:ext cx="360249" cy="503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Prostokąt 4"/>
            <p:cNvSpPr/>
            <p:nvPr/>
          </p:nvSpPr>
          <p:spPr>
            <a:xfrm>
              <a:off x="1547455" y="3130564"/>
              <a:ext cx="360249" cy="43181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1547455" y="2708279"/>
              <a:ext cx="360249" cy="43339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1547455" y="2205030"/>
              <a:ext cx="360249" cy="5032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Elipsa 93"/>
            <p:cNvSpPr/>
            <p:nvPr/>
          </p:nvSpPr>
          <p:spPr>
            <a:xfrm>
              <a:off x="1620457" y="2322508"/>
              <a:ext cx="215832" cy="225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Elipsa 94"/>
            <p:cNvSpPr/>
            <p:nvPr/>
          </p:nvSpPr>
          <p:spPr>
            <a:xfrm>
              <a:off x="1620457" y="3698902"/>
              <a:ext cx="215832" cy="219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05" name="pole tekstowe 101"/>
            <p:cNvSpPr txBox="1">
              <a:spLocks noChangeArrowheads="1"/>
            </p:cNvSpPr>
            <p:nvPr/>
          </p:nvSpPr>
          <p:spPr bwMode="auto">
            <a:xfrm>
              <a:off x="605717" y="3551058"/>
              <a:ext cx="81624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Linear </a:t>
              </a:r>
            </a:p>
            <a:p>
              <a:r>
                <a:rPr lang="pl-PL"/>
                <a:t>Guide</a:t>
              </a:r>
            </a:p>
          </p:txBody>
        </p:sp>
        <p:sp>
          <p:nvSpPr>
            <p:cNvPr id="41006" name="pole tekstowe 102"/>
            <p:cNvSpPr txBox="1">
              <a:spLocks noChangeArrowheads="1"/>
            </p:cNvSpPr>
            <p:nvPr/>
          </p:nvSpPr>
          <p:spPr bwMode="auto">
            <a:xfrm>
              <a:off x="500034" y="2786058"/>
              <a:ext cx="96693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Driving</a:t>
              </a:r>
            </a:p>
            <a:p>
              <a:r>
                <a:rPr lang="pl-PL"/>
                <a:t>Sections</a:t>
              </a:r>
              <a:endParaRPr lang="en-US"/>
            </a:p>
          </p:txBody>
        </p:sp>
        <p:sp>
          <p:nvSpPr>
            <p:cNvPr id="41007" name="pole tekstowe 59"/>
            <p:cNvSpPr txBox="1">
              <a:spLocks noChangeArrowheads="1"/>
            </p:cNvSpPr>
            <p:nvPr/>
          </p:nvSpPr>
          <p:spPr bwMode="auto">
            <a:xfrm>
              <a:off x="642910" y="2143116"/>
              <a:ext cx="81624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Linear </a:t>
              </a:r>
            </a:p>
            <a:p>
              <a:r>
                <a:rPr lang="pl-PL"/>
                <a:t>Guide</a:t>
              </a:r>
            </a:p>
          </p:txBody>
        </p:sp>
      </p:grpSp>
      <p:grpSp>
        <p:nvGrpSpPr>
          <p:cNvPr id="14" name="Grupa 105"/>
          <p:cNvGrpSpPr>
            <a:grpSpLocks/>
          </p:cNvGrpSpPr>
          <p:nvPr/>
        </p:nvGrpSpPr>
        <p:grpSpPr bwMode="auto">
          <a:xfrm>
            <a:off x="3286125" y="1323975"/>
            <a:ext cx="2222500" cy="5273675"/>
            <a:chOff x="3286116" y="1324417"/>
            <a:chExt cx="2221988" cy="5272935"/>
          </a:xfrm>
        </p:grpSpPr>
        <p:sp>
          <p:nvSpPr>
            <p:cNvPr id="70" name="Prostokąt 69"/>
            <p:cNvSpPr/>
            <p:nvPr/>
          </p:nvSpPr>
          <p:spPr>
            <a:xfrm>
              <a:off x="5076403" y="5300547"/>
              <a:ext cx="360280" cy="5047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Prostokąt 70"/>
            <p:cNvSpPr/>
            <p:nvPr/>
          </p:nvSpPr>
          <p:spPr>
            <a:xfrm>
              <a:off x="5076403" y="4425957"/>
              <a:ext cx="360280" cy="4317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Prostokąt 71"/>
            <p:cNvSpPr/>
            <p:nvPr/>
          </p:nvSpPr>
          <p:spPr>
            <a:xfrm>
              <a:off x="5076403" y="4005329"/>
              <a:ext cx="360280" cy="4317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Prostokąt 72"/>
            <p:cNvSpPr/>
            <p:nvPr/>
          </p:nvSpPr>
          <p:spPr>
            <a:xfrm>
              <a:off x="5076403" y="3051375"/>
              <a:ext cx="360280" cy="5047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5076403" y="4857696"/>
              <a:ext cx="360280" cy="442851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5076403" y="3556129"/>
              <a:ext cx="360280" cy="449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5076403" y="2637096"/>
              <a:ext cx="360280" cy="41427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Prostokąt 76"/>
            <p:cNvSpPr/>
            <p:nvPr/>
          </p:nvSpPr>
          <p:spPr>
            <a:xfrm>
              <a:off x="5076403" y="5805301"/>
              <a:ext cx="360280" cy="4317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" name="Prostokąt 1"/>
            <p:cNvSpPr/>
            <p:nvPr/>
          </p:nvSpPr>
          <p:spPr>
            <a:xfrm>
              <a:off x="5076403" y="2006946"/>
              <a:ext cx="360280" cy="6301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Łącznik prostoliniowy 12"/>
            <p:cNvCxnSpPr/>
            <p:nvPr/>
          </p:nvCxnSpPr>
          <p:spPr>
            <a:xfrm flipV="1">
              <a:off x="5076403" y="1845044"/>
              <a:ext cx="360280" cy="16190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oliniowy 14"/>
            <p:cNvCxnSpPr/>
            <p:nvPr/>
          </p:nvCxnSpPr>
          <p:spPr>
            <a:xfrm flipH="1" flipV="1">
              <a:off x="5076403" y="1754570"/>
              <a:ext cx="360280" cy="904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oliniowy 44"/>
            <p:cNvCxnSpPr/>
            <p:nvPr/>
          </p:nvCxnSpPr>
          <p:spPr>
            <a:xfrm flipV="1">
              <a:off x="5076403" y="1629174"/>
              <a:ext cx="360280" cy="1253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oliniowy 46"/>
            <p:cNvCxnSpPr/>
            <p:nvPr/>
          </p:nvCxnSpPr>
          <p:spPr>
            <a:xfrm flipH="1" flipV="1">
              <a:off x="5076403" y="1548224"/>
              <a:ext cx="360280" cy="8095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oliniowy 52"/>
            <p:cNvCxnSpPr/>
            <p:nvPr/>
          </p:nvCxnSpPr>
          <p:spPr>
            <a:xfrm flipV="1">
              <a:off x="5076403" y="1413305"/>
              <a:ext cx="360280" cy="1349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oliniowy 58"/>
            <p:cNvCxnSpPr/>
            <p:nvPr/>
          </p:nvCxnSpPr>
          <p:spPr>
            <a:xfrm flipH="1" flipV="1">
              <a:off x="5076403" y="1340290"/>
              <a:ext cx="360280" cy="7301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oliniowy 78"/>
            <p:cNvCxnSpPr/>
            <p:nvPr/>
          </p:nvCxnSpPr>
          <p:spPr>
            <a:xfrm>
              <a:off x="5003395" y="1340290"/>
              <a:ext cx="0" cy="496976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Łącznik prostoliniowy 80"/>
            <p:cNvCxnSpPr/>
            <p:nvPr/>
          </p:nvCxnSpPr>
          <p:spPr>
            <a:xfrm>
              <a:off x="5508104" y="1324417"/>
              <a:ext cx="0" cy="496817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Łącznik prostoliniowy 82"/>
            <p:cNvCxnSpPr/>
            <p:nvPr/>
          </p:nvCxnSpPr>
          <p:spPr>
            <a:xfrm>
              <a:off x="5003395" y="1340290"/>
              <a:ext cx="50470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Łącznik prostoliniowy 85"/>
            <p:cNvCxnSpPr/>
            <p:nvPr/>
          </p:nvCxnSpPr>
          <p:spPr>
            <a:xfrm>
              <a:off x="5003395" y="6310055"/>
              <a:ext cx="252355" cy="2872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Łącznik prostoliniowy 91"/>
            <p:cNvCxnSpPr/>
            <p:nvPr/>
          </p:nvCxnSpPr>
          <p:spPr>
            <a:xfrm flipH="1">
              <a:off x="5255750" y="6292595"/>
              <a:ext cx="252354" cy="30475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Prostokąt 95"/>
            <p:cNvSpPr/>
            <p:nvPr/>
          </p:nvSpPr>
          <p:spPr>
            <a:xfrm>
              <a:off x="5003395" y="2265673"/>
              <a:ext cx="504709" cy="112696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Elipsa 98"/>
            <p:cNvSpPr/>
            <p:nvPr/>
          </p:nvSpPr>
          <p:spPr>
            <a:xfrm>
              <a:off x="5147825" y="5456100"/>
              <a:ext cx="215850" cy="2079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Elipsa 99"/>
            <p:cNvSpPr/>
            <p:nvPr/>
          </p:nvSpPr>
          <p:spPr>
            <a:xfrm>
              <a:off x="5147825" y="3198992"/>
              <a:ext cx="215850" cy="2079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6" name="pole tekstowe 79"/>
            <p:cNvSpPr txBox="1">
              <a:spLocks noChangeArrowheads="1"/>
            </p:cNvSpPr>
            <p:nvPr/>
          </p:nvSpPr>
          <p:spPr bwMode="auto">
            <a:xfrm>
              <a:off x="4214810" y="2143116"/>
              <a:ext cx="606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Lock</a:t>
              </a:r>
            </a:p>
          </p:txBody>
        </p:sp>
        <p:sp>
          <p:nvSpPr>
            <p:cNvPr id="40997" name="pole tekstowe 81"/>
            <p:cNvSpPr txBox="1">
              <a:spLocks noChangeArrowheads="1"/>
            </p:cNvSpPr>
            <p:nvPr/>
          </p:nvSpPr>
          <p:spPr bwMode="auto">
            <a:xfrm>
              <a:off x="3428992" y="1571612"/>
              <a:ext cx="1465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Return Spring</a:t>
              </a:r>
            </a:p>
          </p:txBody>
        </p:sp>
        <p:sp>
          <p:nvSpPr>
            <p:cNvPr id="40998" name="pole tekstowe 83"/>
            <p:cNvSpPr txBox="1">
              <a:spLocks noChangeArrowheads="1"/>
            </p:cNvSpPr>
            <p:nvPr/>
          </p:nvSpPr>
          <p:spPr bwMode="auto">
            <a:xfrm>
              <a:off x="3286116" y="4286256"/>
              <a:ext cx="16017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Casing with Tip</a:t>
              </a:r>
            </a:p>
          </p:txBody>
        </p:sp>
      </p:grpSp>
      <p:grpSp>
        <p:nvGrpSpPr>
          <p:cNvPr id="16" name="Grupa 111"/>
          <p:cNvGrpSpPr>
            <a:grpSpLocks/>
          </p:cNvGrpSpPr>
          <p:nvPr/>
        </p:nvGrpSpPr>
        <p:grpSpPr bwMode="auto">
          <a:xfrm>
            <a:off x="6500813" y="1357313"/>
            <a:ext cx="2311400" cy="5143500"/>
            <a:chOff x="6500826" y="1357298"/>
            <a:chExt cx="2311652" cy="5143536"/>
          </a:xfrm>
        </p:grpSpPr>
        <p:sp>
          <p:nvSpPr>
            <p:cNvPr id="85" name="Prostokąt 84"/>
            <p:cNvSpPr/>
            <p:nvPr/>
          </p:nvSpPr>
          <p:spPr>
            <a:xfrm>
              <a:off x="6500826" y="2500306"/>
              <a:ext cx="357226" cy="11430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87" name="Prostokąt 86"/>
            <p:cNvSpPr/>
            <p:nvPr/>
          </p:nvSpPr>
          <p:spPr>
            <a:xfrm>
              <a:off x="6500826" y="1357298"/>
              <a:ext cx="357226" cy="11430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0969" name="pole tekstowe 87"/>
            <p:cNvSpPr txBox="1">
              <a:spLocks noChangeArrowheads="1"/>
            </p:cNvSpPr>
            <p:nvPr/>
          </p:nvSpPr>
          <p:spPr bwMode="auto">
            <a:xfrm>
              <a:off x="7000892" y="2928934"/>
              <a:ext cx="18115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Scientific Payload</a:t>
              </a:r>
            </a:p>
          </p:txBody>
        </p:sp>
        <p:sp>
          <p:nvSpPr>
            <p:cNvPr id="40970" name="pole tekstowe 88"/>
            <p:cNvSpPr txBox="1">
              <a:spLocks noChangeArrowheads="1"/>
            </p:cNvSpPr>
            <p:nvPr/>
          </p:nvSpPr>
          <p:spPr bwMode="auto">
            <a:xfrm>
              <a:off x="7000892" y="1857364"/>
              <a:ext cx="13665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Return Drive</a:t>
              </a:r>
            </a:p>
          </p:txBody>
        </p:sp>
        <p:sp>
          <p:nvSpPr>
            <p:cNvPr id="90" name="Prostokąt 89"/>
            <p:cNvSpPr/>
            <p:nvPr/>
          </p:nvSpPr>
          <p:spPr>
            <a:xfrm>
              <a:off x="6500826" y="5143511"/>
              <a:ext cx="357226" cy="135732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0972" name="pole tekstowe 90"/>
            <p:cNvSpPr txBox="1">
              <a:spLocks noChangeArrowheads="1"/>
            </p:cNvSpPr>
            <p:nvPr/>
          </p:nvSpPr>
          <p:spPr bwMode="auto">
            <a:xfrm>
              <a:off x="7000892" y="5643578"/>
              <a:ext cx="17239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Sampling Device</a:t>
              </a:r>
            </a:p>
          </p:txBody>
        </p:sp>
      </p:grpSp>
      <p:sp>
        <p:nvSpPr>
          <p:cNvPr id="40966" name="pole tekstowe 92"/>
          <p:cNvSpPr txBox="1">
            <a:spLocks noChangeArrowheads="1"/>
          </p:cNvSpPr>
          <p:nvPr/>
        </p:nvSpPr>
        <p:spPr bwMode="auto">
          <a:xfrm>
            <a:off x="2786050" y="285728"/>
            <a:ext cx="38491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 b="1" dirty="0" err="1" smtClean="0"/>
              <a:t>Principle</a:t>
            </a:r>
            <a:r>
              <a:rPr lang="pl-PL" sz="3200" b="1" dirty="0" smtClean="0"/>
              <a:t> of design</a:t>
            </a:r>
            <a:endParaRPr lang="pl-PL" sz="3200" b="1" dirty="0"/>
          </a:p>
        </p:txBody>
      </p:sp>
      <p:sp>
        <p:nvSpPr>
          <p:cNvPr id="60" name="Prostokąt 59"/>
          <p:cNvSpPr/>
          <p:nvPr/>
        </p:nvSpPr>
        <p:spPr>
          <a:xfrm>
            <a:off x="7286644" y="1428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7358082" y="21429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EMOLE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62" name="pole tekstowe 61"/>
          <p:cNvSpPr txBox="1"/>
          <p:nvPr/>
        </p:nvSpPr>
        <p:spPr>
          <a:xfrm flipH="1">
            <a:off x="827584" y="6490792"/>
            <a:ext cx="7742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solidFill>
                  <a:srgbClr val="002060"/>
                </a:solidFill>
              </a:rPr>
              <a:t>PENETROMETRY IN THE SOLAR SYSTEM                                                              </a:t>
            </a:r>
            <a:r>
              <a:rPr lang="pl-PL" sz="1200" i="1" dirty="0" err="1" smtClean="0">
                <a:solidFill>
                  <a:srgbClr val="002060"/>
                </a:solidFill>
              </a:rPr>
              <a:t>Seggau</a:t>
            </a:r>
            <a:r>
              <a:rPr lang="pl-PL" sz="1200" i="1" dirty="0" smtClean="0">
                <a:solidFill>
                  <a:srgbClr val="002060"/>
                </a:solidFill>
              </a:rPr>
              <a:t>, 19-21 May 2014 </a:t>
            </a:r>
            <a:r>
              <a:rPr lang="pl-PL" sz="1200" dirty="0" smtClean="0">
                <a:solidFill>
                  <a:srgbClr val="002060"/>
                </a:solidFill>
              </a:rPr>
              <a:t>                                                                                         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pole tekstowe 92"/>
          <p:cNvSpPr txBox="1">
            <a:spLocks noChangeArrowheads="1"/>
          </p:cNvSpPr>
          <p:nvPr/>
        </p:nvSpPr>
        <p:spPr bwMode="auto">
          <a:xfrm>
            <a:off x="1714480" y="285728"/>
            <a:ext cx="44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200" b="1" dirty="0" err="1" smtClean="0"/>
              <a:t>Testing</a:t>
            </a:r>
            <a:r>
              <a:rPr lang="pl-PL" sz="3200" b="1" dirty="0" smtClean="0"/>
              <a:t> model</a:t>
            </a:r>
            <a:endParaRPr lang="pl-PL" sz="3200" b="1" dirty="0"/>
          </a:p>
        </p:txBody>
      </p:sp>
      <p:pic>
        <p:nvPicPr>
          <p:cNvPr id="3891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3544534" cy="255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876"/>
            <a:ext cx="3214710" cy="203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Prostokąt 136"/>
          <p:cNvSpPr/>
          <p:nvPr/>
        </p:nvSpPr>
        <p:spPr>
          <a:xfrm>
            <a:off x="357158" y="55721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Magnetic flux density (Tesla) for selected time steps</a:t>
            </a:r>
            <a:r>
              <a:rPr lang="pl-PL" sz="1600" dirty="0" smtClean="0"/>
              <a:t> and c</a:t>
            </a:r>
            <a:r>
              <a:rPr lang="en-US" sz="1600" dirty="0" err="1" smtClean="0"/>
              <a:t>apacitor</a:t>
            </a:r>
            <a:r>
              <a:rPr lang="en-US" sz="1600" dirty="0" smtClean="0"/>
              <a:t> voltage and coil current density in the time.</a:t>
            </a:r>
            <a:endParaRPr lang="pl-PL" sz="1600" dirty="0"/>
          </a:p>
        </p:txBody>
      </p:sp>
      <p:pic>
        <p:nvPicPr>
          <p:cNvPr id="55" name="Obraz 55" descr="C:\Users\Batosz\Desktop\P10807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7283" y="0"/>
            <a:ext cx="2936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103"/>
          <p:cNvGrpSpPr>
            <a:grpSpLocks/>
          </p:cNvGrpSpPr>
          <p:nvPr/>
        </p:nvGrpSpPr>
        <p:grpSpPr bwMode="auto">
          <a:xfrm>
            <a:off x="5500694" y="3214686"/>
            <a:ext cx="1408112" cy="2054225"/>
            <a:chOff x="500034" y="2143116"/>
            <a:chExt cx="1407670" cy="2054273"/>
          </a:xfrm>
        </p:grpSpPr>
        <p:sp>
          <p:nvSpPr>
            <p:cNvPr id="139" name="Prostokąt 138"/>
            <p:cNvSpPr/>
            <p:nvPr/>
          </p:nvSpPr>
          <p:spPr>
            <a:xfrm>
              <a:off x="1547455" y="3562374"/>
              <a:ext cx="360249" cy="503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Prostokąt 139"/>
            <p:cNvSpPr/>
            <p:nvPr/>
          </p:nvSpPr>
          <p:spPr>
            <a:xfrm>
              <a:off x="1547455" y="3130564"/>
              <a:ext cx="360249" cy="43181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Prostokąt 140"/>
            <p:cNvSpPr/>
            <p:nvPr/>
          </p:nvSpPr>
          <p:spPr>
            <a:xfrm>
              <a:off x="1547455" y="2708279"/>
              <a:ext cx="360249" cy="43339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Prostokąt 141"/>
            <p:cNvSpPr/>
            <p:nvPr/>
          </p:nvSpPr>
          <p:spPr>
            <a:xfrm>
              <a:off x="1547455" y="2205030"/>
              <a:ext cx="360249" cy="5032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Elipsa 142"/>
            <p:cNvSpPr/>
            <p:nvPr/>
          </p:nvSpPr>
          <p:spPr>
            <a:xfrm>
              <a:off x="1620457" y="2322508"/>
              <a:ext cx="215832" cy="2254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Elipsa 143"/>
            <p:cNvSpPr/>
            <p:nvPr/>
          </p:nvSpPr>
          <p:spPr>
            <a:xfrm>
              <a:off x="1620457" y="3698902"/>
              <a:ext cx="215832" cy="219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pole tekstowe 101"/>
            <p:cNvSpPr txBox="1">
              <a:spLocks noChangeArrowheads="1"/>
            </p:cNvSpPr>
            <p:nvPr/>
          </p:nvSpPr>
          <p:spPr bwMode="auto">
            <a:xfrm>
              <a:off x="605717" y="3551058"/>
              <a:ext cx="81624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Linear </a:t>
              </a:r>
            </a:p>
            <a:p>
              <a:r>
                <a:rPr lang="pl-PL"/>
                <a:t>Guide</a:t>
              </a:r>
            </a:p>
          </p:txBody>
        </p:sp>
        <p:sp>
          <p:nvSpPr>
            <p:cNvPr id="146" name="pole tekstowe 102"/>
            <p:cNvSpPr txBox="1">
              <a:spLocks noChangeArrowheads="1"/>
            </p:cNvSpPr>
            <p:nvPr/>
          </p:nvSpPr>
          <p:spPr bwMode="auto">
            <a:xfrm>
              <a:off x="500034" y="2786058"/>
              <a:ext cx="96693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Driving</a:t>
              </a:r>
            </a:p>
            <a:p>
              <a:r>
                <a:rPr lang="pl-PL"/>
                <a:t>Sections</a:t>
              </a:r>
              <a:endParaRPr lang="en-US"/>
            </a:p>
          </p:txBody>
        </p:sp>
        <p:sp>
          <p:nvSpPr>
            <p:cNvPr id="147" name="pole tekstowe 59"/>
            <p:cNvSpPr txBox="1">
              <a:spLocks noChangeArrowheads="1"/>
            </p:cNvSpPr>
            <p:nvPr/>
          </p:nvSpPr>
          <p:spPr bwMode="auto">
            <a:xfrm>
              <a:off x="642910" y="2143116"/>
              <a:ext cx="81624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Linear </a:t>
              </a:r>
            </a:p>
            <a:p>
              <a:r>
                <a:rPr lang="pl-PL"/>
                <a:t>Guide</a:t>
              </a:r>
            </a:p>
          </p:txBody>
        </p:sp>
      </p:grpSp>
      <p:sp>
        <p:nvSpPr>
          <p:cNvPr id="18" name="Prostokąt 17"/>
          <p:cNvSpPr/>
          <p:nvPr/>
        </p:nvSpPr>
        <p:spPr>
          <a:xfrm>
            <a:off x="8138597" y="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EMOLE</a:t>
            </a:r>
            <a:endParaRPr lang="pl-PL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pole tekstowe 92"/>
          <p:cNvSpPr txBox="1">
            <a:spLocks noChangeArrowheads="1"/>
          </p:cNvSpPr>
          <p:nvPr/>
        </p:nvSpPr>
        <p:spPr bwMode="auto">
          <a:xfrm>
            <a:off x="2193613" y="283589"/>
            <a:ext cx="44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Design</a:t>
            </a:r>
            <a:endParaRPr lang="pl-PL" sz="3200" b="1" dirty="0"/>
          </a:p>
        </p:txBody>
      </p:sp>
      <p:sp>
        <p:nvSpPr>
          <p:cNvPr id="18" name="Prostokąt 17"/>
          <p:cNvSpPr/>
          <p:nvPr/>
        </p:nvSpPr>
        <p:spPr>
          <a:xfrm>
            <a:off x="8138597" y="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EMOLE</a:t>
            </a:r>
            <a:endParaRPr lang="pl-PL" dirty="0">
              <a:solidFill>
                <a:srgbClr val="7030A0"/>
              </a:solidFill>
            </a:endParaRPr>
          </a:p>
        </p:txBody>
      </p:sp>
      <p:grpSp>
        <p:nvGrpSpPr>
          <p:cNvPr id="19" name="Kanwa 1"/>
          <p:cNvGrpSpPr/>
          <p:nvPr/>
        </p:nvGrpSpPr>
        <p:grpSpPr>
          <a:xfrm>
            <a:off x="163615" y="2084781"/>
            <a:ext cx="8667410" cy="2101023"/>
            <a:chOff x="0" y="0"/>
            <a:chExt cx="5486400" cy="1506428"/>
          </a:xfrm>
        </p:grpSpPr>
        <p:sp>
          <p:nvSpPr>
            <p:cNvPr id="20" name="Prostokąt 19"/>
            <p:cNvSpPr/>
            <p:nvPr/>
          </p:nvSpPr>
          <p:spPr>
            <a:xfrm>
              <a:off x="0" y="0"/>
              <a:ext cx="5486400" cy="1505585"/>
            </a:xfrm>
            <a:prstGeom prst="rect">
              <a:avLst/>
            </a:prstGeom>
          </p:spPr>
        </p:sp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79449"/>
              <a:ext cx="5486400" cy="666175"/>
            </a:xfrm>
            <a:prstGeom prst="rect">
              <a:avLst/>
            </a:prstGeom>
          </p:spPr>
        </p:pic>
        <p:cxnSp>
          <p:nvCxnSpPr>
            <p:cNvPr id="22" name="Łącznik prosty ze strzałką 21"/>
            <p:cNvCxnSpPr/>
            <p:nvPr/>
          </p:nvCxnSpPr>
          <p:spPr>
            <a:xfrm flipV="1">
              <a:off x="4454305" y="784555"/>
              <a:ext cx="280657" cy="452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Pole tekstowe 4"/>
            <p:cNvSpPr txBox="1"/>
            <p:nvPr/>
          </p:nvSpPr>
          <p:spPr>
            <a:xfrm>
              <a:off x="3705142" y="1147622"/>
              <a:ext cx="763270" cy="2940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dirty="0" err="1">
                  <a:effectLst/>
                  <a:ea typeface="Calibri"/>
                  <a:cs typeface="Times New Roman"/>
                </a:rPr>
                <a:t>brake</a:t>
              </a:r>
              <a:r>
                <a:rPr lang="pl-PL" sz="1600" dirty="0">
                  <a:effectLst/>
                  <a:ea typeface="Calibri"/>
                  <a:cs typeface="Times New Roman"/>
                </a:rPr>
                <a:t> spring</a:t>
              </a:r>
              <a:endParaRPr lang="en-US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4" name="Pole tekstowe 4"/>
            <p:cNvSpPr txBox="1"/>
            <p:nvPr/>
          </p:nvSpPr>
          <p:spPr>
            <a:xfrm>
              <a:off x="1176950" y="1213058"/>
              <a:ext cx="1998345" cy="2933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pl-PL" sz="1600" dirty="0" err="1">
                  <a:effectLst/>
                  <a:ea typeface="Calibri"/>
                </a:rPr>
                <a:t>linear</a:t>
              </a:r>
              <a:r>
                <a:rPr lang="pl-PL" sz="1600" dirty="0">
                  <a:effectLst/>
                  <a:ea typeface="Calibri"/>
                </a:rPr>
                <a:t> </a:t>
              </a:r>
              <a:r>
                <a:rPr lang="pl-PL" sz="1600" dirty="0" err="1">
                  <a:effectLst/>
                  <a:ea typeface="Calibri"/>
                </a:rPr>
                <a:t>guiding</a:t>
              </a:r>
              <a:r>
                <a:rPr lang="pl-PL" sz="1600" dirty="0">
                  <a:effectLst/>
                  <a:ea typeface="Calibri"/>
                </a:rPr>
                <a:t> + hammer return </a:t>
              </a:r>
              <a:r>
                <a:rPr lang="pl-PL" sz="1600" dirty="0" err="1">
                  <a:effectLst/>
                  <a:ea typeface="Calibri"/>
                </a:rPr>
                <a:t>springs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Pole tekstowe 4"/>
            <p:cNvSpPr txBox="1"/>
            <p:nvPr/>
          </p:nvSpPr>
          <p:spPr>
            <a:xfrm>
              <a:off x="1614975" y="36479"/>
              <a:ext cx="916305" cy="2927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pl-PL" sz="1600" dirty="0" err="1">
                  <a:effectLst/>
                  <a:ea typeface="Calibri"/>
                </a:rPr>
                <a:t>electromagnets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6" name="Łącznik prosty ze strzałką 25"/>
            <p:cNvCxnSpPr/>
            <p:nvPr/>
          </p:nvCxnSpPr>
          <p:spPr>
            <a:xfrm flipV="1">
              <a:off x="3032911" y="929006"/>
              <a:ext cx="380245" cy="2849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Łącznik prosty ze strzałką 26"/>
            <p:cNvCxnSpPr/>
            <p:nvPr/>
          </p:nvCxnSpPr>
          <p:spPr>
            <a:xfrm flipH="1" flipV="1">
              <a:off x="1570776" y="951985"/>
              <a:ext cx="393826" cy="285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/>
            <p:nvPr/>
          </p:nvCxnSpPr>
          <p:spPr>
            <a:xfrm flipH="1">
              <a:off x="1186004" y="282388"/>
              <a:ext cx="525101" cy="1808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Łącznik prosty ze strzałką 28"/>
            <p:cNvCxnSpPr/>
            <p:nvPr/>
          </p:nvCxnSpPr>
          <p:spPr>
            <a:xfrm flipH="1">
              <a:off x="1846907" y="300369"/>
              <a:ext cx="108641" cy="1495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/>
            <p:cNvCxnSpPr/>
            <p:nvPr/>
          </p:nvCxnSpPr>
          <p:spPr>
            <a:xfrm>
              <a:off x="2349375" y="286794"/>
              <a:ext cx="49793" cy="1811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Pole tekstowe 4"/>
            <p:cNvSpPr txBox="1"/>
            <p:nvPr/>
          </p:nvSpPr>
          <p:spPr>
            <a:xfrm>
              <a:off x="3552485" y="71970"/>
              <a:ext cx="638810" cy="2933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pl-PL" sz="1600" dirty="0" err="1">
                  <a:effectLst/>
                  <a:ea typeface="Calibri"/>
                </a:rPr>
                <a:t>wire</a:t>
              </a:r>
              <a:r>
                <a:rPr lang="pl-PL" sz="1600" dirty="0">
                  <a:effectLst/>
                  <a:ea typeface="Calibri"/>
                </a:rPr>
                <a:t> </a:t>
              </a:r>
              <a:r>
                <a:rPr lang="pl-PL" sz="1600" dirty="0" err="1">
                  <a:effectLst/>
                  <a:ea typeface="Calibri"/>
                </a:rPr>
                <a:t>helix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2" name="Łącznik prosty ze strzałką 31"/>
            <p:cNvCxnSpPr/>
            <p:nvPr/>
          </p:nvCxnSpPr>
          <p:spPr>
            <a:xfrm>
              <a:off x="4191754" y="300117"/>
              <a:ext cx="502468" cy="2493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Pole tekstowe 4"/>
            <p:cNvSpPr txBox="1"/>
            <p:nvPr/>
          </p:nvSpPr>
          <p:spPr>
            <a:xfrm>
              <a:off x="48725" y="19404"/>
              <a:ext cx="758825" cy="2921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pl-PL" sz="1600" dirty="0" err="1">
                  <a:effectLst/>
                  <a:ea typeface="Calibri"/>
                </a:rPr>
                <a:t>outer</a:t>
              </a:r>
              <a:r>
                <a:rPr lang="pl-PL" sz="1600" dirty="0">
                  <a:effectLst/>
                  <a:ea typeface="Calibri"/>
                </a:rPr>
                <a:t> </a:t>
              </a:r>
              <a:r>
                <a:rPr lang="pl-PL" sz="1600" dirty="0" err="1">
                  <a:effectLst/>
                  <a:ea typeface="Calibri"/>
                </a:rPr>
                <a:t>casing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Łącznik prosty ze strzałką 33"/>
            <p:cNvCxnSpPr/>
            <p:nvPr/>
          </p:nvCxnSpPr>
          <p:spPr>
            <a:xfrm>
              <a:off x="710697" y="250593"/>
              <a:ext cx="31687" cy="1857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11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92"/>
          <p:cNvSpPr txBox="1">
            <a:spLocks noChangeArrowheads="1"/>
          </p:cNvSpPr>
          <p:nvPr/>
        </p:nvSpPr>
        <p:spPr bwMode="auto">
          <a:xfrm>
            <a:off x="3347864" y="150650"/>
            <a:ext cx="35397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800" b="1" dirty="0" err="1" smtClean="0">
                <a:latin typeface="+mj-lt"/>
              </a:rPr>
              <a:t>Drills</a:t>
            </a:r>
            <a:r>
              <a:rPr lang="pl-PL" sz="2800" b="1" dirty="0" smtClean="0">
                <a:latin typeface="+mj-lt"/>
              </a:rPr>
              <a:t> &amp; </a:t>
            </a:r>
            <a:r>
              <a:rPr lang="pl-PL" sz="2800" b="1" dirty="0" err="1" smtClean="0">
                <a:latin typeface="+mj-lt"/>
              </a:rPr>
              <a:t>Penetrators</a:t>
            </a:r>
            <a:endParaRPr lang="pl-PL" sz="2800" b="1" dirty="0" smtClean="0">
              <a:latin typeface="+mj-lt"/>
            </a:endParaRPr>
          </a:p>
          <a:p>
            <a:endParaRPr lang="pl-PL" sz="3200" b="1" dirty="0"/>
          </a:p>
        </p:txBody>
      </p:sp>
      <p:sp>
        <p:nvSpPr>
          <p:cNvPr id="17" name="Prostokąt 16"/>
          <p:cNvSpPr/>
          <p:nvPr/>
        </p:nvSpPr>
        <p:spPr>
          <a:xfrm>
            <a:off x="357158" y="1606690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78591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321467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464343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607219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750095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ięciokąt 24"/>
          <p:cNvSpPr/>
          <p:nvPr/>
        </p:nvSpPr>
        <p:spPr>
          <a:xfrm rot="5400000">
            <a:off x="6137894" y="3637069"/>
            <a:ext cx="3988038" cy="571504"/>
          </a:xfrm>
          <a:prstGeom prst="homePlate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Prążkowana strzałka w prawo 1"/>
          <p:cNvSpPr/>
          <p:nvPr/>
        </p:nvSpPr>
        <p:spPr>
          <a:xfrm>
            <a:off x="357158" y="864497"/>
            <a:ext cx="4143404" cy="588034"/>
          </a:xfrm>
          <a:prstGeom prst="stripedRightArrow">
            <a:avLst/>
          </a:prstGeom>
          <a:solidFill>
            <a:srgbClr val="66FF66">
              <a:alpha val="4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 R I L </a:t>
            </a:r>
            <a:r>
              <a:rPr lang="pl-PL" b="1" dirty="0" err="1" smtClean="0"/>
              <a:t>L</a:t>
            </a:r>
            <a:r>
              <a:rPr lang="pl-PL" b="1" dirty="0" smtClean="0"/>
              <a:t> S</a:t>
            </a:r>
            <a:endParaRPr lang="en-US" b="1" dirty="0"/>
          </a:p>
        </p:txBody>
      </p:sp>
      <p:sp>
        <p:nvSpPr>
          <p:cNvPr id="19" name="Prążkowana strzałka w prawo 18"/>
          <p:cNvSpPr/>
          <p:nvPr/>
        </p:nvSpPr>
        <p:spPr>
          <a:xfrm rot="10800000">
            <a:off x="4643438" y="864498"/>
            <a:ext cx="4143404" cy="588034"/>
          </a:xfrm>
          <a:prstGeom prst="stripedRightArrow">
            <a:avLst/>
          </a:prstGeom>
          <a:solidFill>
            <a:srgbClr val="66FF66">
              <a:alpha val="4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58582" y="973849"/>
            <a:ext cx="25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 E N E T R A T O R 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 flipH="1">
            <a:off x="827584" y="6490792"/>
            <a:ext cx="7742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solidFill>
                  <a:srgbClr val="002060"/>
                </a:solidFill>
              </a:rPr>
              <a:t>PENETROMETRY IN THE SOLAR SYSTEM                                                              </a:t>
            </a:r>
            <a:r>
              <a:rPr lang="pl-PL" sz="1200" i="1" dirty="0" err="1" smtClean="0">
                <a:solidFill>
                  <a:srgbClr val="002060"/>
                </a:solidFill>
              </a:rPr>
              <a:t>Seggau</a:t>
            </a:r>
            <a:r>
              <a:rPr lang="pl-PL" sz="1200" i="1" dirty="0" smtClean="0">
                <a:solidFill>
                  <a:srgbClr val="002060"/>
                </a:solidFill>
              </a:rPr>
              <a:t>, 19-21 May 2014 </a:t>
            </a:r>
            <a:r>
              <a:rPr lang="pl-PL" sz="1200" dirty="0" smtClean="0">
                <a:solidFill>
                  <a:srgbClr val="002060"/>
                </a:solidFill>
              </a:rPr>
              <a:t>                                                                                           </a:t>
            </a:r>
            <a:endParaRPr lang="en-US" sz="1200" dirty="0"/>
          </a:p>
        </p:txBody>
      </p:sp>
      <p:sp>
        <p:nvSpPr>
          <p:cNvPr id="4" name="Prostokąt 3"/>
          <p:cNvSpPr/>
          <p:nvPr/>
        </p:nvSpPr>
        <p:spPr>
          <a:xfrm>
            <a:off x="7924233" y="2594972"/>
            <a:ext cx="439334" cy="2521258"/>
          </a:xfrm>
          <a:prstGeom prst="rect">
            <a:avLst/>
          </a:prstGeom>
          <a:solidFill>
            <a:srgbClr val="1E1B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załka w dół 5"/>
          <p:cNvSpPr/>
          <p:nvPr/>
        </p:nvSpPr>
        <p:spPr>
          <a:xfrm>
            <a:off x="8001024" y="4077072"/>
            <a:ext cx="28575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1" t="3247" r="46176" b="3389"/>
          <a:stretch/>
        </p:blipFill>
        <p:spPr>
          <a:xfrm>
            <a:off x="698281" y="1928802"/>
            <a:ext cx="603638" cy="4070685"/>
          </a:xfrm>
          <a:prstGeom prst="rect">
            <a:avLst/>
          </a:prstGeom>
        </p:spPr>
      </p:pic>
      <p:sp>
        <p:nvSpPr>
          <p:cNvPr id="8" name="Strzałka w dół 7"/>
          <p:cNvSpPr/>
          <p:nvPr/>
        </p:nvSpPr>
        <p:spPr>
          <a:xfrm>
            <a:off x="880469" y="1628800"/>
            <a:ext cx="239261" cy="30000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załka zakrzywiona w dół 9"/>
          <p:cNvSpPr/>
          <p:nvPr/>
        </p:nvSpPr>
        <p:spPr>
          <a:xfrm rot="5238441">
            <a:off x="633774" y="2812649"/>
            <a:ext cx="667582" cy="666141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776619" y="126786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D1</a:t>
            </a:r>
            <a:endParaRPr lang="en-US" b="1" dirty="0"/>
          </a:p>
        </p:txBody>
      </p:sp>
      <p:grpSp>
        <p:nvGrpSpPr>
          <p:cNvPr id="51" name="Grupa 50"/>
          <p:cNvGrpSpPr/>
          <p:nvPr/>
        </p:nvGrpSpPr>
        <p:grpSpPr>
          <a:xfrm>
            <a:off x="6413224" y="1267867"/>
            <a:ext cx="657634" cy="4936841"/>
            <a:chOff x="6413224" y="1267867"/>
            <a:chExt cx="657634" cy="4936841"/>
          </a:xfrm>
        </p:grpSpPr>
        <p:pic>
          <p:nvPicPr>
            <p:cNvPr id="29" name="Obraz 28" descr="kret pogladowy.jpg"/>
            <p:cNvPicPr>
              <a:picLocks noChangeAspect="1"/>
            </p:cNvPicPr>
            <p:nvPr/>
          </p:nvPicPr>
          <p:blipFill>
            <a:blip r:embed="rId3" cstate="print"/>
            <a:srcRect l="11719" t="38727" r="14843" b="43737"/>
            <a:stretch>
              <a:fillRect/>
            </a:stretch>
          </p:blipFill>
          <p:spPr>
            <a:xfrm rot="16200000">
              <a:off x="4534264" y="3668115"/>
              <a:ext cx="4415553" cy="657634"/>
            </a:xfrm>
            <a:prstGeom prst="rect">
              <a:avLst/>
            </a:prstGeom>
          </p:spPr>
        </p:pic>
        <p:sp>
          <p:nvSpPr>
            <p:cNvPr id="14" name="Pięciokąt 13"/>
            <p:cNvSpPr/>
            <p:nvPr/>
          </p:nvSpPr>
          <p:spPr>
            <a:xfrm rot="5400000">
              <a:off x="6335138" y="5544000"/>
              <a:ext cx="795470" cy="348993"/>
            </a:xfrm>
            <a:prstGeom prst="homePlate">
              <a:avLst>
                <a:gd name="adj" fmla="val 7307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6558376" y="3988008"/>
              <a:ext cx="348994" cy="1332753"/>
            </a:xfrm>
            <a:prstGeom prst="rect">
              <a:avLst/>
            </a:prstGeom>
            <a:solidFill>
              <a:srgbClr val="1E1B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6558376" y="2193731"/>
              <a:ext cx="348994" cy="1530146"/>
            </a:xfrm>
            <a:prstGeom prst="rect">
              <a:avLst/>
            </a:prstGeom>
            <a:solidFill>
              <a:srgbClr val="1E1B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rzałka w dół 35"/>
            <p:cNvSpPr/>
            <p:nvPr/>
          </p:nvSpPr>
          <p:spPr>
            <a:xfrm>
              <a:off x="6598585" y="4481500"/>
              <a:ext cx="285752" cy="5040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rzałka w dół 34"/>
            <p:cNvSpPr/>
            <p:nvPr/>
          </p:nvSpPr>
          <p:spPr>
            <a:xfrm>
              <a:off x="6589997" y="2844747"/>
              <a:ext cx="285752" cy="5040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ole tekstowe 48"/>
            <p:cNvSpPr txBox="1"/>
            <p:nvPr/>
          </p:nvSpPr>
          <p:spPr>
            <a:xfrm>
              <a:off x="6502228" y="126786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P2</a:t>
              </a:r>
              <a:endParaRPr lang="en-US" b="1" dirty="0"/>
            </a:p>
          </p:txBody>
        </p:sp>
      </p:grpSp>
      <p:sp>
        <p:nvSpPr>
          <p:cNvPr id="50" name="pole tekstowe 49"/>
          <p:cNvSpPr txBox="1"/>
          <p:nvPr/>
        </p:nvSpPr>
        <p:spPr>
          <a:xfrm>
            <a:off x="7876162" y="124911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</a:t>
            </a:r>
            <a:r>
              <a:rPr lang="pl-PL" b="1" dirty="0" smtClean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4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3181350"/>
            <a:ext cx="9144000" cy="36766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9" name="Grupa 58"/>
          <p:cNvGrpSpPr/>
          <p:nvPr/>
        </p:nvGrpSpPr>
        <p:grpSpPr>
          <a:xfrm>
            <a:off x="1428728" y="1571612"/>
            <a:ext cx="703256" cy="3758972"/>
            <a:chOff x="2771800" y="1349402"/>
            <a:chExt cx="703256" cy="3758972"/>
          </a:xfrm>
        </p:grpSpPr>
        <p:grpSp>
          <p:nvGrpSpPr>
            <p:cNvPr id="21" name="Grupa 20"/>
            <p:cNvGrpSpPr/>
            <p:nvPr/>
          </p:nvGrpSpPr>
          <p:grpSpPr>
            <a:xfrm>
              <a:off x="2771800" y="1349402"/>
              <a:ext cx="355719" cy="3456384"/>
              <a:chOff x="4577118" y="908720"/>
              <a:chExt cx="378044" cy="3106163"/>
            </a:xfrm>
            <a:solidFill>
              <a:srgbClr val="C00000"/>
            </a:solidFill>
          </p:grpSpPr>
          <p:sp>
            <p:nvSpPr>
              <p:cNvPr id="20" name="Trójkąt prostokątny 19"/>
              <p:cNvSpPr/>
              <p:nvPr/>
            </p:nvSpPr>
            <p:spPr>
              <a:xfrm rot="10800000">
                <a:off x="4577118" y="2585476"/>
                <a:ext cx="376019" cy="1018836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rójkąt prostokątny 18"/>
              <p:cNvSpPr/>
              <p:nvPr/>
            </p:nvSpPr>
            <p:spPr>
              <a:xfrm rot="10800000">
                <a:off x="4659718" y="2990853"/>
                <a:ext cx="295444" cy="830289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Trójkąt prostokątny 1"/>
              <p:cNvSpPr/>
              <p:nvPr/>
            </p:nvSpPr>
            <p:spPr>
              <a:xfrm rot="10800000">
                <a:off x="4765126" y="3364585"/>
                <a:ext cx="188011" cy="650298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Prostokąt 6"/>
              <p:cNvSpPr/>
              <p:nvPr/>
            </p:nvSpPr>
            <p:spPr>
              <a:xfrm>
                <a:off x="4577119" y="908720"/>
                <a:ext cx="376019" cy="1676755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" name="Grupa 26"/>
            <p:cNvGrpSpPr/>
            <p:nvPr/>
          </p:nvGrpSpPr>
          <p:grpSpPr>
            <a:xfrm>
              <a:off x="3138269" y="1651992"/>
              <a:ext cx="336787" cy="3456382"/>
              <a:chOff x="6604202" y="346415"/>
              <a:chExt cx="344063" cy="3106163"/>
            </a:xfrm>
            <a:solidFill>
              <a:srgbClr val="FFC000"/>
            </a:solidFill>
          </p:grpSpPr>
          <p:sp>
            <p:nvSpPr>
              <p:cNvPr id="23" name="Trójkąt prostokątny 22"/>
              <p:cNvSpPr/>
              <p:nvPr/>
            </p:nvSpPr>
            <p:spPr>
              <a:xfrm rot="10800000" flipH="1">
                <a:off x="6604202" y="2023171"/>
                <a:ext cx="344061" cy="1018836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rójkąt prostokątny 23"/>
              <p:cNvSpPr/>
              <p:nvPr/>
            </p:nvSpPr>
            <p:spPr>
              <a:xfrm rot="10800000" flipH="1">
                <a:off x="6606228" y="2428547"/>
                <a:ext cx="270334" cy="830289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Trójkąt prostokątny 24"/>
              <p:cNvSpPr/>
              <p:nvPr/>
            </p:nvSpPr>
            <p:spPr>
              <a:xfrm rot="10800000" flipH="1">
                <a:off x="6604202" y="2802280"/>
                <a:ext cx="172032" cy="650298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Prostokąt 25"/>
              <p:cNvSpPr/>
              <p:nvPr/>
            </p:nvSpPr>
            <p:spPr>
              <a:xfrm flipH="1">
                <a:off x="6604204" y="346415"/>
                <a:ext cx="344061" cy="1676755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5" name="pole tekstowe 34"/>
          <p:cNvSpPr txBox="1">
            <a:spLocks noChangeArrowheads="1"/>
          </p:cNvSpPr>
          <p:nvPr/>
        </p:nvSpPr>
        <p:spPr bwMode="auto">
          <a:xfrm>
            <a:off x="142844" y="1071546"/>
            <a:ext cx="106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1800" dirty="0">
                <a:solidFill>
                  <a:srgbClr val="000000"/>
                </a:solidFill>
                <a:latin typeface="Calibri" pitchFamily="34" charset="0"/>
              </a:rPr>
              <a:t>REGULAR</a:t>
            </a:r>
            <a:endParaRPr lang="en-US" alt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05" name="pole tekstowe 35"/>
          <p:cNvSpPr txBox="1">
            <a:spLocks noChangeArrowheads="1"/>
          </p:cNvSpPr>
          <p:nvPr/>
        </p:nvSpPr>
        <p:spPr bwMode="auto">
          <a:xfrm>
            <a:off x="2665413" y="122238"/>
            <a:ext cx="389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en-US" sz="2800" b="1">
                <a:solidFill>
                  <a:srgbClr val="000000"/>
                </a:solidFill>
                <a:latin typeface="Calibri" pitchFamily="34" charset="0"/>
              </a:rPr>
              <a:t>PENETRATION METHODS</a:t>
            </a:r>
            <a:endParaRPr lang="en-US" altLang="en-US" sz="2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" name="pole tekstowe 37"/>
          <p:cNvSpPr txBox="1">
            <a:spLocks noChangeArrowheads="1"/>
          </p:cNvSpPr>
          <p:nvPr/>
        </p:nvSpPr>
        <p:spPr bwMode="auto">
          <a:xfrm>
            <a:off x="2000232" y="785794"/>
            <a:ext cx="22565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en-US" sz="1800" dirty="0">
                <a:solidFill>
                  <a:srgbClr val="000000"/>
                </a:solidFill>
                <a:latin typeface="Calibri" pitchFamily="34" charset="0"/>
              </a:rPr>
              <a:t>WOODEN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en-US" sz="1800" dirty="0" smtClean="0">
                <a:solidFill>
                  <a:srgbClr val="000000"/>
                </a:solidFill>
                <a:latin typeface="Calibri" pitchFamily="34" charset="0"/>
              </a:rPr>
              <a:t>WASP (WW)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en-US" sz="1800" i="1" dirty="0" smtClean="0">
                <a:solidFill>
                  <a:srgbClr val="000000"/>
                </a:solidFill>
                <a:latin typeface="Calibri" pitchFamily="34" charset="0"/>
              </a:rPr>
              <a:t>(Yang Gao et al. 2006)</a:t>
            </a:r>
            <a:endParaRPr lang="en-US" altLang="en-US" sz="1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06" name="Grupa 105"/>
          <p:cNvGrpSpPr/>
          <p:nvPr/>
        </p:nvGrpSpPr>
        <p:grpSpPr>
          <a:xfrm>
            <a:off x="4698916" y="702571"/>
            <a:ext cx="4929253" cy="4077688"/>
            <a:chOff x="4698916" y="702571"/>
            <a:chExt cx="4929253" cy="4077688"/>
          </a:xfrm>
        </p:grpSpPr>
        <p:grpSp>
          <p:nvGrpSpPr>
            <p:cNvPr id="61" name="Grupa 60"/>
            <p:cNvGrpSpPr/>
            <p:nvPr/>
          </p:nvGrpSpPr>
          <p:grpSpPr>
            <a:xfrm>
              <a:off x="4714876" y="1428736"/>
              <a:ext cx="914400" cy="3351523"/>
              <a:chOff x="5648325" y="1381568"/>
              <a:chExt cx="914400" cy="3351523"/>
            </a:xfrm>
          </p:grpSpPr>
          <p:grpSp>
            <p:nvGrpSpPr>
              <p:cNvPr id="33" name="Grupa 32"/>
              <p:cNvGrpSpPr/>
              <p:nvPr/>
            </p:nvGrpSpPr>
            <p:grpSpPr>
              <a:xfrm>
                <a:off x="5781489" y="3296172"/>
                <a:ext cx="648072" cy="1436919"/>
                <a:chOff x="5580112" y="764704"/>
                <a:chExt cx="648072" cy="1436919"/>
              </a:xfrm>
              <a:solidFill>
                <a:srgbClr val="7030A0"/>
              </a:solidFill>
            </p:grpSpPr>
            <p:sp>
              <p:nvSpPr>
                <p:cNvPr id="30" name="Trójkąt równoramienny 29"/>
                <p:cNvSpPr/>
                <p:nvPr/>
              </p:nvSpPr>
              <p:spPr>
                <a:xfrm flipV="1">
                  <a:off x="5580112" y="1669108"/>
                  <a:ext cx="648072" cy="532515"/>
                </a:xfrm>
                <a:prstGeom prst="triangle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Prostokąt 31"/>
                <p:cNvSpPr/>
                <p:nvPr/>
              </p:nvSpPr>
              <p:spPr>
                <a:xfrm flipV="1">
                  <a:off x="5580112" y="764704"/>
                  <a:ext cx="648072" cy="904404"/>
                </a:xfrm>
                <a:prstGeom prst="rect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4" name="Grupa 33"/>
              <p:cNvGrpSpPr/>
              <p:nvPr/>
            </p:nvGrpSpPr>
            <p:grpSpPr>
              <a:xfrm>
                <a:off x="5648325" y="1381568"/>
                <a:ext cx="914400" cy="2859087"/>
                <a:chOff x="6599083" y="1124744"/>
                <a:chExt cx="914400" cy="2859087"/>
              </a:xfrm>
              <a:solidFill>
                <a:srgbClr val="92D050"/>
              </a:solidFill>
            </p:grpSpPr>
            <p:sp>
              <p:nvSpPr>
                <p:cNvPr id="28" name="Trapez 27"/>
                <p:cNvSpPr/>
                <p:nvPr/>
              </p:nvSpPr>
              <p:spPr>
                <a:xfrm flipV="1">
                  <a:off x="6599083" y="3487759"/>
                  <a:ext cx="914400" cy="496072"/>
                </a:xfrm>
                <a:prstGeom prst="trapezoid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Prostokąt 28"/>
                <p:cNvSpPr/>
                <p:nvPr/>
              </p:nvSpPr>
              <p:spPr>
                <a:xfrm flipV="1">
                  <a:off x="6599083" y="1124744"/>
                  <a:ext cx="914400" cy="2363015"/>
                </a:xfrm>
                <a:prstGeom prst="rect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9" name="pole tekstowe 38"/>
            <p:cNvSpPr txBox="1">
              <a:spLocks noChangeArrowheads="1"/>
            </p:cNvSpPr>
            <p:nvPr/>
          </p:nvSpPr>
          <p:spPr bwMode="auto">
            <a:xfrm>
              <a:off x="4698916" y="702571"/>
              <a:ext cx="492925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800" dirty="0" smtClean="0">
                  <a:solidFill>
                    <a:srgbClr val="000000"/>
                  </a:solidFill>
                  <a:latin typeface="Calibri" pitchFamily="34" charset="0"/>
                </a:rPr>
                <a:t>DOUBLE ACTION PENETRATION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800" dirty="0" smtClean="0">
                  <a:solidFill>
                    <a:srgbClr val="000000"/>
                  </a:solidFill>
                  <a:latin typeface="Calibri" pitchFamily="34" charset="0"/>
                </a:rPr>
                <a:t>WW </a:t>
              </a:r>
              <a:r>
                <a:rPr lang="pl-PL" altLang="en-US" sz="1800" dirty="0" err="1" smtClean="0">
                  <a:solidFill>
                    <a:srgbClr val="000000"/>
                  </a:solidFill>
                  <a:latin typeface="Calibri" pitchFamily="34" charset="0"/>
                </a:rPr>
                <a:t>concentric</a:t>
              </a:r>
              <a:r>
                <a:rPr lang="pl-PL" altLang="en-US" sz="1800" dirty="0" smtClean="0">
                  <a:solidFill>
                    <a:srgbClr val="000000"/>
                  </a:solidFill>
                  <a:latin typeface="Calibri" pitchFamily="34" charset="0"/>
                </a:rPr>
                <a:t> (</a:t>
              </a:r>
              <a:r>
                <a:rPr lang="pl-PL" altLang="en-US" sz="1800" dirty="0" err="1" smtClean="0">
                  <a:solidFill>
                    <a:srgbClr val="000000"/>
                  </a:solidFill>
                  <a:latin typeface="Calibri" pitchFamily="34" charset="0"/>
                </a:rPr>
                <a:t>outside</a:t>
              </a:r>
              <a:r>
                <a:rPr lang="pl-PL" altLang="en-US" sz="18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pl-PL" altLang="en-US" sz="1800" dirty="0" err="1" smtClean="0">
                  <a:solidFill>
                    <a:srgbClr val="000000"/>
                  </a:solidFill>
                  <a:latin typeface="Calibri" pitchFamily="34" charset="0"/>
                </a:rPr>
                <a:t>Casing</a:t>
              </a:r>
              <a:r>
                <a:rPr lang="pl-PL" altLang="en-US" sz="1800" dirty="0" smtClean="0">
                  <a:solidFill>
                    <a:srgbClr val="000000"/>
                  </a:solidFill>
                  <a:latin typeface="Calibri" pitchFamily="34" charset="0"/>
                </a:rPr>
                <a:t>, </a:t>
              </a:r>
              <a:r>
                <a:rPr lang="pl-PL" altLang="en-US" sz="1800" dirty="0" err="1" smtClean="0">
                  <a:solidFill>
                    <a:srgbClr val="000000"/>
                  </a:solidFill>
                  <a:latin typeface="Calibri" pitchFamily="34" charset="0"/>
                </a:rPr>
                <a:t>inner</a:t>
              </a:r>
              <a:r>
                <a:rPr lang="pl-PL" altLang="en-US" sz="1800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pl-PL" altLang="en-US" sz="1800" dirty="0" err="1" smtClean="0">
                  <a:solidFill>
                    <a:srgbClr val="000000"/>
                  </a:solidFill>
                  <a:latin typeface="Calibri" pitchFamily="34" charset="0"/>
                </a:rPr>
                <a:t>Tip</a:t>
              </a:r>
              <a:r>
                <a:rPr lang="pl-PL" altLang="en-US" sz="1800" dirty="0" smtClean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en-US" sz="1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0" name="Grupa 59"/>
          <p:cNvGrpSpPr/>
          <p:nvPr/>
        </p:nvGrpSpPr>
        <p:grpSpPr>
          <a:xfrm>
            <a:off x="2357422" y="1857364"/>
            <a:ext cx="687631" cy="3804632"/>
            <a:chOff x="3714744" y="1651992"/>
            <a:chExt cx="687631" cy="3804632"/>
          </a:xfrm>
        </p:grpSpPr>
        <p:grpSp>
          <p:nvGrpSpPr>
            <p:cNvPr id="36" name="Grupa 35"/>
            <p:cNvGrpSpPr/>
            <p:nvPr/>
          </p:nvGrpSpPr>
          <p:grpSpPr>
            <a:xfrm>
              <a:off x="3714744" y="2000240"/>
              <a:ext cx="355719" cy="3456384"/>
              <a:chOff x="4577118" y="908720"/>
              <a:chExt cx="378044" cy="3106163"/>
            </a:xfrm>
            <a:solidFill>
              <a:srgbClr val="C00000"/>
            </a:solidFill>
          </p:grpSpPr>
          <p:sp>
            <p:nvSpPr>
              <p:cNvPr id="37" name="Trójkąt prostokątny 36"/>
              <p:cNvSpPr/>
              <p:nvPr/>
            </p:nvSpPr>
            <p:spPr>
              <a:xfrm rot="10800000">
                <a:off x="4577118" y="2585476"/>
                <a:ext cx="376019" cy="1018836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rójkąt prostokątny 39"/>
              <p:cNvSpPr/>
              <p:nvPr/>
            </p:nvSpPr>
            <p:spPr>
              <a:xfrm rot="10800000">
                <a:off x="4659718" y="2990853"/>
                <a:ext cx="295444" cy="830289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rójkąt prostokątny 40"/>
              <p:cNvSpPr/>
              <p:nvPr/>
            </p:nvSpPr>
            <p:spPr>
              <a:xfrm rot="10800000">
                <a:off x="4765126" y="3364585"/>
                <a:ext cx="188011" cy="650298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Prostokąt 41"/>
              <p:cNvSpPr/>
              <p:nvPr/>
            </p:nvSpPr>
            <p:spPr>
              <a:xfrm>
                <a:off x="4577119" y="908720"/>
                <a:ext cx="376019" cy="1676755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" name="Grupa 42"/>
            <p:cNvGrpSpPr/>
            <p:nvPr/>
          </p:nvGrpSpPr>
          <p:grpSpPr>
            <a:xfrm>
              <a:off x="4065588" y="1651992"/>
              <a:ext cx="336787" cy="3456382"/>
              <a:chOff x="6604202" y="346415"/>
              <a:chExt cx="344063" cy="3106163"/>
            </a:xfrm>
            <a:solidFill>
              <a:srgbClr val="FFC000"/>
            </a:solidFill>
          </p:grpSpPr>
          <p:sp>
            <p:nvSpPr>
              <p:cNvPr id="44" name="Trójkąt prostokątny 43"/>
              <p:cNvSpPr/>
              <p:nvPr/>
            </p:nvSpPr>
            <p:spPr>
              <a:xfrm rot="10800000" flipH="1">
                <a:off x="6604202" y="2023171"/>
                <a:ext cx="344061" cy="1018836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rójkąt prostokątny 44"/>
              <p:cNvSpPr/>
              <p:nvPr/>
            </p:nvSpPr>
            <p:spPr>
              <a:xfrm rot="10800000" flipH="1">
                <a:off x="6606228" y="2428547"/>
                <a:ext cx="270334" cy="830289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Trójkąt prostokątny 45"/>
              <p:cNvSpPr/>
              <p:nvPr/>
            </p:nvSpPr>
            <p:spPr>
              <a:xfrm rot="10800000" flipH="1">
                <a:off x="6604202" y="2802280"/>
                <a:ext cx="172032" cy="650298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Prostokąt 46"/>
              <p:cNvSpPr/>
              <p:nvPr/>
            </p:nvSpPr>
            <p:spPr>
              <a:xfrm flipH="1">
                <a:off x="6604204" y="346415"/>
                <a:ext cx="344061" cy="1676755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6" name="Grupa 75"/>
          <p:cNvGrpSpPr/>
          <p:nvPr/>
        </p:nvGrpSpPr>
        <p:grpSpPr>
          <a:xfrm>
            <a:off x="3286116" y="2214554"/>
            <a:ext cx="703256" cy="3758972"/>
            <a:chOff x="2771800" y="1349402"/>
            <a:chExt cx="703256" cy="3758972"/>
          </a:xfrm>
        </p:grpSpPr>
        <p:grpSp>
          <p:nvGrpSpPr>
            <p:cNvPr id="77" name="Grupa 20"/>
            <p:cNvGrpSpPr/>
            <p:nvPr/>
          </p:nvGrpSpPr>
          <p:grpSpPr>
            <a:xfrm>
              <a:off x="2771800" y="1349402"/>
              <a:ext cx="355719" cy="3456384"/>
              <a:chOff x="4577118" y="908720"/>
              <a:chExt cx="378044" cy="3106163"/>
            </a:xfrm>
            <a:solidFill>
              <a:srgbClr val="C00000"/>
            </a:solidFill>
          </p:grpSpPr>
          <p:sp>
            <p:nvSpPr>
              <p:cNvPr id="83" name="Trójkąt prostokątny 82"/>
              <p:cNvSpPr/>
              <p:nvPr/>
            </p:nvSpPr>
            <p:spPr>
              <a:xfrm rot="10800000">
                <a:off x="4577118" y="2585476"/>
                <a:ext cx="376019" cy="1018836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Trójkąt prostokątny 83"/>
              <p:cNvSpPr/>
              <p:nvPr/>
            </p:nvSpPr>
            <p:spPr>
              <a:xfrm rot="10800000">
                <a:off x="4659718" y="2990853"/>
                <a:ext cx="295444" cy="830289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rójkąt prostokątny 84"/>
              <p:cNvSpPr/>
              <p:nvPr/>
            </p:nvSpPr>
            <p:spPr>
              <a:xfrm rot="10800000">
                <a:off x="4765126" y="3364585"/>
                <a:ext cx="188011" cy="650298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Prostokąt 85"/>
              <p:cNvSpPr/>
              <p:nvPr/>
            </p:nvSpPr>
            <p:spPr>
              <a:xfrm>
                <a:off x="4577119" y="908720"/>
                <a:ext cx="376019" cy="1676755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8" name="Grupa 26"/>
            <p:cNvGrpSpPr/>
            <p:nvPr/>
          </p:nvGrpSpPr>
          <p:grpSpPr>
            <a:xfrm>
              <a:off x="3138269" y="1651992"/>
              <a:ext cx="336787" cy="3456377"/>
              <a:chOff x="6604202" y="346415"/>
              <a:chExt cx="344063" cy="3106163"/>
            </a:xfrm>
            <a:solidFill>
              <a:srgbClr val="FFC000"/>
            </a:solidFill>
          </p:grpSpPr>
          <p:sp>
            <p:nvSpPr>
              <p:cNvPr id="79" name="Trójkąt prostokątny 78"/>
              <p:cNvSpPr/>
              <p:nvPr/>
            </p:nvSpPr>
            <p:spPr>
              <a:xfrm rot="10800000" flipH="1">
                <a:off x="6604202" y="2023171"/>
                <a:ext cx="344061" cy="1018836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Trójkąt prostokątny 79"/>
              <p:cNvSpPr/>
              <p:nvPr/>
            </p:nvSpPr>
            <p:spPr>
              <a:xfrm rot="10800000" flipH="1">
                <a:off x="6606228" y="2428547"/>
                <a:ext cx="270334" cy="830289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rójkąt prostokątny 80"/>
              <p:cNvSpPr/>
              <p:nvPr/>
            </p:nvSpPr>
            <p:spPr>
              <a:xfrm rot="10800000" flipH="1">
                <a:off x="6604202" y="2802280"/>
                <a:ext cx="172032" cy="650298"/>
              </a:xfrm>
              <a:prstGeom prst="rtTriangle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Prostokąt 81"/>
              <p:cNvSpPr/>
              <p:nvPr/>
            </p:nvSpPr>
            <p:spPr>
              <a:xfrm flipH="1">
                <a:off x="6604204" y="346415"/>
                <a:ext cx="344061" cy="1676755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1" name="Grupa 90"/>
          <p:cNvGrpSpPr/>
          <p:nvPr/>
        </p:nvGrpSpPr>
        <p:grpSpPr>
          <a:xfrm>
            <a:off x="285720" y="1571612"/>
            <a:ext cx="593705" cy="3416534"/>
            <a:chOff x="1000099" y="1571612"/>
            <a:chExt cx="593705" cy="3416534"/>
          </a:xfrm>
        </p:grpSpPr>
        <p:sp>
          <p:nvSpPr>
            <p:cNvPr id="31" name="Pięciokąt 30"/>
            <p:cNvSpPr/>
            <p:nvPr/>
          </p:nvSpPr>
          <p:spPr>
            <a:xfrm rot="5400000">
              <a:off x="-411315" y="2983026"/>
              <a:ext cx="3416534" cy="593705"/>
            </a:xfrm>
            <a:prstGeom prst="homePlate">
              <a:avLst/>
            </a:prstGeom>
            <a:solidFill>
              <a:srgbClr val="0070C0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Strzałka w dół 86"/>
            <p:cNvSpPr/>
            <p:nvPr/>
          </p:nvSpPr>
          <p:spPr>
            <a:xfrm>
              <a:off x="1142976" y="4214818"/>
              <a:ext cx="285752" cy="5000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2" name="Grupa 91"/>
          <p:cNvGrpSpPr/>
          <p:nvPr/>
        </p:nvGrpSpPr>
        <p:grpSpPr>
          <a:xfrm>
            <a:off x="5786446" y="1428736"/>
            <a:ext cx="914400" cy="3660786"/>
            <a:chOff x="6867525" y="1381985"/>
            <a:chExt cx="914400" cy="3660786"/>
          </a:xfrm>
        </p:grpSpPr>
        <p:grpSp>
          <p:nvGrpSpPr>
            <p:cNvPr id="62" name="Grupa 61"/>
            <p:cNvGrpSpPr/>
            <p:nvPr/>
          </p:nvGrpSpPr>
          <p:grpSpPr>
            <a:xfrm>
              <a:off x="6867525" y="1381985"/>
              <a:ext cx="914400" cy="3660786"/>
              <a:chOff x="6867525" y="1381985"/>
              <a:chExt cx="914400" cy="3660786"/>
            </a:xfrm>
          </p:grpSpPr>
          <p:grpSp>
            <p:nvGrpSpPr>
              <p:cNvPr id="64" name="Grupa 63"/>
              <p:cNvGrpSpPr/>
              <p:nvPr/>
            </p:nvGrpSpPr>
            <p:grpSpPr>
              <a:xfrm>
                <a:off x="7000689" y="3605852"/>
                <a:ext cx="648072" cy="1436919"/>
                <a:chOff x="5580112" y="764704"/>
                <a:chExt cx="648072" cy="1436919"/>
              </a:xfrm>
              <a:solidFill>
                <a:srgbClr val="7030A0"/>
              </a:solidFill>
            </p:grpSpPr>
            <p:sp>
              <p:nvSpPr>
                <p:cNvPr id="65" name="Trójkąt równoramienny 64"/>
                <p:cNvSpPr/>
                <p:nvPr/>
              </p:nvSpPr>
              <p:spPr>
                <a:xfrm flipV="1">
                  <a:off x="5580112" y="1669108"/>
                  <a:ext cx="648072" cy="532515"/>
                </a:xfrm>
                <a:prstGeom prst="triangle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Prostokąt 65"/>
                <p:cNvSpPr/>
                <p:nvPr/>
              </p:nvSpPr>
              <p:spPr>
                <a:xfrm flipV="1">
                  <a:off x="5580112" y="764704"/>
                  <a:ext cx="648072" cy="904404"/>
                </a:xfrm>
                <a:prstGeom prst="rect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7" name="Grupa 66"/>
              <p:cNvGrpSpPr/>
              <p:nvPr/>
            </p:nvGrpSpPr>
            <p:grpSpPr>
              <a:xfrm>
                <a:off x="6867525" y="1381985"/>
                <a:ext cx="914400" cy="2859087"/>
                <a:chOff x="6599083" y="1124744"/>
                <a:chExt cx="914400" cy="2859087"/>
              </a:xfrm>
              <a:solidFill>
                <a:srgbClr val="92D050"/>
              </a:solidFill>
            </p:grpSpPr>
            <p:sp>
              <p:nvSpPr>
                <p:cNvPr id="68" name="Trapez 67"/>
                <p:cNvSpPr/>
                <p:nvPr/>
              </p:nvSpPr>
              <p:spPr>
                <a:xfrm flipV="1">
                  <a:off x="6599083" y="3487759"/>
                  <a:ext cx="914400" cy="496072"/>
                </a:xfrm>
                <a:prstGeom prst="trapezoid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Prostokąt 68"/>
                <p:cNvSpPr/>
                <p:nvPr/>
              </p:nvSpPr>
              <p:spPr>
                <a:xfrm flipV="1">
                  <a:off x="6599083" y="1124744"/>
                  <a:ext cx="914400" cy="2363015"/>
                </a:xfrm>
                <a:prstGeom prst="rect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88" name="Strzałka w dół 87"/>
            <p:cNvSpPr/>
            <p:nvPr/>
          </p:nvSpPr>
          <p:spPr>
            <a:xfrm>
              <a:off x="7215206" y="4500570"/>
              <a:ext cx="214314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3" name="Grupa 92"/>
          <p:cNvGrpSpPr/>
          <p:nvPr/>
        </p:nvGrpSpPr>
        <p:grpSpPr>
          <a:xfrm>
            <a:off x="6858016" y="1928802"/>
            <a:ext cx="914400" cy="3178409"/>
            <a:chOff x="8039236" y="1910820"/>
            <a:chExt cx="914400" cy="3178409"/>
          </a:xfrm>
        </p:grpSpPr>
        <p:grpSp>
          <p:nvGrpSpPr>
            <p:cNvPr id="63" name="Grupa 62"/>
            <p:cNvGrpSpPr/>
            <p:nvPr/>
          </p:nvGrpSpPr>
          <p:grpSpPr>
            <a:xfrm>
              <a:off x="8039236" y="1910820"/>
              <a:ext cx="914400" cy="3178409"/>
              <a:chOff x="8039236" y="1910820"/>
              <a:chExt cx="914400" cy="3178409"/>
            </a:xfrm>
          </p:grpSpPr>
          <p:grpSp>
            <p:nvGrpSpPr>
              <p:cNvPr id="70" name="Grupa 69"/>
              <p:cNvGrpSpPr/>
              <p:nvPr/>
            </p:nvGrpSpPr>
            <p:grpSpPr>
              <a:xfrm>
                <a:off x="8172400" y="3652310"/>
                <a:ext cx="648072" cy="1436919"/>
                <a:chOff x="5580112" y="764704"/>
                <a:chExt cx="648072" cy="1436919"/>
              </a:xfrm>
              <a:solidFill>
                <a:srgbClr val="7030A0"/>
              </a:solidFill>
            </p:grpSpPr>
            <p:sp>
              <p:nvSpPr>
                <p:cNvPr id="71" name="Trójkąt równoramienny 70"/>
                <p:cNvSpPr/>
                <p:nvPr/>
              </p:nvSpPr>
              <p:spPr>
                <a:xfrm flipV="1">
                  <a:off x="5580112" y="1669108"/>
                  <a:ext cx="648072" cy="532515"/>
                </a:xfrm>
                <a:prstGeom prst="triangle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Prostokąt 71"/>
                <p:cNvSpPr/>
                <p:nvPr/>
              </p:nvSpPr>
              <p:spPr>
                <a:xfrm flipV="1">
                  <a:off x="5580112" y="764704"/>
                  <a:ext cx="648072" cy="904404"/>
                </a:xfrm>
                <a:prstGeom prst="rect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upa 72"/>
              <p:cNvGrpSpPr/>
              <p:nvPr/>
            </p:nvGrpSpPr>
            <p:grpSpPr>
              <a:xfrm>
                <a:off x="8039236" y="1910820"/>
                <a:ext cx="914400" cy="2859087"/>
                <a:chOff x="6599083" y="1124744"/>
                <a:chExt cx="914400" cy="2859087"/>
              </a:xfrm>
              <a:solidFill>
                <a:srgbClr val="92D050"/>
              </a:solidFill>
            </p:grpSpPr>
            <p:sp>
              <p:nvSpPr>
                <p:cNvPr id="74" name="Trapez 73"/>
                <p:cNvSpPr/>
                <p:nvPr/>
              </p:nvSpPr>
              <p:spPr>
                <a:xfrm flipV="1">
                  <a:off x="6599083" y="3487759"/>
                  <a:ext cx="914400" cy="496072"/>
                </a:xfrm>
                <a:prstGeom prst="trapezoid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" name="Prostokąt 74"/>
                <p:cNvSpPr/>
                <p:nvPr/>
              </p:nvSpPr>
              <p:spPr>
                <a:xfrm flipV="1">
                  <a:off x="6599083" y="1124744"/>
                  <a:ext cx="914400" cy="2363015"/>
                </a:xfrm>
                <a:prstGeom prst="rect">
                  <a:avLst/>
                </a:prstGeom>
                <a:grpFill/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90" name="Strzałka w dół 89"/>
            <p:cNvSpPr/>
            <p:nvPr/>
          </p:nvSpPr>
          <p:spPr>
            <a:xfrm>
              <a:off x="8358214" y="4357694"/>
              <a:ext cx="285752" cy="35719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8001024" y="2714620"/>
            <a:ext cx="914400" cy="2859087"/>
            <a:chOff x="7929586" y="2714620"/>
            <a:chExt cx="914400" cy="2859087"/>
          </a:xfrm>
        </p:grpSpPr>
        <p:grpSp>
          <p:nvGrpSpPr>
            <p:cNvPr id="96" name="Grupa 33"/>
            <p:cNvGrpSpPr/>
            <p:nvPr/>
          </p:nvGrpSpPr>
          <p:grpSpPr>
            <a:xfrm>
              <a:off x="7929586" y="2714620"/>
              <a:ext cx="914400" cy="2859087"/>
              <a:chOff x="6599083" y="1124744"/>
              <a:chExt cx="914400" cy="2859087"/>
            </a:xfrm>
            <a:solidFill>
              <a:srgbClr val="92D050"/>
            </a:solidFill>
          </p:grpSpPr>
          <p:sp>
            <p:nvSpPr>
              <p:cNvPr id="97" name="Trapez 96"/>
              <p:cNvSpPr/>
              <p:nvPr/>
            </p:nvSpPr>
            <p:spPr>
              <a:xfrm flipV="1">
                <a:off x="6599083" y="3487759"/>
                <a:ext cx="914400" cy="496072"/>
              </a:xfrm>
              <a:prstGeom prst="trapezoid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Prostokąt 97"/>
              <p:cNvSpPr/>
              <p:nvPr/>
            </p:nvSpPr>
            <p:spPr>
              <a:xfrm flipV="1">
                <a:off x="6599083" y="1124744"/>
                <a:ext cx="914400" cy="2363015"/>
              </a:xfrm>
              <a:prstGeom prst="rect">
                <a:avLst/>
              </a:prstGeom>
              <a:grpFill/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9" name="Grupa 88"/>
            <p:cNvGrpSpPr/>
            <p:nvPr/>
          </p:nvGrpSpPr>
          <p:grpSpPr>
            <a:xfrm>
              <a:off x="8215338" y="4500570"/>
              <a:ext cx="285752" cy="1000132"/>
              <a:chOff x="8215338" y="4500570"/>
              <a:chExt cx="285752" cy="1000132"/>
            </a:xfrm>
          </p:grpSpPr>
          <p:sp>
            <p:nvSpPr>
              <p:cNvPr id="101" name="Strzałka w dół 100"/>
              <p:cNvSpPr/>
              <p:nvPr/>
            </p:nvSpPr>
            <p:spPr>
              <a:xfrm>
                <a:off x="8215338" y="5143512"/>
                <a:ext cx="285752" cy="3571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2" name="Strzałka w dół 101"/>
              <p:cNvSpPr/>
              <p:nvPr/>
            </p:nvSpPr>
            <p:spPr>
              <a:xfrm>
                <a:off x="8215338" y="4929198"/>
                <a:ext cx="285752" cy="3571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3" name="Strzałka w dół 102"/>
              <p:cNvSpPr/>
              <p:nvPr/>
            </p:nvSpPr>
            <p:spPr>
              <a:xfrm>
                <a:off x="8215338" y="4714884"/>
                <a:ext cx="285752" cy="3571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4" name="Strzałka w dół 103"/>
              <p:cNvSpPr/>
              <p:nvPr/>
            </p:nvSpPr>
            <p:spPr>
              <a:xfrm>
                <a:off x="8215338" y="4500570"/>
                <a:ext cx="285752" cy="3571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105" name="Prostokąt 104"/>
          <p:cNvSpPr/>
          <p:nvPr/>
        </p:nvSpPr>
        <p:spPr>
          <a:xfrm>
            <a:off x="4214810" y="714356"/>
            <a:ext cx="357190" cy="5786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073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5072066" y="2571744"/>
            <a:ext cx="500066" cy="1714512"/>
            <a:chOff x="4429124" y="3071810"/>
            <a:chExt cx="500066" cy="1714512"/>
          </a:xfrm>
          <a:solidFill>
            <a:srgbClr val="568424"/>
          </a:solidFill>
        </p:grpSpPr>
        <p:sp>
          <p:nvSpPr>
            <p:cNvPr id="2" name="Schemat blokowy: scalanie 1"/>
            <p:cNvSpPr/>
            <p:nvPr/>
          </p:nvSpPr>
          <p:spPr>
            <a:xfrm>
              <a:off x="4429124" y="4357694"/>
              <a:ext cx="500066" cy="428628"/>
            </a:xfrm>
            <a:prstGeom prst="flowChartMerg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" name="Prostokąt 2"/>
            <p:cNvSpPr/>
            <p:nvPr/>
          </p:nvSpPr>
          <p:spPr>
            <a:xfrm>
              <a:off x="4429124" y="3071810"/>
              <a:ext cx="500066" cy="12858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" name="Prostokąt 4"/>
          <p:cNvSpPr/>
          <p:nvPr/>
        </p:nvSpPr>
        <p:spPr>
          <a:xfrm>
            <a:off x="6715140" y="4000504"/>
            <a:ext cx="500066" cy="8572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6357950" y="1428736"/>
            <a:ext cx="1643074" cy="164307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górę i w dół 6"/>
          <p:cNvSpPr/>
          <p:nvPr/>
        </p:nvSpPr>
        <p:spPr>
          <a:xfrm rot="304048">
            <a:off x="6846321" y="3247556"/>
            <a:ext cx="357190" cy="571504"/>
          </a:xfrm>
          <a:prstGeom prst="upDownArrow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lewo 7"/>
          <p:cNvSpPr/>
          <p:nvPr/>
        </p:nvSpPr>
        <p:spPr>
          <a:xfrm rot="1363625">
            <a:off x="5824563" y="4047784"/>
            <a:ext cx="681768" cy="334335"/>
          </a:xfrm>
          <a:prstGeom prst="leftArrow">
            <a:avLst/>
          </a:prstGeom>
          <a:solidFill>
            <a:srgbClr val="56842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górę 10"/>
          <p:cNvSpPr/>
          <p:nvPr/>
        </p:nvSpPr>
        <p:spPr>
          <a:xfrm rot="14607270">
            <a:off x="5859658" y="2489828"/>
            <a:ext cx="285752" cy="500066"/>
          </a:xfrm>
          <a:prstGeom prst="upArrow">
            <a:avLst/>
          </a:prstGeom>
          <a:solidFill>
            <a:srgbClr val="56842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górę 11"/>
          <p:cNvSpPr/>
          <p:nvPr/>
        </p:nvSpPr>
        <p:spPr>
          <a:xfrm rot="14607270">
            <a:off x="5716782" y="2132639"/>
            <a:ext cx="285752" cy="500066"/>
          </a:xfrm>
          <a:prstGeom prst="upArrow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górę 12"/>
          <p:cNvSpPr/>
          <p:nvPr/>
        </p:nvSpPr>
        <p:spPr>
          <a:xfrm rot="16200000">
            <a:off x="5036347" y="5607859"/>
            <a:ext cx="285752" cy="500066"/>
          </a:xfrm>
          <a:prstGeom prst="upArrow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górę 13"/>
          <p:cNvSpPr/>
          <p:nvPr/>
        </p:nvSpPr>
        <p:spPr>
          <a:xfrm rot="16200000">
            <a:off x="5036347" y="5179231"/>
            <a:ext cx="285752" cy="500066"/>
          </a:xfrm>
          <a:prstGeom prst="upArrow">
            <a:avLst/>
          </a:prstGeom>
          <a:solidFill>
            <a:srgbClr val="56842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górę i w dół 14"/>
          <p:cNvSpPr/>
          <p:nvPr/>
        </p:nvSpPr>
        <p:spPr>
          <a:xfrm rot="5400000">
            <a:off x="5036347" y="5965049"/>
            <a:ext cx="357190" cy="571504"/>
          </a:xfrm>
          <a:prstGeom prst="upDownArrow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5572132" y="5143512"/>
            <a:ext cx="2762295" cy="1287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err="1" smtClean="0"/>
              <a:t>Positive</a:t>
            </a:r>
            <a:r>
              <a:rPr lang="pl-PL" dirty="0" smtClean="0"/>
              <a:t> action (</a:t>
            </a:r>
            <a:r>
              <a:rPr lang="pl-PL" dirty="0" err="1" smtClean="0"/>
              <a:t>insertion</a:t>
            </a:r>
            <a:r>
              <a:rPr lang="pl-PL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l-PL" dirty="0" err="1" smtClean="0"/>
              <a:t>Negative</a:t>
            </a:r>
            <a:r>
              <a:rPr lang="pl-PL" dirty="0" smtClean="0"/>
              <a:t> action (</a:t>
            </a:r>
            <a:r>
              <a:rPr lang="pl-PL" dirty="0" err="1" smtClean="0"/>
              <a:t>recoils</a:t>
            </a:r>
            <a:r>
              <a:rPr lang="pl-PL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l-PL" dirty="0" err="1" smtClean="0"/>
              <a:t>Drive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7215206" y="421481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HAMMER 1</a:t>
            </a:r>
            <a:endParaRPr lang="pl-PL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505069" y="1927107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COUNTER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MASS 1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4357686" y="307181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ROD</a:t>
            </a:r>
            <a:endParaRPr lang="pl-PL" b="1" dirty="0"/>
          </a:p>
        </p:txBody>
      </p:sp>
      <p:sp>
        <p:nvSpPr>
          <p:cNvPr id="35" name="pole tekstowe 92"/>
          <p:cNvSpPr txBox="1">
            <a:spLocks noChangeArrowheads="1"/>
          </p:cNvSpPr>
          <p:nvPr/>
        </p:nvSpPr>
        <p:spPr bwMode="auto">
          <a:xfrm>
            <a:off x="2053132" y="142852"/>
            <a:ext cx="507863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800" b="1" dirty="0" err="1" smtClean="0">
                <a:latin typeface="+mj-lt"/>
              </a:rPr>
              <a:t>Interactions</a:t>
            </a:r>
            <a:r>
              <a:rPr lang="pl-PL" sz="2800" b="1" dirty="0" smtClean="0">
                <a:latin typeface="+mj-lt"/>
              </a:rPr>
              <a:t> in </a:t>
            </a:r>
            <a:r>
              <a:rPr lang="pl-PL" sz="2800" b="1" dirty="0" err="1" smtClean="0">
                <a:latin typeface="+mj-lt"/>
              </a:rPr>
              <a:t>double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 smtClean="0">
                <a:latin typeface="+mj-lt"/>
              </a:rPr>
              <a:t>drived</a:t>
            </a:r>
            <a:endParaRPr lang="pl-PL" sz="2800" b="1" dirty="0" smtClean="0">
              <a:latin typeface="+mj-lt"/>
            </a:endParaRPr>
          </a:p>
          <a:p>
            <a:pPr algn="ctr"/>
            <a:r>
              <a:rPr lang="pl-PL" sz="2800" b="1" dirty="0" err="1" smtClean="0">
                <a:latin typeface="+mj-lt"/>
              </a:rPr>
              <a:t>hammering</a:t>
            </a:r>
            <a:r>
              <a:rPr lang="pl-PL" sz="2800" b="1" dirty="0" smtClean="0">
                <a:latin typeface="+mj-lt"/>
              </a:rPr>
              <a:t> penetrator</a:t>
            </a:r>
          </a:p>
          <a:p>
            <a:endParaRPr lang="pl-PL" sz="3200" b="1" dirty="0"/>
          </a:p>
        </p:txBody>
      </p:sp>
      <p:sp>
        <p:nvSpPr>
          <p:cNvPr id="37" name="Prostokąt 36"/>
          <p:cNvSpPr/>
          <p:nvPr/>
        </p:nvSpPr>
        <p:spPr>
          <a:xfrm>
            <a:off x="4857752" y="5214950"/>
            <a:ext cx="3429024" cy="1285884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0" name="Grupa 9"/>
          <p:cNvGrpSpPr/>
          <p:nvPr/>
        </p:nvGrpSpPr>
        <p:grpSpPr>
          <a:xfrm>
            <a:off x="714348" y="1428736"/>
            <a:ext cx="4890793" cy="3357586"/>
            <a:chOff x="714348" y="1428736"/>
            <a:chExt cx="4890793" cy="3357586"/>
          </a:xfrm>
        </p:grpSpPr>
        <p:sp>
          <p:nvSpPr>
            <p:cNvPr id="29" name="pole tekstowe 28"/>
            <p:cNvSpPr txBox="1"/>
            <p:nvPr/>
          </p:nvSpPr>
          <p:spPr>
            <a:xfrm>
              <a:off x="714348" y="314324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TIP</a:t>
              </a:r>
              <a:endParaRPr lang="pl-PL" b="1" dirty="0"/>
            </a:p>
          </p:txBody>
        </p:sp>
        <p:sp>
          <p:nvSpPr>
            <p:cNvPr id="16" name="Elipsa 15"/>
            <p:cNvSpPr/>
            <p:nvPr/>
          </p:nvSpPr>
          <p:spPr>
            <a:xfrm>
              <a:off x="2643174" y="1428736"/>
              <a:ext cx="1643074" cy="164307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7" name="Grupa 16"/>
            <p:cNvGrpSpPr/>
            <p:nvPr/>
          </p:nvGrpSpPr>
          <p:grpSpPr>
            <a:xfrm>
              <a:off x="1285852" y="2643182"/>
              <a:ext cx="500066" cy="1714512"/>
              <a:chOff x="4429124" y="3071810"/>
              <a:chExt cx="500066" cy="1714512"/>
            </a:xfrm>
            <a:solidFill>
              <a:srgbClr val="568424"/>
            </a:solidFill>
          </p:grpSpPr>
          <p:sp>
            <p:nvSpPr>
              <p:cNvPr id="18" name="Schemat blokowy: scalanie 17"/>
              <p:cNvSpPr/>
              <p:nvPr/>
            </p:nvSpPr>
            <p:spPr>
              <a:xfrm>
                <a:off x="4429124" y="4357694"/>
                <a:ext cx="500066" cy="428628"/>
              </a:xfrm>
              <a:prstGeom prst="flowChartMerg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4429124" y="3071810"/>
                <a:ext cx="500066" cy="12858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0" name="Prostokąt 19"/>
            <p:cNvSpPr/>
            <p:nvPr/>
          </p:nvSpPr>
          <p:spPr>
            <a:xfrm>
              <a:off x="2857488" y="3929066"/>
              <a:ext cx="500066" cy="85725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Strzałka w górę i w dół 20"/>
            <p:cNvSpPr/>
            <p:nvPr/>
          </p:nvSpPr>
          <p:spPr>
            <a:xfrm rot="304048">
              <a:off x="3024905" y="3229344"/>
              <a:ext cx="357190" cy="571504"/>
            </a:xfrm>
            <a:prstGeom prst="upDownArrow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Strzałka w lewo 21"/>
            <p:cNvSpPr/>
            <p:nvPr/>
          </p:nvSpPr>
          <p:spPr>
            <a:xfrm rot="1363625">
              <a:off x="1966910" y="4047784"/>
              <a:ext cx="681768" cy="334335"/>
            </a:xfrm>
            <a:prstGeom prst="leftArrow">
              <a:avLst/>
            </a:prstGeom>
            <a:solidFill>
              <a:srgbClr val="568424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Strzałka w górę 22"/>
            <p:cNvSpPr/>
            <p:nvPr/>
          </p:nvSpPr>
          <p:spPr>
            <a:xfrm rot="14607270">
              <a:off x="2073445" y="2418391"/>
              <a:ext cx="285752" cy="500066"/>
            </a:xfrm>
            <a:prstGeom prst="upArrow">
              <a:avLst/>
            </a:prstGeom>
            <a:solidFill>
              <a:srgbClr val="568424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Strzałka w górę 23"/>
            <p:cNvSpPr/>
            <p:nvPr/>
          </p:nvSpPr>
          <p:spPr>
            <a:xfrm rot="7015187">
              <a:off x="4573874" y="2133678"/>
              <a:ext cx="285752" cy="500066"/>
            </a:xfrm>
            <a:prstGeom prst="upArrow">
              <a:avLst/>
            </a:prstGeom>
            <a:solidFill>
              <a:srgbClr val="7030A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3" name="Grupa 32"/>
            <p:cNvGrpSpPr/>
            <p:nvPr/>
          </p:nvGrpSpPr>
          <p:grpSpPr>
            <a:xfrm>
              <a:off x="3857620" y="3077881"/>
              <a:ext cx="1214446" cy="500066"/>
              <a:chOff x="3643306" y="4500570"/>
              <a:chExt cx="1214446" cy="500066"/>
            </a:xfrm>
          </p:grpSpPr>
          <p:sp>
            <p:nvSpPr>
              <p:cNvPr id="31" name="Prostokąt 30"/>
              <p:cNvSpPr/>
              <p:nvPr/>
            </p:nvSpPr>
            <p:spPr>
              <a:xfrm>
                <a:off x="3643306" y="4500570"/>
                <a:ext cx="1214446" cy="50006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dirty="0" smtClean="0"/>
                  <a:t>C</a:t>
                </a:r>
                <a:endParaRPr lang="pl-PL" dirty="0"/>
              </a:p>
            </p:txBody>
          </p:sp>
          <p:sp>
            <p:nvSpPr>
              <p:cNvPr id="32" name="pole tekstowe 31"/>
              <p:cNvSpPr txBox="1"/>
              <p:nvPr/>
            </p:nvSpPr>
            <p:spPr>
              <a:xfrm>
                <a:off x="3714744" y="4572008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 smtClean="0"/>
                  <a:t>CASING</a:t>
                </a:r>
                <a:endParaRPr lang="pl-PL" b="1" dirty="0"/>
              </a:p>
            </p:txBody>
          </p:sp>
        </p:grpSp>
        <p:sp>
          <p:nvSpPr>
            <p:cNvPr id="9" name="Schemat blokowy: proces uprzednio zdefiniowany 8"/>
            <p:cNvSpPr/>
            <p:nvPr/>
          </p:nvSpPr>
          <p:spPr>
            <a:xfrm>
              <a:off x="5004376" y="2573438"/>
              <a:ext cx="600765" cy="1784256"/>
            </a:xfrm>
            <a:prstGeom prst="flowChartPredefinedProcess">
              <a:avLst/>
            </a:prstGeom>
            <a:solidFill>
              <a:srgbClr val="5684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3357554" y="4173028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HAMMER 2</a:t>
              </a:r>
              <a:endParaRPr lang="pl-PL" b="1" dirty="0"/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2801709" y="1925413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chemeClr val="bg1"/>
                  </a:solidFill>
                </a:rPr>
                <a:t>COUNTER</a:t>
              </a:r>
            </a:p>
            <a:p>
              <a:pPr algn="ctr"/>
              <a:r>
                <a:rPr lang="pl-PL" b="1" dirty="0" smtClean="0">
                  <a:solidFill>
                    <a:schemeClr val="bg1"/>
                  </a:solidFill>
                </a:rPr>
                <a:t>MASS 2</a:t>
              </a:r>
              <a:endParaRPr lang="pl-P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pole tekstowe 29"/>
          <p:cNvSpPr txBox="1"/>
          <p:nvPr/>
        </p:nvSpPr>
        <p:spPr>
          <a:xfrm>
            <a:off x="505596" y="6060064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p</a:t>
            </a:r>
            <a:r>
              <a:rPr lang="pl-PL" i="1" dirty="0" smtClean="0"/>
              <a:t>atent </a:t>
            </a:r>
            <a:r>
              <a:rPr lang="pl-PL" i="1" dirty="0" err="1" smtClean="0"/>
              <a:t>pending</a:t>
            </a:r>
            <a:endParaRPr lang="en-US" i="1" dirty="0"/>
          </a:p>
        </p:txBody>
      </p:sp>
      <p:sp>
        <p:nvSpPr>
          <p:cNvPr id="41" name="pole tekstowe 40"/>
          <p:cNvSpPr txBox="1"/>
          <p:nvPr/>
        </p:nvSpPr>
        <p:spPr>
          <a:xfrm flipH="1">
            <a:off x="827584" y="6490792"/>
            <a:ext cx="7742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solidFill>
                  <a:srgbClr val="002060"/>
                </a:solidFill>
              </a:rPr>
              <a:t>PENETROMETRY IN THE SOLAR SYSTEM                                                              </a:t>
            </a:r>
            <a:r>
              <a:rPr lang="pl-PL" sz="1200" i="1" dirty="0" err="1" smtClean="0">
                <a:solidFill>
                  <a:srgbClr val="002060"/>
                </a:solidFill>
              </a:rPr>
              <a:t>Seggau</a:t>
            </a:r>
            <a:r>
              <a:rPr lang="pl-PL" sz="1200" i="1" dirty="0" smtClean="0">
                <a:solidFill>
                  <a:srgbClr val="002060"/>
                </a:solidFill>
              </a:rPr>
              <a:t>, 19-21 May 2014 </a:t>
            </a:r>
            <a:r>
              <a:rPr lang="pl-PL" sz="1200" dirty="0" smtClean="0">
                <a:solidFill>
                  <a:srgbClr val="002060"/>
                </a:solidFill>
              </a:rPr>
              <a:t>                                                                                          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58887" y="332656"/>
            <a:ext cx="6911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pl-PL" sz="2800" b="1" kern="0" dirty="0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OUTLINE</a:t>
            </a:r>
            <a:endParaRPr lang="pl-PL" sz="2800" b="1" kern="0" dirty="0">
              <a:solidFill>
                <a:srgbClr val="1E1B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pole tekstowe 2"/>
          <p:cNvSpPr txBox="1">
            <a:spLocks noChangeArrowheads="1"/>
          </p:cNvSpPr>
          <p:nvPr/>
        </p:nvSpPr>
        <p:spPr bwMode="auto">
          <a:xfrm>
            <a:off x="1285852" y="1041023"/>
            <a:ext cx="694940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1.  </a:t>
            </a:r>
            <a:r>
              <a:rPr lang="en-US" sz="2400" b="1" dirty="0" smtClean="0"/>
              <a:t>Introduction</a:t>
            </a:r>
          </a:p>
          <a:p>
            <a:pPr eaLnBrk="1" hangingPunct="1"/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C00000"/>
                </a:solidFill>
              </a:rPr>
              <a:t>■</a:t>
            </a:r>
            <a:r>
              <a:rPr lang="en-US" sz="2400" dirty="0" smtClean="0"/>
              <a:t>  </a:t>
            </a:r>
            <a:r>
              <a:rPr lang="pl-PL" sz="2400" dirty="0" smtClean="0">
                <a:solidFill>
                  <a:srgbClr val="1E1B5F"/>
                </a:solidFill>
              </a:rPr>
              <a:t>MUPUS Penetrator</a:t>
            </a:r>
            <a:endParaRPr lang="en-US" sz="2400" dirty="0" smtClean="0">
              <a:solidFill>
                <a:srgbClr val="1E1B5F"/>
              </a:solidFill>
            </a:endParaRPr>
          </a:p>
          <a:p>
            <a:pPr eaLnBrk="1" hangingPunct="1"/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C00000"/>
                </a:solidFill>
              </a:rPr>
              <a:t>■  </a:t>
            </a:r>
            <a:r>
              <a:rPr lang="pl-PL" sz="2400" dirty="0" err="1" smtClean="0">
                <a:solidFill>
                  <a:srgbClr val="1E1B5F"/>
                </a:solidFill>
              </a:rPr>
              <a:t>What</a:t>
            </a:r>
            <a:r>
              <a:rPr lang="pl-PL" sz="2400" dirty="0" smtClean="0">
                <a:solidFill>
                  <a:srgbClr val="1E1B5F"/>
                </a:solidFill>
              </a:rPr>
              <a:t> </a:t>
            </a:r>
            <a:r>
              <a:rPr lang="pl-PL" sz="2400" dirty="0" err="1" smtClean="0">
                <a:solidFill>
                  <a:srgbClr val="1E1B5F"/>
                </a:solidFill>
              </a:rPr>
              <a:t>kind</a:t>
            </a:r>
            <a:r>
              <a:rPr lang="pl-PL" sz="2400" dirty="0" smtClean="0">
                <a:solidFill>
                  <a:srgbClr val="1E1B5F"/>
                </a:solidFill>
              </a:rPr>
              <a:t> of EMDD we </a:t>
            </a:r>
            <a:r>
              <a:rPr lang="pl-PL" sz="2400" dirty="0" err="1" smtClean="0">
                <a:solidFill>
                  <a:srgbClr val="1E1B5F"/>
                </a:solidFill>
              </a:rPr>
              <a:t>use</a:t>
            </a:r>
            <a:r>
              <a:rPr lang="pl-PL" sz="2400" dirty="0" smtClean="0">
                <a:solidFill>
                  <a:srgbClr val="1E1B5F"/>
                </a:solidFill>
              </a:rPr>
              <a:t>?</a:t>
            </a:r>
            <a:endParaRPr lang="en-US" sz="2400" dirty="0" smtClean="0">
              <a:solidFill>
                <a:srgbClr val="1E1B5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2</a:t>
            </a:r>
            <a:r>
              <a:rPr lang="en-US" sz="2400" b="1" dirty="0" smtClean="0"/>
              <a:t>.  </a:t>
            </a:r>
            <a:r>
              <a:rPr lang="pl-PL" sz="2400" b="1" dirty="0" smtClean="0"/>
              <a:t>HEEP </a:t>
            </a:r>
            <a:r>
              <a:rPr lang="pl-PL" sz="2400" dirty="0" smtClean="0"/>
              <a:t>(</a:t>
            </a:r>
            <a:r>
              <a:rPr lang="pl-PL" sz="2400" b="1" dirty="0" smtClean="0"/>
              <a:t>H</a:t>
            </a:r>
            <a:r>
              <a:rPr lang="pl-PL" sz="2400" dirty="0" smtClean="0"/>
              <a:t>igh </a:t>
            </a:r>
            <a:r>
              <a:rPr lang="pl-PL" sz="2400" b="1" dirty="0" smtClean="0"/>
              <a:t>E</a:t>
            </a:r>
            <a:r>
              <a:rPr lang="pl-PL" sz="2400" dirty="0" smtClean="0"/>
              <a:t>nergy and </a:t>
            </a:r>
            <a:r>
              <a:rPr lang="pl-PL" sz="2400" b="1" dirty="0" err="1" smtClean="0"/>
              <a:t>E</a:t>
            </a:r>
            <a:r>
              <a:rPr lang="pl-PL" sz="2400" dirty="0" err="1" smtClean="0"/>
              <a:t>fficiency</a:t>
            </a:r>
            <a:r>
              <a:rPr lang="pl-PL" sz="2400" b="1" dirty="0" smtClean="0"/>
              <a:t> P</a:t>
            </a:r>
            <a:r>
              <a:rPr lang="pl-PL" sz="2400" dirty="0" smtClean="0"/>
              <a:t>enetrator)</a:t>
            </a:r>
            <a:endParaRPr lang="en-US" sz="2400" dirty="0" smtClean="0"/>
          </a:p>
          <a:p>
            <a:pPr marL="457200" indent="-457200" eaLnBrk="1" hangingPunct="1"/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C00000"/>
                </a:solidFill>
              </a:rPr>
              <a:t>■ </a:t>
            </a:r>
            <a:r>
              <a:rPr lang="pl-PL" sz="2400" dirty="0" smtClean="0">
                <a:solidFill>
                  <a:srgbClr val="1E1B5F"/>
                </a:solidFill>
              </a:rPr>
              <a:t>Design </a:t>
            </a:r>
            <a:r>
              <a:rPr lang="pl-PL" sz="2400" dirty="0" err="1" smtClean="0">
                <a:solidFill>
                  <a:srgbClr val="1E1B5F"/>
                </a:solidFill>
              </a:rPr>
              <a:t>features</a:t>
            </a:r>
            <a:endParaRPr lang="en-US" sz="2400" dirty="0" smtClean="0">
              <a:solidFill>
                <a:srgbClr val="1E1B5F"/>
              </a:solidFill>
            </a:endParaRPr>
          </a:p>
          <a:p>
            <a:pPr marL="457200" indent="-457200" eaLnBrk="1" hangingPunct="1"/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C00000"/>
                </a:solidFill>
              </a:rPr>
              <a:t>■ </a:t>
            </a:r>
            <a:r>
              <a:rPr lang="pl-PL" sz="2400" dirty="0" err="1" smtClean="0">
                <a:solidFill>
                  <a:srgbClr val="1E1B5F"/>
                </a:solidFill>
              </a:rPr>
              <a:t>Tests</a:t>
            </a:r>
            <a:r>
              <a:rPr lang="en-US" sz="2400" dirty="0" smtClean="0">
                <a:solidFill>
                  <a:srgbClr val="1E1B5F"/>
                </a:solidFill>
              </a:rPr>
              <a:t> </a:t>
            </a:r>
            <a:endParaRPr lang="en-US" sz="2400" dirty="0" smtClean="0"/>
          </a:p>
          <a:p>
            <a:pPr marL="457200" indent="-457200" eaLnBrk="1" hangingPunct="1">
              <a:lnSpc>
                <a:spcPct val="150000"/>
              </a:lnSpc>
              <a:buAutoNum type="arabicPeriod" startAt="3"/>
            </a:pPr>
            <a:r>
              <a:rPr lang="pl-PL" sz="2400" b="1" dirty="0" smtClean="0"/>
              <a:t>EMOLE – mole </a:t>
            </a:r>
            <a:r>
              <a:rPr lang="pl-PL" sz="2400" b="1" dirty="0" err="1" smtClean="0"/>
              <a:t>with</a:t>
            </a:r>
            <a:r>
              <a:rPr lang="pl-PL" sz="2400" b="1" dirty="0" smtClean="0"/>
              <a:t> EMDD</a:t>
            </a:r>
            <a:endParaRPr lang="en-US" sz="2400" b="1" dirty="0" smtClean="0"/>
          </a:p>
          <a:p>
            <a:pPr marL="457200" indent="-457200" eaLnBrk="1" hangingPunct="1"/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C00000"/>
                </a:solidFill>
              </a:rPr>
              <a:t>■ </a:t>
            </a:r>
            <a:r>
              <a:rPr lang="pl-PL" sz="2400" dirty="0" err="1" smtClean="0">
                <a:solidFill>
                  <a:srgbClr val="1E1B5F"/>
                </a:solidFill>
              </a:rPr>
              <a:t>Principle</a:t>
            </a:r>
            <a:r>
              <a:rPr lang="pl-PL" sz="2400" dirty="0" smtClean="0">
                <a:solidFill>
                  <a:srgbClr val="1E1B5F"/>
                </a:solidFill>
              </a:rPr>
              <a:t> of design and </a:t>
            </a:r>
            <a:r>
              <a:rPr lang="pl-PL" sz="2400" dirty="0" err="1" smtClean="0">
                <a:solidFill>
                  <a:srgbClr val="1E1B5F"/>
                </a:solidFill>
              </a:rPr>
              <a:t>testing</a:t>
            </a:r>
            <a:r>
              <a:rPr lang="pl-PL" sz="2400" dirty="0" smtClean="0">
                <a:solidFill>
                  <a:srgbClr val="1E1B5F"/>
                </a:solidFill>
              </a:rPr>
              <a:t> </a:t>
            </a:r>
            <a:r>
              <a:rPr lang="pl-PL" sz="2400" dirty="0" err="1" smtClean="0">
                <a:solidFill>
                  <a:srgbClr val="1E1B5F"/>
                </a:solidFill>
              </a:rPr>
              <a:t>mode</a:t>
            </a:r>
            <a:endParaRPr lang="pl-PL" sz="2400" b="1" dirty="0" smtClean="0"/>
          </a:p>
          <a:p>
            <a:pPr marL="457200" indent="-457200" eaLnBrk="1" hangingPunct="1">
              <a:lnSpc>
                <a:spcPct val="150000"/>
              </a:lnSpc>
              <a:buAutoNum type="arabicPeriod" startAt="4"/>
            </a:pPr>
            <a:r>
              <a:rPr lang="pl-PL" sz="2400" b="1" dirty="0" smtClean="0"/>
              <a:t>EMDD for </a:t>
            </a:r>
            <a:r>
              <a:rPr lang="pl-PL" sz="2400" b="1" dirty="0" err="1" smtClean="0"/>
              <a:t>future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drills</a:t>
            </a:r>
            <a:r>
              <a:rPr lang="pl-PL" sz="2400" b="1" dirty="0" smtClean="0"/>
              <a:t> &amp; </a:t>
            </a:r>
            <a:r>
              <a:rPr lang="pl-PL" sz="2400" b="1" dirty="0" err="1" smtClean="0"/>
              <a:t>penetrators</a:t>
            </a:r>
            <a:endParaRPr lang="pl-PL" sz="2400" b="1" dirty="0" smtClean="0"/>
          </a:p>
          <a:p>
            <a:pPr marL="457200" indent="-457200" eaLnBrk="1" hangingPunct="1">
              <a:lnSpc>
                <a:spcPct val="150000"/>
              </a:lnSpc>
            </a:pPr>
            <a:r>
              <a:rPr lang="pl-PL" sz="2400" b="1" dirty="0" smtClean="0"/>
              <a:t>     </a:t>
            </a:r>
            <a:r>
              <a:rPr lang="en-US" sz="2400" dirty="0" smtClean="0">
                <a:solidFill>
                  <a:srgbClr val="C00000"/>
                </a:solidFill>
              </a:rPr>
              <a:t>■ </a:t>
            </a:r>
            <a:r>
              <a:rPr lang="pl-PL" sz="2400" dirty="0" smtClean="0">
                <a:solidFill>
                  <a:srgbClr val="1E1B5F"/>
                </a:solidFill>
              </a:rPr>
              <a:t>Penetrator </a:t>
            </a:r>
            <a:r>
              <a:rPr lang="pl-PL" sz="2400" dirty="0" err="1" smtClean="0">
                <a:solidFill>
                  <a:srgbClr val="1E1B5F"/>
                </a:solidFill>
              </a:rPr>
              <a:t>with</a:t>
            </a:r>
            <a:r>
              <a:rPr lang="pl-PL" sz="2400" dirty="0" smtClean="0">
                <a:solidFill>
                  <a:srgbClr val="1E1B5F"/>
                </a:solidFill>
              </a:rPr>
              <a:t> </a:t>
            </a:r>
            <a:r>
              <a:rPr lang="pl-PL" sz="2400" dirty="0" err="1" smtClean="0">
                <a:solidFill>
                  <a:srgbClr val="1E1B5F"/>
                </a:solidFill>
              </a:rPr>
              <a:t>sampling</a:t>
            </a:r>
            <a:r>
              <a:rPr lang="pl-PL" sz="2400" dirty="0" smtClean="0">
                <a:solidFill>
                  <a:srgbClr val="1E1B5F"/>
                </a:solidFill>
              </a:rPr>
              <a:t> </a:t>
            </a:r>
            <a:r>
              <a:rPr lang="pl-PL" sz="2400" dirty="0" err="1" smtClean="0">
                <a:solidFill>
                  <a:srgbClr val="1E1B5F"/>
                </a:solidFill>
              </a:rPr>
              <a:t>features</a:t>
            </a:r>
            <a:endParaRPr lang="pl-PL" sz="2400" b="1" dirty="0" smtClean="0"/>
          </a:p>
          <a:p>
            <a:pPr marL="0" indent="0" eaLnBrk="1" hangingPunct="1">
              <a:lnSpc>
                <a:spcPct val="150000"/>
              </a:lnSpc>
            </a:pPr>
            <a:r>
              <a:rPr lang="pl-PL" sz="2400" b="1" dirty="0">
                <a:solidFill>
                  <a:srgbClr val="C00000"/>
                </a:solidFill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</a:rPr>
              <a:t>   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endParaRPr lang="pl-PL" sz="2400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150000"/>
              </a:lnSpc>
            </a:pPr>
            <a:endParaRPr lang="en-US" sz="2400" b="1" dirty="0" smtClean="0"/>
          </a:p>
          <a:p>
            <a:pPr eaLnBrk="1" hangingPunct="1">
              <a:lnSpc>
                <a:spcPct val="15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357158" y="4286256"/>
            <a:ext cx="8623448" cy="2000264"/>
            <a:chOff x="357158" y="4286256"/>
            <a:chExt cx="8623448" cy="2000264"/>
          </a:xfrm>
        </p:grpSpPr>
        <p:pic>
          <p:nvPicPr>
            <p:cNvPr id="7" name="Obraz 6" descr="heep pogladowy.jpg"/>
            <p:cNvPicPr>
              <a:picLocks noChangeAspect="1"/>
            </p:cNvPicPr>
            <p:nvPr/>
          </p:nvPicPr>
          <p:blipFill>
            <a:blip r:embed="rId2"/>
            <a:srcRect l="2343" t="37474" r="4687" b="27453"/>
            <a:stretch>
              <a:fillRect/>
            </a:stretch>
          </p:blipFill>
          <p:spPr>
            <a:xfrm>
              <a:off x="357158" y="4286256"/>
              <a:ext cx="8501122" cy="2000264"/>
            </a:xfrm>
            <a:prstGeom prst="rect">
              <a:avLst/>
            </a:prstGeom>
          </p:spPr>
        </p:pic>
        <p:sp>
          <p:nvSpPr>
            <p:cNvPr id="13" name="pole tekstowe 12"/>
            <p:cNvSpPr txBox="1"/>
            <p:nvPr/>
          </p:nvSpPr>
          <p:spPr>
            <a:xfrm>
              <a:off x="6372200" y="5214950"/>
              <a:ext cx="2608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HEEP</a:t>
              </a:r>
              <a:r>
                <a:rPr lang="pl-PL" dirty="0" smtClean="0"/>
                <a:t> with </a:t>
              </a:r>
              <a:r>
                <a:rPr lang="pl-PL" dirty="0" err="1" smtClean="0"/>
                <a:t>double</a:t>
              </a:r>
              <a:r>
                <a:rPr lang="pl-PL" dirty="0" smtClean="0"/>
                <a:t> </a:t>
              </a:r>
              <a:r>
                <a:rPr lang="pl-PL" dirty="0" err="1" smtClean="0"/>
                <a:t>drive</a:t>
              </a:r>
              <a:endParaRPr lang="pl-PL" dirty="0"/>
            </a:p>
          </p:txBody>
        </p:sp>
        <p:sp>
          <p:nvSpPr>
            <p:cNvPr id="5" name="Prostokąt 4"/>
            <p:cNvSpPr/>
            <p:nvPr/>
          </p:nvSpPr>
          <p:spPr>
            <a:xfrm rot="20938082">
              <a:off x="8060655" y="4535231"/>
              <a:ext cx="294307" cy="28659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rostokąt 18"/>
            <p:cNvSpPr/>
            <p:nvPr/>
          </p:nvSpPr>
          <p:spPr>
            <a:xfrm rot="20938082">
              <a:off x="8425375" y="4449393"/>
              <a:ext cx="294307" cy="28659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Obraz 1" descr="A_mole_01.jpg"/>
          <p:cNvPicPr>
            <a:picLocks noChangeAspect="1"/>
          </p:cNvPicPr>
          <p:nvPr/>
        </p:nvPicPr>
        <p:blipFill>
          <a:blip r:embed="rId3"/>
          <a:srcRect l="7796" t="23750" r="4885" b="30000"/>
          <a:stretch>
            <a:fillRect/>
          </a:stretch>
        </p:blipFill>
        <p:spPr>
          <a:xfrm>
            <a:off x="571472" y="1357298"/>
            <a:ext cx="8001056" cy="2643206"/>
          </a:xfrm>
          <a:prstGeom prst="rect">
            <a:avLst/>
          </a:prstGeom>
        </p:spPr>
      </p:pic>
      <p:sp>
        <p:nvSpPr>
          <p:cNvPr id="3" name="pole tekstowe 92"/>
          <p:cNvSpPr txBox="1">
            <a:spLocks noChangeArrowheads="1"/>
          </p:cNvSpPr>
          <p:nvPr/>
        </p:nvSpPr>
        <p:spPr bwMode="auto">
          <a:xfrm>
            <a:off x="1744921" y="142852"/>
            <a:ext cx="61157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800" b="1" dirty="0" smtClean="0">
                <a:latin typeface="+mj-lt"/>
              </a:rPr>
              <a:t>Penetrator with </a:t>
            </a:r>
            <a:r>
              <a:rPr lang="pl-PL" sz="2800" b="1" dirty="0" err="1">
                <a:latin typeface="+mj-lt"/>
              </a:rPr>
              <a:t>S</a:t>
            </a:r>
            <a:r>
              <a:rPr lang="pl-PL" sz="2800" b="1" dirty="0" err="1" smtClean="0">
                <a:latin typeface="+mj-lt"/>
              </a:rPr>
              <a:t>ampling</a:t>
            </a:r>
            <a:r>
              <a:rPr lang="pl-PL" sz="2800" b="1" dirty="0" smtClean="0">
                <a:latin typeface="+mj-lt"/>
              </a:rPr>
              <a:t> </a:t>
            </a:r>
            <a:r>
              <a:rPr lang="pl-PL" sz="2800" b="1" dirty="0" err="1">
                <a:latin typeface="+mj-lt"/>
              </a:rPr>
              <a:t>F</a:t>
            </a:r>
            <a:r>
              <a:rPr lang="pl-PL" sz="2800" b="1" dirty="0" err="1" smtClean="0">
                <a:latin typeface="+mj-lt"/>
              </a:rPr>
              <a:t>eatures</a:t>
            </a:r>
            <a:endParaRPr lang="pl-PL" sz="2800" b="1" dirty="0" smtClean="0">
              <a:latin typeface="+mj-lt"/>
            </a:endParaRPr>
          </a:p>
          <a:p>
            <a:endParaRPr lang="pl-PL" sz="3200" b="1" dirty="0"/>
          </a:p>
        </p:txBody>
      </p:sp>
      <p:grpSp>
        <p:nvGrpSpPr>
          <p:cNvPr id="15" name="Grupa 14"/>
          <p:cNvGrpSpPr/>
          <p:nvPr/>
        </p:nvGrpSpPr>
        <p:grpSpPr>
          <a:xfrm>
            <a:off x="500034" y="4572008"/>
            <a:ext cx="4520785" cy="369332"/>
            <a:chOff x="500034" y="4572008"/>
            <a:chExt cx="4520785" cy="369332"/>
          </a:xfrm>
        </p:grpSpPr>
        <p:grpSp>
          <p:nvGrpSpPr>
            <p:cNvPr id="14" name="Grupa 13"/>
            <p:cNvGrpSpPr/>
            <p:nvPr/>
          </p:nvGrpSpPr>
          <p:grpSpPr>
            <a:xfrm>
              <a:off x="500034" y="4643446"/>
              <a:ext cx="1571636" cy="234073"/>
              <a:chOff x="500034" y="4643446"/>
              <a:chExt cx="1571636" cy="234073"/>
            </a:xfrm>
          </p:grpSpPr>
          <p:pic>
            <p:nvPicPr>
              <p:cNvPr id="6" name="Obraz 5" descr="kret pogladowy.jpg"/>
              <p:cNvPicPr>
                <a:picLocks noChangeAspect="1"/>
              </p:cNvPicPr>
              <p:nvPr/>
            </p:nvPicPr>
            <p:blipFill>
              <a:blip r:embed="rId4" cstate="print"/>
              <a:srcRect l="11719" t="38727" r="14843" b="43737"/>
              <a:stretch>
                <a:fillRect/>
              </a:stretch>
            </p:blipFill>
            <p:spPr>
              <a:xfrm>
                <a:off x="500034" y="4643446"/>
                <a:ext cx="1571636" cy="234073"/>
              </a:xfrm>
              <a:prstGeom prst="rect">
                <a:avLst/>
              </a:prstGeom>
            </p:spPr>
          </p:pic>
          <p:sp>
            <p:nvSpPr>
              <p:cNvPr id="8" name="Prostokąt 7"/>
              <p:cNvSpPr/>
              <p:nvPr/>
            </p:nvSpPr>
            <p:spPr>
              <a:xfrm>
                <a:off x="714348" y="4714884"/>
                <a:ext cx="571504" cy="7143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" name="Prostokąt 8"/>
              <p:cNvSpPr/>
              <p:nvPr/>
            </p:nvSpPr>
            <p:spPr>
              <a:xfrm>
                <a:off x="1357290" y="4714884"/>
                <a:ext cx="571504" cy="7143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2" name="pole tekstowe 11"/>
            <p:cNvSpPr txBox="1"/>
            <p:nvPr/>
          </p:nvSpPr>
          <p:spPr>
            <a:xfrm>
              <a:off x="2143108" y="4572008"/>
              <a:ext cx="2877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E-MOLE</a:t>
              </a:r>
              <a:r>
                <a:rPr lang="pl-PL" dirty="0" smtClean="0"/>
                <a:t> with </a:t>
              </a:r>
              <a:r>
                <a:rPr lang="pl-PL" dirty="0" err="1" smtClean="0"/>
                <a:t>double</a:t>
              </a:r>
              <a:r>
                <a:rPr lang="pl-PL" dirty="0" smtClean="0"/>
                <a:t> </a:t>
              </a:r>
              <a:r>
                <a:rPr lang="pl-PL" dirty="0" err="1" smtClean="0"/>
                <a:t>drive</a:t>
              </a:r>
              <a:endParaRPr lang="pl-PL" dirty="0"/>
            </a:p>
          </p:txBody>
        </p:sp>
      </p:grpSp>
      <p:pic>
        <p:nvPicPr>
          <p:cNvPr id="17" name="Picture 7" descr="C:\Documents and Settings\CBK User\Moje dokumenty\Dropbox\ASTRONIKA\WWW\v002\materialy\logo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4"/>
          <a:stretch/>
        </p:blipFill>
        <p:spPr bwMode="auto">
          <a:xfrm>
            <a:off x="7902631" y="116632"/>
            <a:ext cx="954368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92"/>
          <p:cNvSpPr txBox="1">
            <a:spLocks noChangeArrowheads="1"/>
          </p:cNvSpPr>
          <p:nvPr/>
        </p:nvSpPr>
        <p:spPr bwMode="auto">
          <a:xfrm>
            <a:off x="3347864" y="150650"/>
            <a:ext cx="35397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800" b="1" dirty="0" err="1" smtClean="0">
                <a:latin typeface="+mj-lt"/>
              </a:rPr>
              <a:t>Drills</a:t>
            </a:r>
            <a:r>
              <a:rPr lang="pl-PL" sz="2800" b="1" dirty="0" smtClean="0">
                <a:latin typeface="+mj-lt"/>
              </a:rPr>
              <a:t> &amp; </a:t>
            </a:r>
            <a:r>
              <a:rPr lang="pl-PL" sz="2800" b="1" dirty="0" err="1" smtClean="0">
                <a:latin typeface="+mj-lt"/>
              </a:rPr>
              <a:t>Penetrators</a:t>
            </a:r>
            <a:endParaRPr lang="pl-PL" sz="2800" b="1" dirty="0" smtClean="0">
              <a:latin typeface="+mj-lt"/>
            </a:endParaRPr>
          </a:p>
          <a:p>
            <a:endParaRPr lang="pl-PL" sz="3200" b="1" dirty="0"/>
          </a:p>
        </p:txBody>
      </p:sp>
      <p:sp>
        <p:nvSpPr>
          <p:cNvPr id="17" name="Prostokąt 16"/>
          <p:cNvSpPr/>
          <p:nvPr/>
        </p:nvSpPr>
        <p:spPr>
          <a:xfrm>
            <a:off x="357158" y="1606690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78591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321467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464343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607219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750095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ięciokąt 24"/>
          <p:cNvSpPr/>
          <p:nvPr/>
        </p:nvSpPr>
        <p:spPr>
          <a:xfrm rot="5400000">
            <a:off x="6137894" y="3637069"/>
            <a:ext cx="3988038" cy="571504"/>
          </a:xfrm>
          <a:prstGeom prst="homePlate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Prążkowana strzałka w prawo 1"/>
          <p:cNvSpPr/>
          <p:nvPr/>
        </p:nvSpPr>
        <p:spPr>
          <a:xfrm>
            <a:off x="357158" y="864497"/>
            <a:ext cx="4143404" cy="588034"/>
          </a:xfrm>
          <a:prstGeom prst="stripedRightArrow">
            <a:avLst/>
          </a:prstGeom>
          <a:solidFill>
            <a:srgbClr val="66FF66">
              <a:alpha val="4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 R I L </a:t>
            </a:r>
            <a:r>
              <a:rPr lang="pl-PL" b="1" dirty="0" err="1" smtClean="0"/>
              <a:t>L</a:t>
            </a:r>
            <a:r>
              <a:rPr lang="pl-PL" b="1" dirty="0" smtClean="0"/>
              <a:t> S</a:t>
            </a:r>
            <a:endParaRPr lang="en-US" b="1" dirty="0"/>
          </a:p>
        </p:txBody>
      </p:sp>
      <p:sp>
        <p:nvSpPr>
          <p:cNvPr id="19" name="Prążkowana strzałka w prawo 18"/>
          <p:cNvSpPr/>
          <p:nvPr/>
        </p:nvSpPr>
        <p:spPr>
          <a:xfrm rot="10800000">
            <a:off x="4643438" y="864498"/>
            <a:ext cx="4143404" cy="588034"/>
          </a:xfrm>
          <a:prstGeom prst="stripedRightArrow">
            <a:avLst/>
          </a:prstGeom>
          <a:solidFill>
            <a:srgbClr val="66FF66">
              <a:alpha val="4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58582" y="973849"/>
            <a:ext cx="25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 E N E T R A T O R 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924233" y="2594972"/>
            <a:ext cx="439334" cy="2521258"/>
          </a:xfrm>
          <a:prstGeom prst="rect">
            <a:avLst/>
          </a:prstGeom>
          <a:solidFill>
            <a:srgbClr val="1E1B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załka w dół 5"/>
          <p:cNvSpPr/>
          <p:nvPr/>
        </p:nvSpPr>
        <p:spPr>
          <a:xfrm>
            <a:off x="8001024" y="4077072"/>
            <a:ext cx="28575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1" t="3247" r="46176" b="3389"/>
          <a:stretch/>
        </p:blipFill>
        <p:spPr>
          <a:xfrm>
            <a:off x="698281" y="1928802"/>
            <a:ext cx="603638" cy="4070685"/>
          </a:xfrm>
          <a:prstGeom prst="rect">
            <a:avLst/>
          </a:prstGeom>
        </p:spPr>
      </p:pic>
      <p:sp>
        <p:nvSpPr>
          <p:cNvPr id="8" name="Strzałka w dół 7"/>
          <p:cNvSpPr/>
          <p:nvPr/>
        </p:nvSpPr>
        <p:spPr>
          <a:xfrm>
            <a:off x="880469" y="1628800"/>
            <a:ext cx="239261" cy="30000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załka zakrzywiona w dół 9"/>
          <p:cNvSpPr/>
          <p:nvPr/>
        </p:nvSpPr>
        <p:spPr>
          <a:xfrm rot="5238441">
            <a:off x="633774" y="2812649"/>
            <a:ext cx="667582" cy="666141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776619" y="126786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D1</a:t>
            </a:r>
            <a:endParaRPr lang="en-US" b="1" dirty="0"/>
          </a:p>
        </p:txBody>
      </p:sp>
      <p:grpSp>
        <p:nvGrpSpPr>
          <p:cNvPr id="51" name="Grupa 50"/>
          <p:cNvGrpSpPr/>
          <p:nvPr/>
        </p:nvGrpSpPr>
        <p:grpSpPr>
          <a:xfrm>
            <a:off x="6412646" y="1267867"/>
            <a:ext cx="657634" cy="4927916"/>
            <a:chOff x="6412646" y="1267867"/>
            <a:chExt cx="657634" cy="4927916"/>
          </a:xfrm>
        </p:grpSpPr>
        <p:pic>
          <p:nvPicPr>
            <p:cNvPr id="29" name="Obraz 28" descr="kret pogladowy.jpg"/>
            <p:cNvPicPr>
              <a:picLocks noChangeAspect="1"/>
            </p:cNvPicPr>
            <p:nvPr/>
          </p:nvPicPr>
          <p:blipFill>
            <a:blip r:embed="rId3" cstate="print"/>
            <a:srcRect l="11719" t="38727" r="14843" b="43737"/>
            <a:stretch>
              <a:fillRect/>
            </a:stretch>
          </p:blipFill>
          <p:spPr>
            <a:xfrm rot="16200000">
              <a:off x="4533686" y="3659190"/>
              <a:ext cx="4415553" cy="657634"/>
            </a:xfrm>
            <a:prstGeom prst="rect">
              <a:avLst/>
            </a:prstGeom>
          </p:spPr>
        </p:pic>
        <p:sp>
          <p:nvSpPr>
            <p:cNvPr id="14" name="Pięciokąt 13"/>
            <p:cNvSpPr/>
            <p:nvPr/>
          </p:nvSpPr>
          <p:spPr>
            <a:xfrm rot="5400000">
              <a:off x="6335138" y="5544000"/>
              <a:ext cx="795470" cy="348993"/>
            </a:xfrm>
            <a:prstGeom prst="homePlate">
              <a:avLst>
                <a:gd name="adj" fmla="val 7307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6558376" y="3988008"/>
              <a:ext cx="348994" cy="1332753"/>
            </a:xfrm>
            <a:prstGeom prst="rect">
              <a:avLst/>
            </a:prstGeom>
            <a:solidFill>
              <a:srgbClr val="1E1B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6558376" y="2193731"/>
              <a:ext cx="348994" cy="1530146"/>
            </a:xfrm>
            <a:prstGeom prst="rect">
              <a:avLst/>
            </a:prstGeom>
            <a:solidFill>
              <a:srgbClr val="1E1B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rzałka w dół 35"/>
            <p:cNvSpPr/>
            <p:nvPr/>
          </p:nvSpPr>
          <p:spPr>
            <a:xfrm>
              <a:off x="6598585" y="4481500"/>
              <a:ext cx="285752" cy="5040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rzałka w dół 34"/>
            <p:cNvSpPr/>
            <p:nvPr/>
          </p:nvSpPr>
          <p:spPr>
            <a:xfrm>
              <a:off x="6589997" y="2844747"/>
              <a:ext cx="285752" cy="5040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ole tekstowe 48"/>
            <p:cNvSpPr txBox="1"/>
            <p:nvPr/>
          </p:nvSpPr>
          <p:spPr>
            <a:xfrm>
              <a:off x="6502228" y="126786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P2</a:t>
              </a:r>
              <a:endParaRPr lang="en-US" b="1" dirty="0"/>
            </a:p>
          </p:txBody>
        </p:sp>
      </p:grpSp>
      <p:sp>
        <p:nvSpPr>
          <p:cNvPr id="50" name="pole tekstowe 49"/>
          <p:cNvSpPr txBox="1"/>
          <p:nvPr/>
        </p:nvSpPr>
        <p:spPr>
          <a:xfrm>
            <a:off x="7876162" y="124911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</a:t>
            </a:r>
            <a:r>
              <a:rPr lang="pl-PL" b="1" dirty="0" smtClean="0"/>
              <a:t>1</a:t>
            </a:r>
            <a:endParaRPr lang="en-US" b="1" dirty="0"/>
          </a:p>
        </p:txBody>
      </p:sp>
      <p:grpSp>
        <p:nvGrpSpPr>
          <p:cNvPr id="57" name="Grupa 56"/>
          <p:cNvGrpSpPr/>
          <p:nvPr/>
        </p:nvGrpSpPr>
        <p:grpSpPr>
          <a:xfrm>
            <a:off x="2095788" y="1249111"/>
            <a:ext cx="666141" cy="4774240"/>
            <a:chOff x="2095788" y="1249111"/>
            <a:chExt cx="666141" cy="4774240"/>
          </a:xfrm>
        </p:grpSpPr>
        <p:pic>
          <p:nvPicPr>
            <p:cNvPr id="52" name="Obraz 5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1" t="3247" r="46176" b="3389"/>
            <a:stretch/>
          </p:blipFill>
          <p:spPr>
            <a:xfrm>
              <a:off x="2127041" y="1952666"/>
              <a:ext cx="603638" cy="4070685"/>
            </a:xfrm>
            <a:prstGeom prst="rect">
              <a:avLst/>
            </a:prstGeom>
          </p:spPr>
        </p:pic>
        <p:sp>
          <p:nvSpPr>
            <p:cNvPr id="53" name="Strzałka w dół 52"/>
            <p:cNvSpPr/>
            <p:nvPr/>
          </p:nvSpPr>
          <p:spPr>
            <a:xfrm>
              <a:off x="2281760" y="3771984"/>
              <a:ext cx="233123" cy="4320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rzałka zakrzywiona w dół 53"/>
            <p:cNvSpPr/>
            <p:nvPr/>
          </p:nvSpPr>
          <p:spPr>
            <a:xfrm rot="5238441">
              <a:off x="2095068" y="2812650"/>
              <a:ext cx="667582" cy="666141"/>
            </a:xfrm>
            <a:prstGeom prst="curved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Strzałka w dół 54"/>
            <p:cNvSpPr/>
            <p:nvPr/>
          </p:nvSpPr>
          <p:spPr>
            <a:xfrm>
              <a:off x="2309229" y="1652664"/>
              <a:ext cx="239261" cy="300002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2158512" y="124911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D2</a:t>
              </a:r>
              <a:endParaRPr lang="en-US" b="1" dirty="0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5004050" y="1259468"/>
            <a:ext cx="657634" cy="4904538"/>
            <a:chOff x="5004050" y="1259468"/>
            <a:chExt cx="657634" cy="4904538"/>
          </a:xfrm>
        </p:grpSpPr>
        <p:pic>
          <p:nvPicPr>
            <p:cNvPr id="37" name="Obraz 36" descr="kret pogladowy.jpg"/>
            <p:cNvPicPr>
              <a:picLocks noChangeAspect="1"/>
            </p:cNvPicPr>
            <p:nvPr/>
          </p:nvPicPr>
          <p:blipFill>
            <a:blip r:embed="rId3" cstate="print"/>
            <a:srcRect l="11719" t="38727" r="14843" b="43737"/>
            <a:stretch>
              <a:fillRect/>
            </a:stretch>
          </p:blipFill>
          <p:spPr>
            <a:xfrm rot="16200000">
              <a:off x="3125090" y="3627413"/>
              <a:ext cx="4415553" cy="657634"/>
            </a:xfrm>
            <a:prstGeom prst="rect">
              <a:avLst/>
            </a:prstGeom>
          </p:spPr>
        </p:pic>
        <p:sp>
          <p:nvSpPr>
            <p:cNvPr id="38" name="Pięciokąt 37"/>
            <p:cNvSpPr/>
            <p:nvPr/>
          </p:nvSpPr>
          <p:spPr>
            <a:xfrm rot="5400000">
              <a:off x="4935130" y="5544001"/>
              <a:ext cx="795470" cy="348993"/>
            </a:xfrm>
            <a:prstGeom prst="homePlate">
              <a:avLst>
                <a:gd name="adj" fmla="val 7307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5158369" y="4014049"/>
              <a:ext cx="348994" cy="1332753"/>
            </a:xfrm>
            <a:prstGeom prst="rect">
              <a:avLst/>
            </a:prstGeom>
            <a:solidFill>
              <a:srgbClr val="1E1B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rzałka w dół 39"/>
            <p:cNvSpPr/>
            <p:nvPr/>
          </p:nvSpPr>
          <p:spPr>
            <a:xfrm>
              <a:off x="5189990" y="4481500"/>
              <a:ext cx="285752" cy="5040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rostokąt 40"/>
            <p:cNvSpPr/>
            <p:nvPr/>
          </p:nvSpPr>
          <p:spPr>
            <a:xfrm>
              <a:off x="5158368" y="2164164"/>
              <a:ext cx="348994" cy="1530146"/>
            </a:xfrm>
            <a:prstGeom prst="rect">
              <a:avLst/>
            </a:prstGeom>
            <a:solidFill>
              <a:srgbClr val="1E1B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rzałka w dół 43"/>
            <p:cNvSpPr/>
            <p:nvPr/>
          </p:nvSpPr>
          <p:spPr>
            <a:xfrm>
              <a:off x="5189989" y="2888894"/>
              <a:ext cx="285752" cy="5040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rzałka zakrzywiona w prawo 44"/>
            <p:cNvSpPr/>
            <p:nvPr/>
          </p:nvSpPr>
          <p:spPr>
            <a:xfrm>
              <a:off x="5205123" y="2451277"/>
              <a:ext cx="174496" cy="234184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Strzałka zakrzywiona w lewo 45"/>
            <p:cNvSpPr/>
            <p:nvPr/>
          </p:nvSpPr>
          <p:spPr>
            <a:xfrm>
              <a:off x="5301244" y="2393294"/>
              <a:ext cx="157338" cy="201678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5117740" y="12594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P</a:t>
              </a:r>
              <a:r>
                <a:rPr lang="pl-PL" b="1" dirty="0"/>
                <a:t>3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0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pole tekstowe 92"/>
          <p:cNvSpPr txBox="1">
            <a:spLocks noChangeArrowheads="1"/>
          </p:cNvSpPr>
          <p:nvPr/>
        </p:nvSpPr>
        <p:spPr bwMode="auto">
          <a:xfrm>
            <a:off x="1259632" y="177971"/>
            <a:ext cx="7027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200" b="1" dirty="0" err="1" smtClean="0"/>
              <a:t>Axial</a:t>
            </a:r>
            <a:r>
              <a:rPr lang="pl-PL" sz="3200" b="1" dirty="0" smtClean="0"/>
              <a:t> / </a:t>
            </a:r>
            <a:r>
              <a:rPr lang="pl-PL" sz="3200" b="1" dirty="0" err="1" smtClean="0"/>
              <a:t>rotary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hammering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drive</a:t>
            </a:r>
            <a:endParaRPr lang="pl-PL" sz="3200" b="1" dirty="0" smtClean="0"/>
          </a:p>
          <a:p>
            <a:pPr algn="ctr"/>
            <a:r>
              <a:rPr lang="pl-PL" sz="3200" b="1" dirty="0" err="1" smtClean="0"/>
              <a:t>principle</a:t>
            </a:r>
            <a:endParaRPr lang="pl-PL" sz="3200" b="1" dirty="0"/>
          </a:p>
        </p:txBody>
      </p:sp>
      <p:sp>
        <p:nvSpPr>
          <p:cNvPr id="36" name="pole tekstowe 35"/>
          <p:cNvSpPr txBox="1"/>
          <p:nvPr/>
        </p:nvSpPr>
        <p:spPr>
          <a:xfrm flipH="1">
            <a:off x="827584" y="6490792"/>
            <a:ext cx="7742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solidFill>
                  <a:srgbClr val="002060"/>
                </a:solidFill>
              </a:rPr>
              <a:t>PENETROMETRY IN THE SOLAR SYSTEM                                                              </a:t>
            </a:r>
            <a:r>
              <a:rPr lang="pl-PL" sz="1200" i="1" dirty="0" err="1" smtClean="0">
                <a:solidFill>
                  <a:srgbClr val="002060"/>
                </a:solidFill>
              </a:rPr>
              <a:t>Seggau</a:t>
            </a:r>
            <a:r>
              <a:rPr lang="pl-PL" sz="1200" i="1" dirty="0" smtClean="0">
                <a:solidFill>
                  <a:srgbClr val="002060"/>
                </a:solidFill>
              </a:rPr>
              <a:t>, 19-21 May 2014 </a:t>
            </a:r>
            <a:r>
              <a:rPr lang="pl-PL" sz="1200" dirty="0" smtClean="0">
                <a:solidFill>
                  <a:srgbClr val="002060"/>
                </a:solidFill>
              </a:rPr>
              <a:t>                                                                                           </a:t>
            </a:r>
            <a:endParaRPr lang="en-US" sz="1200" dirty="0"/>
          </a:p>
        </p:txBody>
      </p:sp>
      <p:sp>
        <p:nvSpPr>
          <p:cNvPr id="34" name="Prostokąt 33"/>
          <p:cNvSpPr/>
          <p:nvPr/>
        </p:nvSpPr>
        <p:spPr>
          <a:xfrm>
            <a:off x="1214414" y="3357562"/>
            <a:ext cx="1643074" cy="500066"/>
          </a:xfrm>
          <a:prstGeom prst="rect">
            <a:avLst/>
          </a:prstGeom>
          <a:solidFill>
            <a:srgbClr val="1E1B5F"/>
          </a:solidFill>
          <a:ln>
            <a:solidFill>
              <a:srgbClr val="1E1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1571604" y="1571612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 w dół 41"/>
          <p:cNvSpPr/>
          <p:nvPr/>
        </p:nvSpPr>
        <p:spPr>
          <a:xfrm>
            <a:off x="1857356" y="2357430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Strzałka w dół 45"/>
          <p:cNvSpPr/>
          <p:nvPr/>
        </p:nvSpPr>
        <p:spPr>
          <a:xfrm>
            <a:off x="1857356" y="4000504"/>
            <a:ext cx="357190" cy="57150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2" name="Grupa 61"/>
          <p:cNvGrpSpPr/>
          <p:nvPr/>
        </p:nvGrpSpPr>
        <p:grpSpPr>
          <a:xfrm>
            <a:off x="6357950" y="1571612"/>
            <a:ext cx="1928826" cy="3000396"/>
            <a:chOff x="6357950" y="1571612"/>
            <a:chExt cx="1928826" cy="3000396"/>
          </a:xfrm>
        </p:grpSpPr>
        <p:grpSp>
          <p:nvGrpSpPr>
            <p:cNvPr id="37" name="Grupa 36"/>
            <p:cNvGrpSpPr/>
            <p:nvPr/>
          </p:nvGrpSpPr>
          <p:grpSpPr>
            <a:xfrm>
              <a:off x="6357950" y="3143248"/>
              <a:ext cx="1857388" cy="714380"/>
              <a:chOff x="3357554" y="3214686"/>
              <a:chExt cx="1857388" cy="714380"/>
            </a:xfrm>
          </p:grpSpPr>
          <p:sp>
            <p:nvSpPr>
              <p:cNvPr id="38" name="Pięciokąt 37"/>
              <p:cNvSpPr/>
              <p:nvPr/>
            </p:nvSpPr>
            <p:spPr>
              <a:xfrm rot="16200000">
                <a:off x="3357554" y="3214686"/>
                <a:ext cx="714380" cy="714380"/>
              </a:xfrm>
              <a:prstGeom prst="homePlate">
                <a:avLst/>
              </a:prstGeom>
              <a:solidFill>
                <a:srgbClr val="002060"/>
              </a:solidFill>
              <a:ln>
                <a:solidFill>
                  <a:srgbClr val="1E1B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Pięciokąt 38"/>
              <p:cNvSpPr/>
              <p:nvPr/>
            </p:nvSpPr>
            <p:spPr>
              <a:xfrm rot="16200000">
                <a:off x="4500562" y="3214686"/>
                <a:ext cx="714380" cy="714380"/>
              </a:xfrm>
              <a:prstGeom prst="homePlate">
                <a:avLst/>
              </a:prstGeom>
              <a:solidFill>
                <a:srgbClr val="1E1B5F"/>
              </a:solidFill>
              <a:ln>
                <a:solidFill>
                  <a:srgbClr val="1E1B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0" name="Prostokąt 39"/>
              <p:cNvSpPr/>
              <p:nvPr/>
            </p:nvSpPr>
            <p:spPr>
              <a:xfrm>
                <a:off x="4071934" y="3571876"/>
                <a:ext cx="428628" cy="357190"/>
              </a:xfrm>
              <a:prstGeom prst="rect">
                <a:avLst/>
              </a:prstGeom>
              <a:solidFill>
                <a:srgbClr val="1E1B5F"/>
              </a:solidFill>
              <a:ln>
                <a:solidFill>
                  <a:srgbClr val="1E1B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1" name="Pięciokąt 40"/>
            <p:cNvSpPr/>
            <p:nvPr/>
          </p:nvSpPr>
          <p:spPr>
            <a:xfrm rot="5400000">
              <a:off x="6679421" y="1893083"/>
              <a:ext cx="1571636" cy="92869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Strzałka w dół 42"/>
            <p:cNvSpPr/>
            <p:nvPr/>
          </p:nvSpPr>
          <p:spPr>
            <a:xfrm>
              <a:off x="7286644" y="2500306"/>
              <a:ext cx="357190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Strzałka w dół 46"/>
            <p:cNvSpPr/>
            <p:nvPr/>
          </p:nvSpPr>
          <p:spPr>
            <a:xfrm>
              <a:off x="7286644" y="4000504"/>
              <a:ext cx="357190" cy="571504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Strzałka w dół 48"/>
            <p:cNvSpPr/>
            <p:nvPr/>
          </p:nvSpPr>
          <p:spPr>
            <a:xfrm rot="16200000">
              <a:off x="7822429" y="3821909"/>
              <a:ext cx="357190" cy="571504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5" name="Grupa 54"/>
          <p:cNvGrpSpPr/>
          <p:nvPr/>
        </p:nvGrpSpPr>
        <p:grpSpPr>
          <a:xfrm>
            <a:off x="3571868" y="1500174"/>
            <a:ext cx="1928826" cy="3071834"/>
            <a:chOff x="3571868" y="1500174"/>
            <a:chExt cx="1928826" cy="3071834"/>
          </a:xfrm>
        </p:grpSpPr>
        <p:grpSp>
          <p:nvGrpSpPr>
            <p:cNvPr id="32" name="Grupa 31"/>
            <p:cNvGrpSpPr/>
            <p:nvPr/>
          </p:nvGrpSpPr>
          <p:grpSpPr>
            <a:xfrm>
              <a:off x="3643306" y="3143248"/>
              <a:ext cx="1857388" cy="714380"/>
              <a:chOff x="3357554" y="3214686"/>
              <a:chExt cx="1857388" cy="714380"/>
            </a:xfrm>
          </p:grpSpPr>
          <p:sp>
            <p:nvSpPr>
              <p:cNvPr id="29" name="Pięciokąt 28"/>
              <p:cNvSpPr/>
              <p:nvPr/>
            </p:nvSpPr>
            <p:spPr>
              <a:xfrm rot="16200000">
                <a:off x="3357554" y="3214686"/>
                <a:ext cx="714380" cy="714380"/>
              </a:xfrm>
              <a:prstGeom prst="homePlate">
                <a:avLst/>
              </a:prstGeom>
              <a:solidFill>
                <a:srgbClr val="002060"/>
              </a:solidFill>
              <a:ln>
                <a:solidFill>
                  <a:srgbClr val="1E1B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Pięciokąt 29"/>
              <p:cNvSpPr/>
              <p:nvPr/>
            </p:nvSpPr>
            <p:spPr>
              <a:xfrm rot="16200000">
                <a:off x="4500562" y="3214686"/>
                <a:ext cx="714380" cy="714380"/>
              </a:xfrm>
              <a:prstGeom prst="homePlate">
                <a:avLst/>
              </a:prstGeom>
              <a:solidFill>
                <a:srgbClr val="1E1B5F"/>
              </a:solidFill>
              <a:ln>
                <a:solidFill>
                  <a:srgbClr val="1E1B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Prostokąt 30"/>
              <p:cNvSpPr/>
              <p:nvPr/>
            </p:nvSpPr>
            <p:spPr>
              <a:xfrm>
                <a:off x="4071934" y="3571876"/>
                <a:ext cx="428628" cy="357190"/>
              </a:xfrm>
              <a:prstGeom prst="rect">
                <a:avLst/>
              </a:prstGeom>
              <a:solidFill>
                <a:srgbClr val="1E1B5F"/>
              </a:solidFill>
              <a:ln>
                <a:solidFill>
                  <a:srgbClr val="1E1B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33" name="Pięciokąt 32"/>
            <p:cNvSpPr/>
            <p:nvPr/>
          </p:nvSpPr>
          <p:spPr>
            <a:xfrm rot="5400000">
              <a:off x="3536149" y="1821645"/>
              <a:ext cx="1571636" cy="928694"/>
            </a:xfrm>
            <a:prstGeom prst="homePlat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Strzałka w dół 43"/>
            <p:cNvSpPr/>
            <p:nvPr/>
          </p:nvSpPr>
          <p:spPr>
            <a:xfrm>
              <a:off x="4143372" y="2428868"/>
              <a:ext cx="357190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Strzałka w dół 47"/>
            <p:cNvSpPr/>
            <p:nvPr/>
          </p:nvSpPr>
          <p:spPr>
            <a:xfrm>
              <a:off x="4143372" y="4000504"/>
              <a:ext cx="357190" cy="571504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Strzałka w dół 49"/>
            <p:cNvSpPr/>
            <p:nvPr/>
          </p:nvSpPr>
          <p:spPr>
            <a:xfrm rot="5400000">
              <a:off x="3679025" y="3821909"/>
              <a:ext cx="357190" cy="571504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5072066" y="4643446"/>
            <a:ext cx="1643074" cy="1628780"/>
            <a:chOff x="5072066" y="4643446"/>
            <a:chExt cx="1643074" cy="1628780"/>
          </a:xfrm>
        </p:grpSpPr>
        <p:grpSp>
          <p:nvGrpSpPr>
            <p:cNvPr id="63" name="Grupa 62"/>
            <p:cNvGrpSpPr/>
            <p:nvPr/>
          </p:nvGrpSpPr>
          <p:grpSpPr>
            <a:xfrm>
              <a:off x="5072066" y="4643446"/>
              <a:ext cx="1643074" cy="1628780"/>
              <a:chOff x="5072066" y="4643446"/>
              <a:chExt cx="1643074" cy="1628780"/>
            </a:xfrm>
          </p:grpSpPr>
          <p:sp>
            <p:nvSpPr>
              <p:cNvPr id="51" name="Elipsa 50"/>
              <p:cNvSpPr/>
              <p:nvPr/>
            </p:nvSpPr>
            <p:spPr>
              <a:xfrm>
                <a:off x="5072066" y="4643446"/>
                <a:ext cx="1643074" cy="1628780"/>
              </a:xfrm>
              <a:prstGeom prst="ellipse">
                <a:avLst/>
              </a:prstGeom>
              <a:solidFill>
                <a:srgbClr val="1E1B5F"/>
              </a:solidFill>
              <a:ln>
                <a:solidFill>
                  <a:srgbClr val="1E1B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2" name="Elipsa 51"/>
              <p:cNvSpPr/>
              <p:nvPr/>
            </p:nvSpPr>
            <p:spPr>
              <a:xfrm>
                <a:off x="5286380" y="4857760"/>
                <a:ext cx="1214446" cy="12144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3" name="Strzałka zakrzywiona w prawo 52"/>
              <p:cNvSpPr/>
              <p:nvPr/>
            </p:nvSpPr>
            <p:spPr>
              <a:xfrm>
                <a:off x="5357818" y="5000636"/>
                <a:ext cx="428628" cy="928694"/>
              </a:xfrm>
              <a:prstGeom prst="curved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Strzałka zakrzywiona w lewo 53"/>
              <p:cNvSpPr/>
              <p:nvPr/>
            </p:nvSpPr>
            <p:spPr>
              <a:xfrm>
                <a:off x="6000760" y="5000636"/>
                <a:ext cx="428628" cy="928694"/>
              </a:xfrm>
              <a:prstGeom prst="curvedLef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Elipsa 63"/>
            <p:cNvSpPr/>
            <p:nvPr/>
          </p:nvSpPr>
          <p:spPr>
            <a:xfrm>
              <a:off x="5786446" y="5357826"/>
              <a:ext cx="214314" cy="2143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178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92"/>
          <p:cNvSpPr txBox="1">
            <a:spLocks noChangeArrowheads="1"/>
          </p:cNvSpPr>
          <p:nvPr/>
        </p:nvSpPr>
        <p:spPr bwMode="auto">
          <a:xfrm>
            <a:off x="3347864" y="150650"/>
            <a:ext cx="35397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800" b="1" dirty="0" err="1" smtClean="0">
                <a:latin typeface="+mj-lt"/>
              </a:rPr>
              <a:t>Drills</a:t>
            </a:r>
            <a:r>
              <a:rPr lang="pl-PL" sz="2800" b="1" dirty="0" smtClean="0">
                <a:latin typeface="+mj-lt"/>
              </a:rPr>
              <a:t> &amp; </a:t>
            </a:r>
            <a:r>
              <a:rPr lang="pl-PL" sz="2800" b="1" dirty="0" err="1" smtClean="0">
                <a:latin typeface="+mj-lt"/>
              </a:rPr>
              <a:t>Penetrators</a:t>
            </a:r>
            <a:endParaRPr lang="pl-PL" sz="2800" b="1" dirty="0" smtClean="0">
              <a:latin typeface="+mj-lt"/>
            </a:endParaRPr>
          </a:p>
          <a:p>
            <a:endParaRPr lang="pl-PL" sz="3200" b="1" dirty="0"/>
          </a:p>
        </p:txBody>
      </p:sp>
      <p:sp>
        <p:nvSpPr>
          <p:cNvPr id="17" name="Prostokąt 16"/>
          <p:cNvSpPr/>
          <p:nvPr/>
        </p:nvSpPr>
        <p:spPr>
          <a:xfrm>
            <a:off x="357158" y="1606690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78591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321467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464343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607219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7500958" y="1571612"/>
            <a:ext cx="1285884" cy="4714908"/>
          </a:xfrm>
          <a:prstGeom prst="rect">
            <a:avLst/>
          </a:prstGeom>
          <a:solidFill>
            <a:srgbClr val="FDF0B1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Pięciokąt 24"/>
          <p:cNvSpPr/>
          <p:nvPr/>
        </p:nvSpPr>
        <p:spPr>
          <a:xfrm rot="5400000">
            <a:off x="6137894" y="3637069"/>
            <a:ext cx="3988038" cy="571504"/>
          </a:xfrm>
          <a:prstGeom prst="homePlate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Prążkowana strzałka w prawo 1"/>
          <p:cNvSpPr/>
          <p:nvPr/>
        </p:nvSpPr>
        <p:spPr>
          <a:xfrm>
            <a:off x="357158" y="864497"/>
            <a:ext cx="4143404" cy="588034"/>
          </a:xfrm>
          <a:prstGeom prst="stripedRightArrow">
            <a:avLst/>
          </a:prstGeom>
          <a:solidFill>
            <a:srgbClr val="66FF66">
              <a:alpha val="4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 R I L </a:t>
            </a:r>
            <a:r>
              <a:rPr lang="pl-PL" b="1" dirty="0" err="1" smtClean="0"/>
              <a:t>L</a:t>
            </a:r>
            <a:r>
              <a:rPr lang="pl-PL" b="1" dirty="0" smtClean="0"/>
              <a:t> S</a:t>
            </a:r>
            <a:endParaRPr lang="en-US" b="1" dirty="0"/>
          </a:p>
        </p:txBody>
      </p:sp>
      <p:sp>
        <p:nvSpPr>
          <p:cNvPr id="19" name="Prążkowana strzałka w prawo 18"/>
          <p:cNvSpPr/>
          <p:nvPr/>
        </p:nvSpPr>
        <p:spPr>
          <a:xfrm rot="10800000">
            <a:off x="4643438" y="864498"/>
            <a:ext cx="4143404" cy="588034"/>
          </a:xfrm>
          <a:prstGeom prst="stripedRightArrow">
            <a:avLst/>
          </a:prstGeom>
          <a:solidFill>
            <a:srgbClr val="66FF66">
              <a:alpha val="4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458582" y="973849"/>
            <a:ext cx="25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 E N E T R A T O R 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924233" y="2594972"/>
            <a:ext cx="439334" cy="2521258"/>
          </a:xfrm>
          <a:prstGeom prst="rect">
            <a:avLst/>
          </a:prstGeom>
          <a:solidFill>
            <a:srgbClr val="1E1B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załka w dół 5"/>
          <p:cNvSpPr/>
          <p:nvPr/>
        </p:nvSpPr>
        <p:spPr>
          <a:xfrm>
            <a:off x="8001024" y="4077072"/>
            <a:ext cx="285752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1" t="3247" r="46176" b="3389"/>
          <a:stretch/>
        </p:blipFill>
        <p:spPr>
          <a:xfrm>
            <a:off x="698281" y="1928802"/>
            <a:ext cx="603638" cy="4070685"/>
          </a:xfrm>
          <a:prstGeom prst="rect">
            <a:avLst/>
          </a:prstGeom>
        </p:spPr>
      </p:pic>
      <p:sp>
        <p:nvSpPr>
          <p:cNvPr id="8" name="Strzałka w dół 7"/>
          <p:cNvSpPr/>
          <p:nvPr/>
        </p:nvSpPr>
        <p:spPr>
          <a:xfrm>
            <a:off x="880469" y="1628800"/>
            <a:ext cx="239261" cy="30000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załka zakrzywiona w dół 9"/>
          <p:cNvSpPr/>
          <p:nvPr/>
        </p:nvSpPr>
        <p:spPr>
          <a:xfrm rot="5238441">
            <a:off x="633774" y="2812649"/>
            <a:ext cx="667582" cy="666141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776619" y="126786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D1</a:t>
            </a:r>
            <a:endParaRPr lang="en-US" b="1" dirty="0"/>
          </a:p>
        </p:txBody>
      </p:sp>
      <p:grpSp>
        <p:nvGrpSpPr>
          <p:cNvPr id="51" name="Grupa 50"/>
          <p:cNvGrpSpPr/>
          <p:nvPr/>
        </p:nvGrpSpPr>
        <p:grpSpPr>
          <a:xfrm>
            <a:off x="6412646" y="1267867"/>
            <a:ext cx="657634" cy="4927916"/>
            <a:chOff x="6412646" y="1267867"/>
            <a:chExt cx="657634" cy="4927916"/>
          </a:xfrm>
        </p:grpSpPr>
        <p:pic>
          <p:nvPicPr>
            <p:cNvPr id="29" name="Obraz 28" descr="kret pogladowy.jpg"/>
            <p:cNvPicPr>
              <a:picLocks noChangeAspect="1"/>
            </p:cNvPicPr>
            <p:nvPr/>
          </p:nvPicPr>
          <p:blipFill>
            <a:blip r:embed="rId3" cstate="print"/>
            <a:srcRect l="11719" t="38727" r="14843" b="43737"/>
            <a:stretch>
              <a:fillRect/>
            </a:stretch>
          </p:blipFill>
          <p:spPr>
            <a:xfrm rot="16200000">
              <a:off x="4533686" y="3659190"/>
              <a:ext cx="4415553" cy="657634"/>
            </a:xfrm>
            <a:prstGeom prst="rect">
              <a:avLst/>
            </a:prstGeom>
          </p:spPr>
        </p:pic>
        <p:sp>
          <p:nvSpPr>
            <p:cNvPr id="14" name="Pięciokąt 13"/>
            <p:cNvSpPr/>
            <p:nvPr/>
          </p:nvSpPr>
          <p:spPr>
            <a:xfrm rot="5400000">
              <a:off x="6335138" y="5544000"/>
              <a:ext cx="795470" cy="348993"/>
            </a:xfrm>
            <a:prstGeom prst="homePlate">
              <a:avLst>
                <a:gd name="adj" fmla="val 7307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6558376" y="3988008"/>
              <a:ext cx="348994" cy="1332753"/>
            </a:xfrm>
            <a:prstGeom prst="rect">
              <a:avLst/>
            </a:prstGeom>
            <a:solidFill>
              <a:srgbClr val="1E1B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6558376" y="2193731"/>
              <a:ext cx="348994" cy="1530146"/>
            </a:xfrm>
            <a:prstGeom prst="rect">
              <a:avLst/>
            </a:prstGeom>
            <a:solidFill>
              <a:srgbClr val="1E1B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rzałka w dół 35"/>
            <p:cNvSpPr/>
            <p:nvPr/>
          </p:nvSpPr>
          <p:spPr>
            <a:xfrm>
              <a:off x="6598585" y="4481500"/>
              <a:ext cx="285752" cy="5040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rzałka w dół 34"/>
            <p:cNvSpPr/>
            <p:nvPr/>
          </p:nvSpPr>
          <p:spPr>
            <a:xfrm>
              <a:off x="6589997" y="2844747"/>
              <a:ext cx="285752" cy="5040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ole tekstowe 48"/>
            <p:cNvSpPr txBox="1"/>
            <p:nvPr/>
          </p:nvSpPr>
          <p:spPr>
            <a:xfrm>
              <a:off x="6502228" y="126786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P2</a:t>
              </a:r>
              <a:endParaRPr lang="en-US" b="1" dirty="0"/>
            </a:p>
          </p:txBody>
        </p:sp>
      </p:grpSp>
      <p:sp>
        <p:nvSpPr>
          <p:cNvPr id="50" name="pole tekstowe 49"/>
          <p:cNvSpPr txBox="1"/>
          <p:nvPr/>
        </p:nvSpPr>
        <p:spPr>
          <a:xfrm>
            <a:off x="7876162" y="124911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</a:t>
            </a:r>
            <a:r>
              <a:rPr lang="pl-PL" b="1" dirty="0" smtClean="0"/>
              <a:t>1</a:t>
            </a:r>
            <a:endParaRPr lang="en-US" b="1" dirty="0"/>
          </a:p>
        </p:txBody>
      </p:sp>
      <p:grpSp>
        <p:nvGrpSpPr>
          <p:cNvPr id="57" name="Grupa 56"/>
          <p:cNvGrpSpPr/>
          <p:nvPr/>
        </p:nvGrpSpPr>
        <p:grpSpPr>
          <a:xfrm>
            <a:off x="2095788" y="1249111"/>
            <a:ext cx="666141" cy="4774240"/>
            <a:chOff x="2095788" y="1249111"/>
            <a:chExt cx="666141" cy="4774240"/>
          </a:xfrm>
        </p:grpSpPr>
        <p:pic>
          <p:nvPicPr>
            <p:cNvPr id="52" name="Obraz 5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1" t="3247" r="46176" b="3389"/>
            <a:stretch/>
          </p:blipFill>
          <p:spPr>
            <a:xfrm>
              <a:off x="2127041" y="1952666"/>
              <a:ext cx="603638" cy="4070685"/>
            </a:xfrm>
            <a:prstGeom prst="rect">
              <a:avLst/>
            </a:prstGeom>
          </p:spPr>
        </p:pic>
        <p:sp>
          <p:nvSpPr>
            <p:cNvPr id="53" name="Strzałka w dół 52"/>
            <p:cNvSpPr/>
            <p:nvPr/>
          </p:nvSpPr>
          <p:spPr>
            <a:xfrm>
              <a:off x="2281760" y="3771984"/>
              <a:ext cx="233123" cy="43204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trzałka zakrzywiona w dół 53"/>
            <p:cNvSpPr/>
            <p:nvPr/>
          </p:nvSpPr>
          <p:spPr>
            <a:xfrm rot="5238441">
              <a:off x="2095068" y="2812650"/>
              <a:ext cx="667582" cy="666141"/>
            </a:xfrm>
            <a:prstGeom prst="curved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Strzałka w dół 54"/>
            <p:cNvSpPr/>
            <p:nvPr/>
          </p:nvSpPr>
          <p:spPr>
            <a:xfrm>
              <a:off x="2309229" y="1652664"/>
              <a:ext cx="239261" cy="300002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ole tekstowe 55"/>
            <p:cNvSpPr txBox="1"/>
            <p:nvPr/>
          </p:nvSpPr>
          <p:spPr>
            <a:xfrm>
              <a:off x="2158512" y="124911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D2</a:t>
              </a:r>
              <a:endParaRPr lang="en-US" b="1" dirty="0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5004050" y="1259468"/>
            <a:ext cx="657634" cy="4904538"/>
            <a:chOff x="5004050" y="1259468"/>
            <a:chExt cx="657634" cy="4904538"/>
          </a:xfrm>
        </p:grpSpPr>
        <p:pic>
          <p:nvPicPr>
            <p:cNvPr id="37" name="Obraz 36" descr="kret pogladowy.jpg"/>
            <p:cNvPicPr>
              <a:picLocks noChangeAspect="1"/>
            </p:cNvPicPr>
            <p:nvPr/>
          </p:nvPicPr>
          <p:blipFill>
            <a:blip r:embed="rId3" cstate="print"/>
            <a:srcRect l="11719" t="38727" r="14843" b="43737"/>
            <a:stretch>
              <a:fillRect/>
            </a:stretch>
          </p:blipFill>
          <p:spPr>
            <a:xfrm rot="16200000">
              <a:off x="3125090" y="3627413"/>
              <a:ext cx="4415553" cy="657634"/>
            </a:xfrm>
            <a:prstGeom prst="rect">
              <a:avLst/>
            </a:prstGeom>
          </p:spPr>
        </p:pic>
        <p:sp>
          <p:nvSpPr>
            <p:cNvPr id="38" name="Pięciokąt 37"/>
            <p:cNvSpPr/>
            <p:nvPr/>
          </p:nvSpPr>
          <p:spPr>
            <a:xfrm rot="5400000">
              <a:off x="4935130" y="5544001"/>
              <a:ext cx="795470" cy="348993"/>
            </a:xfrm>
            <a:prstGeom prst="homePlate">
              <a:avLst>
                <a:gd name="adj" fmla="val 73075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5158369" y="4014049"/>
              <a:ext cx="348994" cy="1332753"/>
            </a:xfrm>
            <a:prstGeom prst="rect">
              <a:avLst/>
            </a:prstGeom>
            <a:solidFill>
              <a:srgbClr val="1E1B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rzałka w dół 39"/>
            <p:cNvSpPr/>
            <p:nvPr/>
          </p:nvSpPr>
          <p:spPr>
            <a:xfrm>
              <a:off x="5189990" y="4481500"/>
              <a:ext cx="285752" cy="5040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rostokąt 40"/>
            <p:cNvSpPr/>
            <p:nvPr/>
          </p:nvSpPr>
          <p:spPr>
            <a:xfrm>
              <a:off x="5158368" y="2164164"/>
              <a:ext cx="348994" cy="1530146"/>
            </a:xfrm>
            <a:prstGeom prst="rect">
              <a:avLst/>
            </a:prstGeom>
            <a:solidFill>
              <a:srgbClr val="1E1B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rzałka w dół 43"/>
            <p:cNvSpPr/>
            <p:nvPr/>
          </p:nvSpPr>
          <p:spPr>
            <a:xfrm>
              <a:off x="5189989" y="2888894"/>
              <a:ext cx="285752" cy="5040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rzałka zakrzywiona w prawo 44"/>
            <p:cNvSpPr/>
            <p:nvPr/>
          </p:nvSpPr>
          <p:spPr>
            <a:xfrm>
              <a:off x="5205123" y="2451277"/>
              <a:ext cx="174496" cy="234184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Strzałka zakrzywiona w lewo 45"/>
            <p:cNvSpPr/>
            <p:nvPr/>
          </p:nvSpPr>
          <p:spPr>
            <a:xfrm>
              <a:off x="5301244" y="2393294"/>
              <a:ext cx="157338" cy="201678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5117740" y="12594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P</a:t>
              </a:r>
              <a:r>
                <a:rPr lang="pl-PL" b="1" dirty="0"/>
                <a:t>3</a:t>
              </a:r>
              <a:endParaRPr lang="en-US" b="1" dirty="0"/>
            </a:p>
          </p:txBody>
        </p:sp>
      </p:grpSp>
      <p:grpSp>
        <p:nvGrpSpPr>
          <p:cNvPr id="63" name="Grupa 62"/>
          <p:cNvGrpSpPr/>
          <p:nvPr/>
        </p:nvGrpSpPr>
        <p:grpSpPr>
          <a:xfrm>
            <a:off x="3439964" y="1267867"/>
            <a:ext cx="811576" cy="4797690"/>
            <a:chOff x="3439964" y="1267867"/>
            <a:chExt cx="811576" cy="4797690"/>
          </a:xfrm>
        </p:grpSpPr>
        <p:pic>
          <p:nvPicPr>
            <p:cNvPr id="48" name="Obraz 4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1" t="17010" r="46176" b="3389"/>
            <a:stretch/>
          </p:blipFill>
          <p:spPr>
            <a:xfrm>
              <a:off x="3555801" y="2594972"/>
              <a:ext cx="603638" cy="3470585"/>
            </a:xfrm>
            <a:prstGeom prst="rect">
              <a:avLst/>
            </a:prstGeom>
          </p:spPr>
        </p:pic>
        <p:sp>
          <p:nvSpPr>
            <p:cNvPr id="58" name="Prostokąt 57"/>
            <p:cNvSpPr/>
            <p:nvPr/>
          </p:nvSpPr>
          <p:spPr>
            <a:xfrm>
              <a:off x="3439964" y="1778800"/>
              <a:ext cx="811576" cy="816172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rzałka w dół 58"/>
            <p:cNvSpPr/>
            <p:nvPr/>
          </p:nvSpPr>
          <p:spPr>
            <a:xfrm>
              <a:off x="3711139" y="2548755"/>
              <a:ext cx="256890" cy="35892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trzałka zakrzywiona w dół 59"/>
            <p:cNvSpPr/>
            <p:nvPr/>
          </p:nvSpPr>
          <p:spPr>
            <a:xfrm rot="5238441">
              <a:off x="3658304" y="2000688"/>
              <a:ext cx="443560" cy="538465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pole tekstowe 60"/>
            <p:cNvSpPr txBox="1"/>
            <p:nvPr/>
          </p:nvSpPr>
          <p:spPr>
            <a:xfrm>
              <a:off x="3605943" y="1267867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D3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1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pole tekstowe 92"/>
          <p:cNvSpPr txBox="1">
            <a:spLocks noChangeArrowheads="1"/>
          </p:cNvSpPr>
          <p:nvPr/>
        </p:nvSpPr>
        <p:spPr bwMode="auto">
          <a:xfrm>
            <a:off x="1259632" y="177971"/>
            <a:ext cx="7027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200" b="1" dirty="0" err="1" smtClean="0"/>
              <a:t>Rotary</a:t>
            </a:r>
            <a:r>
              <a:rPr lang="pl-PL" sz="3200" b="1" dirty="0" smtClean="0"/>
              <a:t> / </a:t>
            </a:r>
            <a:r>
              <a:rPr lang="pl-PL" sz="3200" b="1" dirty="0" err="1" smtClean="0"/>
              <a:t>axial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hammering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drive</a:t>
            </a:r>
            <a:endParaRPr lang="pl-PL" sz="32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8" t="6589" r="34444" b="12691"/>
          <a:stretch/>
        </p:blipFill>
        <p:spPr>
          <a:xfrm>
            <a:off x="714348" y="2214554"/>
            <a:ext cx="1887164" cy="246824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000100" y="1500174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err="1" smtClean="0"/>
              <a:t>Electromagnetic</a:t>
            </a:r>
            <a:endParaRPr lang="pl-PL" dirty="0" smtClean="0"/>
          </a:p>
          <a:p>
            <a:pPr algn="r"/>
            <a:r>
              <a:rPr lang="pl-PL" dirty="0" err="1" smtClean="0"/>
              <a:t>circuit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28662" y="492919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Rotary</a:t>
            </a:r>
            <a:r>
              <a:rPr lang="pl-PL" dirty="0" smtClean="0"/>
              <a:t> </a:t>
            </a:r>
            <a:r>
              <a:rPr lang="pl-PL" dirty="0" err="1" smtClean="0"/>
              <a:t>hammer</a:t>
            </a:r>
            <a:endParaRPr lang="pl-PL" dirty="0"/>
          </a:p>
        </p:txBody>
      </p:sp>
      <p:cxnSp>
        <p:nvCxnSpPr>
          <p:cNvPr id="11" name="Łącznik zakrzywiony 10"/>
          <p:cNvCxnSpPr/>
          <p:nvPr/>
        </p:nvCxnSpPr>
        <p:spPr>
          <a:xfrm rot="5400000">
            <a:off x="1643042" y="1928802"/>
            <a:ext cx="428628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zakrzywiony 12"/>
          <p:cNvCxnSpPr/>
          <p:nvPr/>
        </p:nvCxnSpPr>
        <p:spPr>
          <a:xfrm rot="5400000" flipH="1" flipV="1">
            <a:off x="1000100" y="4429132"/>
            <a:ext cx="928694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a 29"/>
          <p:cNvGrpSpPr/>
          <p:nvPr/>
        </p:nvGrpSpPr>
        <p:grpSpPr>
          <a:xfrm>
            <a:off x="3214678" y="1428736"/>
            <a:ext cx="2347265" cy="4084108"/>
            <a:chOff x="3214678" y="1428736"/>
            <a:chExt cx="2347265" cy="4084108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27" t="6589" r="43981" b="10948"/>
            <a:stretch/>
          </p:blipFill>
          <p:spPr>
            <a:xfrm>
              <a:off x="3714744" y="1428736"/>
              <a:ext cx="1847199" cy="3580841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4071934" y="2000240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Capacitor</a:t>
              </a:r>
              <a:r>
                <a:rPr lang="pl-PL" dirty="0" smtClean="0"/>
                <a:t>,</a:t>
              </a:r>
            </a:p>
            <a:p>
              <a:r>
                <a:rPr lang="pl-PL" dirty="0" smtClean="0"/>
                <a:t>electronics</a:t>
              </a:r>
              <a:endParaRPr lang="pl-PL" dirty="0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071934" y="5143512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Output</a:t>
              </a:r>
              <a:r>
                <a:rPr lang="pl-PL" dirty="0" smtClean="0"/>
                <a:t> </a:t>
              </a:r>
              <a:r>
                <a:rPr lang="pl-PL" dirty="0" err="1" smtClean="0"/>
                <a:t>shaft</a:t>
              </a:r>
              <a:endParaRPr lang="pl-PL" dirty="0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214678" y="414338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/>
                <a:t>Coil</a:t>
              </a:r>
              <a:endParaRPr lang="pl-PL" dirty="0" smtClean="0"/>
            </a:p>
          </p:txBody>
        </p:sp>
        <p:cxnSp>
          <p:nvCxnSpPr>
            <p:cNvPr id="18" name="Kształt 17"/>
            <p:cNvCxnSpPr>
              <a:stCxn id="16" idx="0"/>
            </p:cNvCxnSpPr>
            <p:nvPr/>
          </p:nvCxnSpPr>
          <p:spPr>
            <a:xfrm rot="5400000" flipH="1" flipV="1">
              <a:off x="3753140" y="3538834"/>
              <a:ext cx="357190" cy="851902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zakrzywiony 19"/>
            <p:cNvCxnSpPr/>
            <p:nvPr/>
          </p:nvCxnSpPr>
          <p:spPr>
            <a:xfrm rot="16200000" flipV="1">
              <a:off x="4714876" y="4857760"/>
              <a:ext cx="357190" cy="21431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a 30"/>
          <p:cNvGrpSpPr/>
          <p:nvPr/>
        </p:nvGrpSpPr>
        <p:grpSpPr>
          <a:xfrm>
            <a:off x="6286512" y="1785926"/>
            <a:ext cx="2694480" cy="3718165"/>
            <a:chOff x="6286512" y="1928802"/>
            <a:chExt cx="2694480" cy="3718165"/>
          </a:xfrm>
        </p:grpSpPr>
        <p:grpSp>
          <p:nvGrpSpPr>
            <p:cNvPr id="28" name="Grupa 27"/>
            <p:cNvGrpSpPr/>
            <p:nvPr/>
          </p:nvGrpSpPr>
          <p:grpSpPr>
            <a:xfrm>
              <a:off x="6286512" y="1928802"/>
              <a:ext cx="2694480" cy="3718165"/>
              <a:chOff x="6286512" y="1928802"/>
              <a:chExt cx="2694480" cy="3718165"/>
            </a:xfrm>
          </p:grpSpPr>
          <p:pic>
            <p:nvPicPr>
              <p:cNvPr id="7" name="Obraz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44" t="4497" r="36759" b="4671"/>
              <a:stretch/>
            </p:blipFill>
            <p:spPr>
              <a:xfrm>
                <a:off x="6286512" y="1928802"/>
                <a:ext cx="2355534" cy="2928958"/>
              </a:xfrm>
              <a:prstGeom prst="rect">
                <a:avLst/>
              </a:prstGeom>
            </p:spPr>
          </p:pic>
          <p:sp>
            <p:nvSpPr>
              <p:cNvPr id="21" name="pole tekstowe 20"/>
              <p:cNvSpPr txBox="1"/>
              <p:nvPr/>
            </p:nvSpPr>
            <p:spPr>
              <a:xfrm>
                <a:off x="6500826" y="5000636"/>
                <a:ext cx="24801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err="1" smtClean="0"/>
                  <a:t>Chamfers</a:t>
                </a:r>
                <a:r>
                  <a:rPr lang="pl-PL" dirty="0" smtClean="0"/>
                  <a:t> on </a:t>
                </a:r>
                <a:r>
                  <a:rPr lang="pl-PL" dirty="0" err="1" smtClean="0"/>
                  <a:t>hammer</a:t>
                </a:r>
                <a:r>
                  <a:rPr lang="pl-PL" dirty="0" smtClean="0"/>
                  <a:t> </a:t>
                </a:r>
              </a:p>
              <a:p>
                <a:r>
                  <a:rPr lang="pl-PL" dirty="0" smtClean="0"/>
                  <a:t>and </a:t>
                </a:r>
                <a:r>
                  <a:rPr lang="pl-PL" dirty="0" err="1" smtClean="0"/>
                  <a:t>shaft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protrusions</a:t>
                </a:r>
                <a:endParaRPr lang="pl-PL" dirty="0" smtClean="0"/>
              </a:p>
            </p:txBody>
          </p:sp>
          <p:cxnSp>
            <p:nvCxnSpPr>
              <p:cNvPr id="23" name="Łącznik zakrzywiony 22"/>
              <p:cNvCxnSpPr/>
              <p:nvPr/>
            </p:nvCxnSpPr>
            <p:spPr>
              <a:xfrm rot="5400000" flipH="1" flipV="1">
                <a:off x="6893735" y="4321975"/>
                <a:ext cx="785818" cy="57150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zakrzywiony 24"/>
              <p:cNvCxnSpPr>
                <a:stCxn id="21" idx="0"/>
              </p:cNvCxnSpPr>
              <p:nvPr/>
            </p:nvCxnSpPr>
            <p:spPr>
              <a:xfrm rot="5400000" flipH="1" flipV="1">
                <a:off x="7406619" y="4477670"/>
                <a:ext cx="857256" cy="188677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Strzałka w prawo 25"/>
            <p:cNvSpPr/>
            <p:nvPr/>
          </p:nvSpPr>
          <p:spPr>
            <a:xfrm rot="412702">
              <a:off x="7575389" y="4021635"/>
              <a:ext cx="357190" cy="714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0178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pole tekstowe 92"/>
          <p:cNvSpPr txBox="1">
            <a:spLocks noChangeArrowheads="1"/>
          </p:cNvSpPr>
          <p:nvPr/>
        </p:nvSpPr>
        <p:spPr bwMode="auto">
          <a:xfrm>
            <a:off x="1259632" y="177971"/>
            <a:ext cx="44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/>
              <a:t>HP3 MOLE</a:t>
            </a:r>
            <a:endParaRPr lang="pl-PL" sz="3200" b="1" dirty="0"/>
          </a:p>
        </p:txBody>
      </p:sp>
      <p:sp>
        <p:nvSpPr>
          <p:cNvPr id="5" name="Prostokąt 4"/>
          <p:cNvSpPr/>
          <p:nvPr/>
        </p:nvSpPr>
        <p:spPr>
          <a:xfrm>
            <a:off x="1177710" y="774995"/>
            <a:ext cx="3528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DLR Bremen</a:t>
            </a:r>
          </a:p>
          <a:p>
            <a:pPr lvl="1"/>
            <a:r>
              <a:rPr lang="de-DE" sz="1600" dirty="0" err="1"/>
              <a:t>Outer</a:t>
            </a:r>
            <a:r>
              <a:rPr lang="de-DE" sz="1600" dirty="0"/>
              <a:t> </a:t>
            </a:r>
            <a:r>
              <a:rPr lang="de-DE" sz="1600" dirty="0" smtClean="0"/>
              <a:t>Hull </a:t>
            </a:r>
            <a:endParaRPr lang="pl-PL" sz="1600" dirty="0" smtClean="0"/>
          </a:p>
          <a:p>
            <a:pPr lvl="1"/>
            <a:r>
              <a:rPr lang="de-DE" sz="1600" dirty="0" smtClean="0"/>
              <a:t>Back Cap</a:t>
            </a:r>
            <a:endParaRPr lang="pl-PL" sz="1600" dirty="0" smtClean="0"/>
          </a:p>
          <a:p>
            <a:pPr lvl="1"/>
            <a:r>
              <a:rPr lang="de-DE" sz="1600" dirty="0" smtClean="0"/>
              <a:t>Motor</a:t>
            </a:r>
            <a:endParaRPr lang="pl-PL" sz="1600" dirty="0" smtClean="0"/>
          </a:p>
          <a:p>
            <a:pPr lvl="1"/>
            <a:r>
              <a:rPr lang="de-DE" sz="1600" dirty="0" smtClean="0"/>
              <a:t>Payload </a:t>
            </a:r>
            <a:r>
              <a:rPr lang="de-DE" sz="1600" dirty="0" err="1"/>
              <a:t>Compartment</a:t>
            </a:r>
            <a:endParaRPr lang="de-DE" sz="1600" dirty="0"/>
          </a:p>
          <a:p>
            <a:r>
              <a:rPr lang="pl-PL" b="1" dirty="0" smtClean="0">
                <a:solidFill>
                  <a:srgbClr val="A50021"/>
                </a:solidFill>
              </a:rPr>
              <a:t>ASTRONIKA / </a:t>
            </a:r>
            <a:r>
              <a:rPr lang="de-DE" b="1" dirty="0" smtClean="0">
                <a:solidFill>
                  <a:srgbClr val="A50021"/>
                </a:solidFill>
              </a:rPr>
              <a:t>CBK </a:t>
            </a:r>
            <a:r>
              <a:rPr lang="de-DE" b="1" dirty="0" err="1">
                <a:solidFill>
                  <a:srgbClr val="A50021"/>
                </a:solidFill>
              </a:rPr>
              <a:t>Warsaw</a:t>
            </a:r>
            <a:endParaRPr lang="de-DE" b="1" dirty="0">
              <a:solidFill>
                <a:srgbClr val="A50021"/>
              </a:solidFill>
            </a:endParaRPr>
          </a:p>
          <a:p>
            <a:pPr lvl="1"/>
            <a:r>
              <a:rPr lang="de-DE" sz="1600" dirty="0" err="1">
                <a:solidFill>
                  <a:srgbClr val="A50021"/>
                </a:solidFill>
              </a:rPr>
              <a:t>Hammering</a:t>
            </a:r>
            <a:r>
              <a:rPr lang="de-DE" sz="1600" dirty="0">
                <a:solidFill>
                  <a:srgbClr val="A50021"/>
                </a:solidFill>
              </a:rPr>
              <a:t> </a:t>
            </a:r>
            <a:r>
              <a:rPr lang="de-DE" sz="1600" dirty="0" err="1" smtClean="0">
                <a:solidFill>
                  <a:srgbClr val="A50021"/>
                </a:solidFill>
              </a:rPr>
              <a:t>mechanism</a:t>
            </a:r>
            <a:endParaRPr lang="pl-PL" sz="1600" dirty="0" smtClean="0">
              <a:solidFill>
                <a:srgbClr val="A50021"/>
              </a:solidFill>
            </a:endParaRPr>
          </a:p>
          <a:p>
            <a:pPr lvl="1"/>
            <a:r>
              <a:rPr lang="de-DE" sz="1600" dirty="0" err="1" smtClean="0">
                <a:solidFill>
                  <a:srgbClr val="A50021"/>
                </a:solidFill>
              </a:rPr>
              <a:t>Tip</a:t>
            </a:r>
            <a:endParaRPr lang="pl-PL" sz="1600" dirty="0" smtClean="0">
              <a:solidFill>
                <a:srgbClr val="A50021"/>
              </a:solidFill>
            </a:endParaRPr>
          </a:p>
          <a:p>
            <a:pPr lvl="1"/>
            <a:r>
              <a:rPr lang="pl-PL" sz="1600" dirty="0" smtClean="0">
                <a:solidFill>
                  <a:srgbClr val="A50021"/>
                </a:solidFill>
              </a:rPr>
              <a:t>L</a:t>
            </a:r>
            <a:r>
              <a:rPr lang="de-DE" sz="1600" dirty="0" err="1" smtClean="0">
                <a:solidFill>
                  <a:srgbClr val="A50021"/>
                </a:solidFill>
              </a:rPr>
              <a:t>ocking</a:t>
            </a:r>
            <a:r>
              <a:rPr lang="de-DE" sz="1600" dirty="0" smtClean="0">
                <a:solidFill>
                  <a:srgbClr val="A50021"/>
                </a:solidFill>
              </a:rPr>
              <a:t> </a:t>
            </a:r>
            <a:r>
              <a:rPr lang="de-DE" sz="1600" dirty="0" err="1">
                <a:solidFill>
                  <a:srgbClr val="A50021"/>
                </a:solidFill>
              </a:rPr>
              <a:t>mechanism</a:t>
            </a:r>
            <a:endParaRPr lang="de-DE" sz="1600" dirty="0">
              <a:solidFill>
                <a:srgbClr val="A50021"/>
              </a:solidFill>
            </a:endParaRPr>
          </a:p>
          <a:p>
            <a:r>
              <a:rPr lang="de-DE" b="1" dirty="0"/>
              <a:t>DLR Cologne</a:t>
            </a:r>
          </a:p>
          <a:p>
            <a:pPr lvl="1"/>
            <a:r>
              <a:rPr lang="pl-PL" sz="1600" dirty="0" smtClean="0"/>
              <a:t>         </a:t>
            </a:r>
            <a:r>
              <a:rPr lang="de-DE" sz="1600" dirty="0" smtClean="0"/>
              <a:t>STATIL</a:t>
            </a:r>
            <a:endParaRPr lang="de-DE" sz="1600" dirty="0"/>
          </a:p>
          <a:p>
            <a:r>
              <a:rPr lang="pl-PL" b="1" dirty="0" smtClean="0"/>
              <a:t>                  </a:t>
            </a:r>
            <a:r>
              <a:rPr lang="de-DE" b="1" dirty="0" smtClean="0"/>
              <a:t>DLR </a:t>
            </a:r>
            <a:r>
              <a:rPr lang="de-DE" b="1" dirty="0"/>
              <a:t>Berlin</a:t>
            </a:r>
          </a:p>
          <a:p>
            <a:pPr lvl="1"/>
            <a:r>
              <a:rPr lang="pl-PL" sz="1600" dirty="0" smtClean="0"/>
              <a:t>                     </a:t>
            </a:r>
            <a:r>
              <a:rPr lang="de-DE" sz="1600" dirty="0" smtClean="0"/>
              <a:t>TEM-A</a:t>
            </a:r>
            <a:r>
              <a:rPr lang="en-US" sz="1600" dirty="0"/>
              <a:t>, TEM-P</a:t>
            </a:r>
            <a:endParaRPr lang="de-DE" sz="16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16" y="-1"/>
            <a:ext cx="4438733" cy="478733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r="7837"/>
          <a:stretch/>
        </p:blipFill>
        <p:spPr>
          <a:xfrm rot="10800000">
            <a:off x="54376" y="4762600"/>
            <a:ext cx="9072857" cy="172819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438" y="3840788"/>
            <a:ext cx="956231" cy="156141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7737846" y="4484603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i="1" dirty="0" err="1">
                <a:solidFill>
                  <a:srgbClr val="FFFF00"/>
                </a:solidFill>
              </a:rPr>
              <a:t>c</a:t>
            </a:r>
            <a:r>
              <a:rPr lang="pl-PL" sz="1200" b="1" i="1" dirty="0" err="1" smtClean="0">
                <a:solidFill>
                  <a:srgbClr val="FFFF00"/>
                </a:solidFill>
              </a:rPr>
              <a:t>redit</a:t>
            </a:r>
            <a:r>
              <a:rPr lang="pl-PL" sz="1200" b="1" i="1" dirty="0" smtClean="0">
                <a:solidFill>
                  <a:srgbClr val="FFFF00"/>
                </a:solidFill>
              </a:rPr>
              <a:t> JPL/NASA</a:t>
            </a:r>
            <a:endParaRPr lang="en-US" sz="1200" b="1" i="1" dirty="0">
              <a:solidFill>
                <a:srgbClr val="FFFF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12160" y="3369950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Magneto" pitchFamily="82" charset="0"/>
              </a:rPr>
              <a:t>thank you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Magneto" pitchFamily="82" charset="0"/>
              </a:rPr>
              <a:t>for your attention</a:t>
            </a:r>
            <a:endParaRPr lang="en-US" sz="2400" b="1" dirty="0">
              <a:solidFill>
                <a:schemeClr val="bg1"/>
              </a:solidFill>
              <a:latin typeface="Magneto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2" t="39006" r="29992" b="44859"/>
          <a:stretch/>
        </p:blipFill>
        <p:spPr>
          <a:xfrm>
            <a:off x="3912910" y="6076512"/>
            <a:ext cx="1883226" cy="5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9" t="5545" r="34709" b="65117"/>
          <a:stretch>
            <a:fillRect/>
          </a:stretch>
        </p:blipFill>
        <p:spPr bwMode="auto">
          <a:xfrm>
            <a:off x="395288" y="981075"/>
            <a:ext cx="4460875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mlotek_przekroj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1"/>
          <a:stretch>
            <a:fillRect/>
          </a:stretch>
        </p:blipFill>
        <p:spPr bwMode="auto">
          <a:xfrm>
            <a:off x="4572000" y="1447800"/>
            <a:ext cx="25876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6248400" y="1752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7239000" y="1524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en-US" sz="1200">
                <a:latin typeface="Times New Roman" pitchFamily="18" charset="0"/>
              </a:rPr>
              <a:t>SENSORS</a:t>
            </a:r>
          </a:p>
          <a:p>
            <a:r>
              <a:rPr lang="pl-PL" altLang="en-US" sz="1200">
                <a:latin typeface="Times New Roman" pitchFamily="18" charset="0"/>
              </a:rPr>
              <a:t>ELECTRONIC</a:t>
            </a:r>
            <a:r>
              <a:rPr lang="en-US" altLang="en-US" sz="1200">
                <a:latin typeface="Times New Roman" pitchFamily="18" charset="0"/>
              </a:rPr>
              <a:t>S</a:t>
            </a:r>
            <a:r>
              <a:rPr lang="pl-PL" altLang="en-US" sz="1200">
                <a:latin typeface="Times New Roman" pitchFamily="18" charset="0"/>
              </a:rPr>
              <a:t> (ASIC)</a:t>
            </a: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6629400" y="2438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7239000" y="2209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en-US" sz="1200">
                <a:latin typeface="Times New Roman" pitchFamily="18" charset="0"/>
              </a:rPr>
              <a:t>HAMMER CONTROL</a:t>
            </a:r>
          </a:p>
          <a:p>
            <a:r>
              <a:rPr lang="pl-PL" altLang="en-US" sz="1200">
                <a:latin typeface="Times New Roman" pitchFamily="18" charset="0"/>
              </a:rPr>
              <a:t>ELECTRONICS</a:t>
            </a:r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>
            <a:off x="6477000" y="3429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H="1" flipV="1">
            <a:off x="6019800" y="5410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7239000" y="3124200"/>
            <a:ext cx="1046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en-US" sz="1200">
                <a:latin typeface="Times New Roman" pitchFamily="18" charset="0"/>
              </a:rPr>
              <a:t>CAPACITOR</a:t>
            </a:r>
          </a:p>
          <a:p>
            <a:r>
              <a:rPr lang="pl-PL" altLang="en-US" sz="1200">
                <a:latin typeface="Times New Roman" pitchFamily="18" charset="0"/>
              </a:rPr>
              <a:t>25 </a:t>
            </a:r>
            <a:r>
              <a:rPr lang="pl-PL" altLang="en-US" sz="120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pl-PL" altLang="en-US" sz="1200">
                <a:latin typeface="Times New Roman" pitchFamily="18" charset="0"/>
              </a:rPr>
              <a:t>F, 600 V</a:t>
            </a:r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H="1">
            <a:off x="6172200" y="3886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7162800" y="3657600"/>
            <a:ext cx="184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en-US" sz="1200">
                <a:latin typeface="Times New Roman" pitchFamily="18" charset="0"/>
              </a:rPr>
              <a:t>RELUCTANT</a:t>
            </a:r>
          </a:p>
          <a:p>
            <a:r>
              <a:rPr lang="pl-PL" altLang="en-US" sz="1200">
                <a:latin typeface="Times New Roman" pitchFamily="18" charset="0"/>
              </a:rPr>
              <a:t>MAGNETIC CIRCUITRY</a:t>
            </a:r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H="1">
            <a:off x="5943600" y="44196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7239000" y="4267200"/>
            <a:ext cx="868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en-US" sz="1200">
                <a:latin typeface="Times New Roman" pitchFamily="18" charset="0"/>
              </a:rPr>
              <a:t>HAMMER</a:t>
            </a:r>
          </a:p>
        </p:txBody>
      </p:sp>
      <p:sp>
        <p:nvSpPr>
          <p:cNvPr id="5135" name="Line 16"/>
          <p:cNvSpPr>
            <a:spLocks noChangeShapeType="1"/>
          </p:cNvSpPr>
          <p:nvPr/>
        </p:nvSpPr>
        <p:spPr bwMode="auto">
          <a:xfrm flipH="1">
            <a:off x="6096000" y="50292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17"/>
          <p:cNvSpPr txBox="1">
            <a:spLocks noChangeArrowheads="1"/>
          </p:cNvSpPr>
          <p:nvPr/>
        </p:nvSpPr>
        <p:spPr bwMode="auto">
          <a:xfrm>
            <a:off x="7239000" y="4800600"/>
            <a:ext cx="110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en-US" sz="1200">
                <a:latin typeface="Times New Roman" pitchFamily="18" charset="0"/>
              </a:rPr>
              <a:t>ELASTIC</a:t>
            </a:r>
          </a:p>
          <a:p>
            <a:r>
              <a:rPr lang="pl-PL" altLang="en-US" sz="1200">
                <a:latin typeface="Times New Roman" pitchFamily="18" charset="0"/>
              </a:rPr>
              <a:t>SUSPENSION</a:t>
            </a:r>
          </a:p>
        </p:txBody>
      </p:sp>
      <p:sp>
        <p:nvSpPr>
          <p:cNvPr id="5137" name="Text Box 18"/>
          <p:cNvSpPr txBox="1">
            <a:spLocks noChangeArrowheads="1"/>
          </p:cNvSpPr>
          <p:nvPr/>
        </p:nvSpPr>
        <p:spPr bwMode="auto">
          <a:xfrm>
            <a:off x="7299325" y="5675313"/>
            <a:ext cx="100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l-PL" altLang="en-US" sz="1200">
                <a:latin typeface="Times New Roman" pitchFamily="18" charset="0"/>
              </a:rPr>
              <a:t>ROD’S</a:t>
            </a:r>
          </a:p>
          <a:p>
            <a:r>
              <a:rPr lang="pl-PL" altLang="en-US" sz="1200">
                <a:latin typeface="Times New Roman" pitchFamily="18" charset="0"/>
              </a:rPr>
              <a:t>END PLATE</a:t>
            </a:r>
          </a:p>
        </p:txBody>
      </p:sp>
      <p:sp>
        <p:nvSpPr>
          <p:cNvPr id="5138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7235825" cy="1143000"/>
          </a:xfrm>
        </p:spPr>
        <p:txBody>
          <a:bodyPr/>
          <a:lstStyle/>
          <a:p>
            <a:pPr eaLnBrk="1" hangingPunct="1"/>
            <a:r>
              <a:rPr lang="pl-PL" altLang="en-US" sz="2400" b="1" dirty="0" smtClean="0">
                <a:solidFill>
                  <a:srgbClr val="1E1B5F"/>
                </a:solidFill>
              </a:rPr>
              <a:t>MUPUS </a:t>
            </a:r>
            <a:r>
              <a:rPr lang="pl-PL" altLang="en-US" sz="2400" b="1" dirty="0" err="1" smtClean="0">
                <a:solidFill>
                  <a:srgbClr val="1E1B5F"/>
                </a:solidFill>
              </a:rPr>
              <a:t>Hammering</a:t>
            </a:r>
            <a:r>
              <a:rPr lang="pl-PL" altLang="en-US" sz="2400" b="1" dirty="0" smtClean="0">
                <a:solidFill>
                  <a:srgbClr val="1E1B5F"/>
                </a:solidFill>
              </a:rPr>
              <a:t> Device with EMDD</a:t>
            </a:r>
          </a:p>
        </p:txBody>
      </p:sp>
    </p:spTree>
    <p:extLst>
      <p:ext uri="{BB962C8B-B14F-4D97-AF65-F5344CB8AC3E}">
        <p14:creationId xmlns:p14="http://schemas.microsoft.com/office/powerpoint/2010/main" val="2565334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Lander_operational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3261" b="3015"/>
          <a:stretch>
            <a:fillRect/>
          </a:stretch>
        </p:blipFill>
        <p:spPr bwMode="auto">
          <a:xfrm>
            <a:off x="4320" y="3455530"/>
            <a:ext cx="4279648" cy="34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pole tekstowe 7"/>
          <p:cNvSpPr txBox="1">
            <a:spLocks noChangeArrowheads="1"/>
          </p:cNvSpPr>
          <p:nvPr/>
        </p:nvSpPr>
        <p:spPr bwMode="auto">
          <a:xfrm>
            <a:off x="4320" y="3466569"/>
            <a:ext cx="10711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altLang="en-US" sz="1400" dirty="0" err="1">
                <a:solidFill>
                  <a:schemeClr val="bg1"/>
                </a:solidFill>
              </a:rPr>
              <a:t>Credit</a:t>
            </a:r>
            <a:r>
              <a:rPr lang="pl-PL" altLang="en-US" sz="1400" dirty="0">
                <a:solidFill>
                  <a:schemeClr val="bg1"/>
                </a:solidFill>
              </a:rPr>
              <a:t> DLR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1196752"/>
            <a:ext cx="280905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pl-PL" sz="2800" b="1" kern="0" dirty="0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MUPUS - TP</a:t>
            </a:r>
            <a:endParaRPr lang="pl-PL" sz="2800" b="1" kern="0" dirty="0">
              <a:solidFill>
                <a:srgbClr val="1E1B5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jurekgry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6573" r="10011" b="30440"/>
          <a:stretch>
            <a:fillRect/>
          </a:stretch>
        </p:blipFill>
        <p:spPr bwMode="auto">
          <a:xfrm>
            <a:off x="3146642" y="0"/>
            <a:ext cx="3287883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C:\prezentacje\MVC-836X.JPG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96" y="1607429"/>
            <a:ext cx="3663734" cy="48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587164" y="6062215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STM MODEL</a:t>
            </a:r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443653" y="692696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Integration of the FM</a:t>
            </a:r>
          </a:p>
          <a:p>
            <a:r>
              <a:rPr lang="pl-PL" dirty="0" err="1"/>
              <a:t>a</a:t>
            </a:r>
            <a:r>
              <a:rPr lang="pl-PL" dirty="0" err="1" smtClean="0"/>
              <a:t>t</a:t>
            </a:r>
            <a:r>
              <a:rPr lang="pl-PL" dirty="0" smtClean="0"/>
              <a:t> </a:t>
            </a:r>
            <a:r>
              <a:rPr lang="pl-PL" dirty="0" err="1" smtClean="0"/>
              <a:t>Katlenburg</a:t>
            </a:r>
            <a:r>
              <a:rPr lang="pl-PL" dirty="0" smtClean="0"/>
              <a:t> - </a:t>
            </a:r>
            <a:r>
              <a:rPr lang="pl-PL" dirty="0" err="1" smtClean="0"/>
              <a:t>Lindau</a:t>
            </a:r>
            <a:endParaRPr lang="en-US" dirty="0"/>
          </a:p>
        </p:txBody>
      </p:sp>
      <p:sp>
        <p:nvSpPr>
          <p:cNvPr id="4" name="Strzałka w lewo 3"/>
          <p:cNvSpPr/>
          <p:nvPr/>
        </p:nvSpPr>
        <p:spPr>
          <a:xfrm>
            <a:off x="5695416" y="908720"/>
            <a:ext cx="720635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ole tekstowe 4"/>
          <p:cNvSpPr txBox="1"/>
          <p:nvPr/>
        </p:nvSpPr>
        <p:spPr>
          <a:xfrm>
            <a:off x="1115616" y="606221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MUPUS on the PHILE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80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pole tekstowe 92"/>
          <p:cNvSpPr txBox="1">
            <a:spLocks noChangeArrowheads="1"/>
          </p:cNvSpPr>
          <p:nvPr/>
        </p:nvSpPr>
        <p:spPr bwMode="auto">
          <a:xfrm>
            <a:off x="1071538" y="214290"/>
            <a:ext cx="7922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3200" b="1" dirty="0" err="1" smtClean="0"/>
              <a:t>What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kind</a:t>
            </a:r>
            <a:r>
              <a:rPr lang="pl-PL" sz="3200" b="1" dirty="0" smtClean="0"/>
              <a:t> of EMDD (</a:t>
            </a:r>
            <a:r>
              <a:rPr lang="pl-PL" sz="3200" b="1" dirty="0" err="1" smtClean="0"/>
              <a:t>Electro-Magnetic</a:t>
            </a:r>
            <a:r>
              <a:rPr lang="pl-PL" sz="3200" b="1" dirty="0" smtClean="0"/>
              <a:t> </a:t>
            </a:r>
          </a:p>
          <a:p>
            <a:pPr algn="ctr"/>
            <a:r>
              <a:rPr lang="pl-PL" sz="3200" b="1" dirty="0" err="1" smtClean="0"/>
              <a:t>Direct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Drive</a:t>
            </a:r>
            <a:r>
              <a:rPr lang="pl-PL" sz="3200" b="1" dirty="0" smtClean="0"/>
              <a:t>) for </a:t>
            </a:r>
            <a:r>
              <a:rPr lang="pl-PL" sz="3200" b="1" dirty="0" err="1" smtClean="0"/>
              <a:t>Penetrators</a:t>
            </a:r>
            <a:r>
              <a:rPr lang="pl-PL" sz="3200" b="1" dirty="0" smtClean="0"/>
              <a:t> we </a:t>
            </a:r>
            <a:r>
              <a:rPr lang="pl-PL" sz="3200" b="1" dirty="0" err="1" smtClean="0"/>
              <a:t>prefer</a:t>
            </a:r>
            <a:r>
              <a:rPr lang="pl-PL" sz="3200" b="1" dirty="0" smtClean="0"/>
              <a:t>?</a:t>
            </a:r>
            <a:endParaRPr lang="pl-PL" sz="3200" b="1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1714488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■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much higher reliability of the drive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because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direct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drive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■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feasible for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ower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pl-PL" b="1" dirty="0" smtClean="0">
                <a:latin typeface="Arial" pitchFamily="34" charset="0"/>
                <a:ea typeface="Times New Roman" pitchFamily="18" charset="0"/>
              </a:rPr>
              <a:t>S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ettings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pl-PL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(4-8 PS)</a:t>
            </a:r>
          </a:p>
        </p:txBody>
      </p:sp>
      <p:sp>
        <p:nvSpPr>
          <p:cNvPr id="60" name="Prostokąt 59"/>
          <p:cNvSpPr/>
          <p:nvPr/>
        </p:nvSpPr>
        <p:spPr>
          <a:xfrm>
            <a:off x="0" y="2786058"/>
            <a:ext cx="9144000" cy="642942"/>
          </a:xfrm>
          <a:prstGeom prst="rec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500034" y="3571876"/>
            <a:ext cx="3056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VOICE COIL </a:t>
            </a:r>
            <a:r>
              <a:rPr lang="pl-PL" sz="1600" dirty="0" smtClean="0"/>
              <a:t>(</a:t>
            </a:r>
            <a:r>
              <a:rPr lang="pl-PL" sz="1600" dirty="0" err="1" smtClean="0"/>
              <a:t>laudspeakers</a:t>
            </a:r>
            <a:r>
              <a:rPr lang="pl-PL" sz="1600" dirty="0" smtClean="0"/>
              <a:t>)</a:t>
            </a:r>
            <a:r>
              <a:rPr lang="pl-PL" dirty="0" smtClean="0"/>
              <a:t> </a:t>
            </a:r>
          </a:p>
          <a:p>
            <a:r>
              <a:rPr lang="pl-PL" b="1" dirty="0" smtClean="0"/>
              <a:t>COILGUN  </a:t>
            </a:r>
            <a:r>
              <a:rPr lang="pl-PL" sz="1600" dirty="0" smtClean="0"/>
              <a:t>(solenoid)</a:t>
            </a:r>
          </a:p>
          <a:p>
            <a:r>
              <a:rPr lang="pl-PL" b="1" dirty="0" smtClean="0"/>
              <a:t>LINEAR DRIVE</a:t>
            </a:r>
            <a:endParaRPr lang="pl-PL" b="1" dirty="0"/>
          </a:p>
        </p:txBody>
      </p:sp>
      <p:sp>
        <p:nvSpPr>
          <p:cNvPr id="62" name="Prostokąt 61"/>
          <p:cNvSpPr/>
          <p:nvPr/>
        </p:nvSpPr>
        <p:spPr>
          <a:xfrm>
            <a:off x="2214546" y="4143380"/>
            <a:ext cx="628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(</a:t>
            </a:r>
            <a:r>
              <a:rPr lang="en-US" sz="1600" dirty="0" smtClean="0"/>
              <a:t>straightened version of permanent magnet rotor motors</a:t>
            </a:r>
            <a:r>
              <a:rPr lang="pl-PL" sz="1600" dirty="0" smtClean="0"/>
              <a:t>)</a:t>
            </a:r>
            <a:endParaRPr lang="en-US" sz="1600" dirty="0"/>
          </a:p>
        </p:txBody>
      </p:sp>
      <p:sp>
        <p:nvSpPr>
          <p:cNvPr id="63" name="Mnożenie 62"/>
          <p:cNvSpPr/>
          <p:nvPr/>
        </p:nvSpPr>
        <p:spPr>
          <a:xfrm>
            <a:off x="285720" y="3286124"/>
            <a:ext cx="2143139" cy="1449404"/>
          </a:xfrm>
          <a:prstGeom prst="mathMultiply">
            <a:avLst>
              <a:gd name="adj1" fmla="val 78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4" name="pole tekstowe 63"/>
          <p:cNvSpPr txBox="1"/>
          <p:nvPr/>
        </p:nvSpPr>
        <p:spPr>
          <a:xfrm>
            <a:off x="500034" y="5214950"/>
            <a:ext cx="8232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rgbClr val="568424"/>
                </a:solidFill>
              </a:rPr>
              <a:t>RELUCTANT  ELECTROMAGNET</a:t>
            </a:r>
            <a:endParaRPr lang="pl-PL" sz="4000" b="1" dirty="0">
              <a:solidFill>
                <a:srgbClr val="5684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58887" y="332656"/>
            <a:ext cx="76335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3200" b="1" kern="0" dirty="0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Motor </a:t>
            </a:r>
            <a:r>
              <a:rPr lang="pl-PL" sz="3200" b="1" kern="0" dirty="0" err="1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drive</a:t>
            </a:r>
            <a:r>
              <a:rPr lang="pl-PL" sz="3200" b="1" kern="0" dirty="0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 /  </a:t>
            </a:r>
            <a:r>
              <a:rPr lang="pl-PL" sz="3200" b="1" kern="0" dirty="0" err="1">
                <a:solidFill>
                  <a:srgbClr val="1E1B5F"/>
                </a:solidFill>
                <a:latin typeface="+mj-lt"/>
                <a:ea typeface="+mj-ea"/>
                <a:cs typeface="+mj-cs"/>
              </a:rPr>
              <a:t>H</a:t>
            </a:r>
            <a:r>
              <a:rPr lang="pl-PL" sz="3200" b="1" kern="0" dirty="0" err="1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ammering</a:t>
            </a:r>
            <a:r>
              <a:rPr lang="pl-PL" sz="3200" b="1" kern="0" dirty="0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b="1" kern="0" dirty="0" err="1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drive</a:t>
            </a:r>
            <a:endParaRPr lang="pl-PL" sz="3200" b="1" kern="0" dirty="0">
              <a:solidFill>
                <a:srgbClr val="1E1B5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755576" y="2636912"/>
            <a:ext cx="0" cy="324036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755576" y="5877272"/>
            <a:ext cx="3312368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310550" y="2204864"/>
            <a:ext cx="890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Torque</a:t>
            </a:r>
            <a:endParaRPr lang="pl-PL" dirty="0" smtClean="0"/>
          </a:p>
          <a:p>
            <a:endParaRPr lang="en-US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203847" y="5864477"/>
            <a:ext cx="68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Time</a:t>
            </a:r>
          </a:p>
          <a:p>
            <a:endParaRPr lang="en-US" dirty="0"/>
          </a:p>
        </p:txBody>
      </p:sp>
      <p:sp>
        <p:nvSpPr>
          <p:cNvPr id="13" name="Prostokąt 12"/>
          <p:cNvSpPr/>
          <p:nvPr/>
        </p:nvSpPr>
        <p:spPr>
          <a:xfrm>
            <a:off x="755576" y="5778975"/>
            <a:ext cx="3137306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rostokąt 13"/>
          <p:cNvSpPr/>
          <p:nvPr/>
        </p:nvSpPr>
        <p:spPr>
          <a:xfrm>
            <a:off x="755576" y="4077072"/>
            <a:ext cx="3137306" cy="4571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/>
          <p:cNvSpPr/>
          <p:nvPr/>
        </p:nvSpPr>
        <p:spPr>
          <a:xfrm>
            <a:off x="2555776" y="5005090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/>
              <a:t>Dc</a:t>
            </a:r>
            <a:r>
              <a:rPr lang="pl-PL" sz="1200" dirty="0" smtClean="0"/>
              <a:t> motor</a:t>
            </a:r>
            <a:endParaRPr lang="en-US" sz="1200" dirty="0"/>
          </a:p>
        </p:txBody>
      </p:sp>
      <p:sp>
        <p:nvSpPr>
          <p:cNvPr id="16" name="Prostokąt 15"/>
          <p:cNvSpPr/>
          <p:nvPr/>
        </p:nvSpPr>
        <p:spPr>
          <a:xfrm>
            <a:off x="2324229" y="5229200"/>
            <a:ext cx="2315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rostokąt 17"/>
          <p:cNvSpPr/>
          <p:nvPr/>
        </p:nvSpPr>
        <p:spPr>
          <a:xfrm>
            <a:off x="2684268" y="3212976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 smtClean="0"/>
              <a:t>Dc</a:t>
            </a:r>
            <a:r>
              <a:rPr lang="pl-PL" sz="1200" dirty="0" smtClean="0"/>
              <a:t> motor</a:t>
            </a:r>
            <a:endParaRPr lang="en-US" sz="1200" dirty="0"/>
          </a:p>
        </p:txBody>
      </p:sp>
      <p:sp>
        <p:nvSpPr>
          <p:cNvPr id="17" name="Prostokąt 16"/>
          <p:cNvSpPr/>
          <p:nvPr/>
        </p:nvSpPr>
        <p:spPr>
          <a:xfrm>
            <a:off x="1763688" y="3212976"/>
            <a:ext cx="920580" cy="4320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/>
              <a:t>Gear</a:t>
            </a:r>
            <a:endParaRPr lang="en-US" sz="1200" dirty="0"/>
          </a:p>
        </p:txBody>
      </p:sp>
      <p:sp>
        <p:nvSpPr>
          <p:cNvPr id="19" name="Prostokąt 18"/>
          <p:cNvSpPr/>
          <p:nvPr/>
        </p:nvSpPr>
        <p:spPr>
          <a:xfrm>
            <a:off x="1475656" y="3356992"/>
            <a:ext cx="288032" cy="1440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5364088" y="5884477"/>
            <a:ext cx="3312368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5364088" y="1628800"/>
            <a:ext cx="0" cy="425386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a 34"/>
          <p:cNvGrpSpPr/>
          <p:nvPr/>
        </p:nvGrpSpPr>
        <p:grpSpPr>
          <a:xfrm>
            <a:off x="6300192" y="1796914"/>
            <a:ext cx="1152128" cy="1080120"/>
            <a:chOff x="6732240" y="1340768"/>
            <a:chExt cx="1152128" cy="1080120"/>
          </a:xfrm>
        </p:grpSpPr>
        <p:sp>
          <p:nvSpPr>
            <p:cNvPr id="20" name="Prostokąt 19"/>
            <p:cNvSpPr/>
            <p:nvPr/>
          </p:nvSpPr>
          <p:spPr>
            <a:xfrm>
              <a:off x="6732240" y="1340768"/>
              <a:ext cx="1152128" cy="864096"/>
            </a:xfrm>
            <a:prstGeom prst="rect">
              <a:avLst/>
            </a:prstGeom>
            <a:solidFill>
              <a:srgbClr val="82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err="1" smtClean="0"/>
                <a:t>Hammering</a:t>
              </a:r>
              <a:r>
                <a:rPr lang="pl-PL" sz="1400" dirty="0" smtClean="0"/>
                <a:t> </a:t>
              </a:r>
              <a:r>
                <a:rPr lang="pl-PL" sz="1400" dirty="0" err="1" smtClean="0"/>
                <a:t>drive</a:t>
              </a:r>
              <a:endParaRPr lang="en-US" sz="1400" dirty="0"/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7020272" y="2204864"/>
              <a:ext cx="576064" cy="216024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Dowolny kształt 24"/>
          <p:cNvSpPr/>
          <p:nvPr/>
        </p:nvSpPr>
        <p:spPr>
          <a:xfrm>
            <a:off x="5579238" y="1916832"/>
            <a:ext cx="84293" cy="3977353"/>
          </a:xfrm>
          <a:custGeom>
            <a:avLst/>
            <a:gdLst>
              <a:gd name="connsiteX0" fmla="*/ 21540 w 84293"/>
              <a:gd name="connsiteY0" fmla="*/ 3039035 h 3039035"/>
              <a:gd name="connsiteX1" fmla="*/ 3611 w 84293"/>
              <a:gd name="connsiteY1" fmla="*/ 0 h 3039035"/>
              <a:gd name="connsiteX2" fmla="*/ 84293 w 84293"/>
              <a:gd name="connsiteY2" fmla="*/ 3039035 h 3039035"/>
              <a:gd name="connsiteX3" fmla="*/ 84293 w 84293"/>
              <a:gd name="connsiteY3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93" h="3039035">
                <a:moveTo>
                  <a:pt x="21540" y="3039035"/>
                </a:moveTo>
                <a:cubicBezTo>
                  <a:pt x="7346" y="1519517"/>
                  <a:pt x="-6848" y="0"/>
                  <a:pt x="3611" y="0"/>
                </a:cubicBezTo>
                <a:cubicBezTo>
                  <a:pt x="14070" y="0"/>
                  <a:pt x="84293" y="3039035"/>
                  <a:pt x="84293" y="3039035"/>
                </a:cubicBezTo>
                <a:lnTo>
                  <a:pt x="84293" y="3039035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Łącznik prostoliniowy 33"/>
          <p:cNvCxnSpPr/>
          <p:nvPr/>
        </p:nvCxnSpPr>
        <p:spPr>
          <a:xfrm flipV="1">
            <a:off x="5436096" y="5445224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/>
          <p:nvPr/>
        </p:nvCxnSpPr>
        <p:spPr>
          <a:xfrm flipV="1">
            <a:off x="5579238" y="5439834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oliniowy 36"/>
          <p:cNvCxnSpPr/>
          <p:nvPr/>
        </p:nvCxnSpPr>
        <p:spPr>
          <a:xfrm flipV="1">
            <a:off x="5735416" y="5447039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37"/>
          <p:cNvCxnSpPr/>
          <p:nvPr/>
        </p:nvCxnSpPr>
        <p:spPr>
          <a:xfrm flipV="1">
            <a:off x="5887816" y="5447039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 flipV="1">
            <a:off x="6045696" y="5454996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/>
          <p:nvPr/>
        </p:nvCxnSpPr>
        <p:spPr>
          <a:xfrm flipV="1">
            <a:off x="6174686" y="5438083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/>
          <p:nvPr/>
        </p:nvCxnSpPr>
        <p:spPr>
          <a:xfrm flipV="1">
            <a:off x="6300192" y="5438083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41"/>
          <p:cNvCxnSpPr/>
          <p:nvPr/>
        </p:nvCxnSpPr>
        <p:spPr>
          <a:xfrm flipV="1">
            <a:off x="6465041" y="5454996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42"/>
          <p:cNvCxnSpPr/>
          <p:nvPr/>
        </p:nvCxnSpPr>
        <p:spPr>
          <a:xfrm flipV="1">
            <a:off x="6608183" y="5449606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oliniowy 43"/>
          <p:cNvCxnSpPr/>
          <p:nvPr/>
        </p:nvCxnSpPr>
        <p:spPr>
          <a:xfrm flipV="1">
            <a:off x="6764361" y="5456811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oliniowy 44"/>
          <p:cNvCxnSpPr/>
          <p:nvPr/>
        </p:nvCxnSpPr>
        <p:spPr>
          <a:xfrm flipV="1">
            <a:off x="6916761" y="5456811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oliniowy 45"/>
          <p:cNvCxnSpPr/>
          <p:nvPr/>
        </p:nvCxnSpPr>
        <p:spPr>
          <a:xfrm flipV="1">
            <a:off x="7074641" y="5447039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oliniowy 46"/>
          <p:cNvCxnSpPr/>
          <p:nvPr/>
        </p:nvCxnSpPr>
        <p:spPr>
          <a:xfrm flipV="1">
            <a:off x="7203631" y="5447855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oliniowy 47"/>
          <p:cNvCxnSpPr/>
          <p:nvPr/>
        </p:nvCxnSpPr>
        <p:spPr>
          <a:xfrm flipV="1">
            <a:off x="7329137" y="5447855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oliniowy 48"/>
          <p:cNvCxnSpPr/>
          <p:nvPr/>
        </p:nvCxnSpPr>
        <p:spPr>
          <a:xfrm flipV="1">
            <a:off x="7452320" y="5460303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oliniowy 49"/>
          <p:cNvCxnSpPr/>
          <p:nvPr/>
        </p:nvCxnSpPr>
        <p:spPr>
          <a:xfrm flipV="1">
            <a:off x="7595462" y="5454913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50"/>
          <p:cNvCxnSpPr/>
          <p:nvPr/>
        </p:nvCxnSpPr>
        <p:spPr>
          <a:xfrm flipV="1">
            <a:off x="7751640" y="5462118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51"/>
          <p:cNvCxnSpPr/>
          <p:nvPr/>
        </p:nvCxnSpPr>
        <p:spPr>
          <a:xfrm flipV="1">
            <a:off x="7904040" y="5462118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oliniowy 52"/>
          <p:cNvCxnSpPr/>
          <p:nvPr/>
        </p:nvCxnSpPr>
        <p:spPr>
          <a:xfrm flipV="1">
            <a:off x="8061920" y="5453162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oliniowy 53"/>
          <p:cNvCxnSpPr/>
          <p:nvPr/>
        </p:nvCxnSpPr>
        <p:spPr>
          <a:xfrm flipV="1">
            <a:off x="8190910" y="5453162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oliniowy 54"/>
          <p:cNvCxnSpPr/>
          <p:nvPr/>
        </p:nvCxnSpPr>
        <p:spPr>
          <a:xfrm flipV="1">
            <a:off x="8316416" y="5453162"/>
            <a:ext cx="0" cy="43743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/>
          <p:cNvSpPr txBox="1"/>
          <p:nvPr/>
        </p:nvSpPr>
        <p:spPr>
          <a:xfrm>
            <a:off x="7846392" y="5890600"/>
            <a:ext cx="68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Time</a:t>
            </a:r>
          </a:p>
          <a:p>
            <a:endParaRPr lang="en-US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4930935" y="1276795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Force</a:t>
            </a:r>
          </a:p>
          <a:p>
            <a:endParaRPr lang="en-US" dirty="0"/>
          </a:p>
        </p:txBody>
      </p:sp>
      <p:sp>
        <p:nvSpPr>
          <p:cNvPr id="59" name="Dowolny kształt 58"/>
          <p:cNvSpPr/>
          <p:nvPr/>
        </p:nvSpPr>
        <p:spPr>
          <a:xfrm>
            <a:off x="5739706" y="4241077"/>
            <a:ext cx="63138" cy="1658479"/>
          </a:xfrm>
          <a:custGeom>
            <a:avLst/>
            <a:gdLst>
              <a:gd name="connsiteX0" fmla="*/ 385 w 63138"/>
              <a:gd name="connsiteY0" fmla="*/ 1640549 h 1658479"/>
              <a:gd name="connsiteX1" fmla="*/ 9350 w 63138"/>
              <a:gd name="connsiteY1" fmla="*/ 8 h 1658479"/>
              <a:gd name="connsiteX2" fmla="*/ 63138 w 63138"/>
              <a:gd name="connsiteY2" fmla="*/ 1658479 h 1658479"/>
              <a:gd name="connsiteX3" fmla="*/ 63138 w 63138"/>
              <a:gd name="connsiteY3" fmla="*/ 1658479 h 16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8" h="1658479">
                <a:moveTo>
                  <a:pt x="385" y="1640549"/>
                </a:moveTo>
                <a:cubicBezTo>
                  <a:pt x="-362" y="818784"/>
                  <a:pt x="-1109" y="-2980"/>
                  <a:pt x="9350" y="8"/>
                </a:cubicBezTo>
                <a:cubicBezTo>
                  <a:pt x="19809" y="2996"/>
                  <a:pt x="63138" y="1658479"/>
                  <a:pt x="63138" y="1658479"/>
                </a:cubicBezTo>
                <a:lnTo>
                  <a:pt x="63138" y="1658479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olny kształt 61"/>
          <p:cNvSpPr/>
          <p:nvPr/>
        </p:nvSpPr>
        <p:spPr>
          <a:xfrm>
            <a:off x="8388424" y="4231333"/>
            <a:ext cx="63138" cy="1658479"/>
          </a:xfrm>
          <a:custGeom>
            <a:avLst/>
            <a:gdLst>
              <a:gd name="connsiteX0" fmla="*/ 385 w 63138"/>
              <a:gd name="connsiteY0" fmla="*/ 1640549 h 1658479"/>
              <a:gd name="connsiteX1" fmla="*/ 9350 w 63138"/>
              <a:gd name="connsiteY1" fmla="*/ 8 h 1658479"/>
              <a:gd name="connsiteX2" fmla="*/ 63138 w 63138"/>
              <a:gd name="connsiteY2" fmla="*/ 1658479 h 1658479"/>
              <a:gd name="connsiteX3" fmla="*/ 63138 w 63138"/>
              <a:gd name="connsiteY3" fmla="*/ 1658479 h 16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8" h="1658479">
                <a:moveTo>
                  <a:pt x="385" y="1640549"/>
                </a:moveTo>
                <a:cubicBezTo>
                  <a:pt x="-362" y="818784"/>
                  <a:pt x="-1109" y="-2980"/>
                  <a:pt x="9350" y="8"/>
                </a:cubicBezTo>
                <a:cubicBezTo>
                  <a:pt x="19809" y="2996"/>
                  <a:pt x="63138" y="1658479"/>
                  <a:pt x="63138" y="1658479"/>
                </a:cubicBezTo>
                <a:lnTo>
                  <a:pt x="63138" y="1658479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olny kształt 62"/>
          <p:cNvSpPr/>
          <p:nvPr/>
        </p:nvSpPr>
        <p:spPr>
          <a:xfrm>
            <a:off x="7529913" y="4231332"/>
            <a:ext cx="63138" cy="1658479"/>
          </a:xfrm>
          <a:custGeom>
            <a:avLst/>
            <a:gdLst>
              <a:gd name="connsiteX0" fmla="*/ 385 w 63138"/>
              <a:gd name="connsiteY0" fmla="*/ 1640549 h 1658479"/>
              <a:gd name="connsiteX1" fmla="*/ 9350 w 63138"/>
              <a:gd name="connsiteY1" fmla="*/ 8 h 1658479"/>
              <a:gd name="connsiteX2" fmla="*/ 63138 w 63138"/>
              <a:gd name="connsiteY2" fmla="*/ 1658479 h 1658479"/>
              <a:gd name="connsiteX3" fmla="*/ 63138 w 63138"/>
              <a:gd name="connsiteY3" fmla="*/ 1658479 h 16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8" h="1658479">
                <a:moveTo>
                  <a:pt x="385" y="1640549"/>
                </a:moveTo>
                <a:cubicBezTo>
                  <a:pt x="-362" y="818784"/>
                  <a:pt x="-1109" y="-2980"/>
                  <a:pt x="9350" y="8"/>
                </a:cubicBezTo>
                <a:cubicBezTo>
                  <a:pt x="19809" y="2996"/>
                  <a:pt x="63138" y="1658479"/>
                  <a:pt x="63138" y="1658479"/>
                </a:cubicBezTo>
                <a:lnTo>
                  <a:pt x="63138" y="1658479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olny kształt 63"/>
          <p:cNvSpPr/>
          <p:nvPr/>
        </p:nvSpPr>
        <p:spPr>
          <a:xfrm>
            <a:off x="6615953" y="4231333"/>
            <a:ext cx="63138" cy="1658479"/>
          </a:xfrm>
          <a:custGeom>
            <a:avLst/>
            <a:gdLst>
              <a:gd name="connsiteX0" fmla="*/ 385 w 63138"/>
              <a:gd name="connsiteY0" fmla="*/ 1640549 h 1658479"/>
              <a:gd name="connsiteX1" fmla="*/ 9350 w 63138"/>
              <a:gd name="connsiteY1" fmla="*/ 8 h 1658479"/>
              <a:gd name="connsiteX2" fmla="*/ 63138 w 63138"/>
              <a:gd name="connsiteY2" fmla="*/ 1658479 h 1658479"/>
              <a:gd name="connsiteX3" fmla="*/ 63138 w 63138"/>
              <a:gd name="connsiteY3" fmla="*/ 1658479 h 16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38" h="1658479">
                <a:moveTo>
                  <a:pt x="385" y="1640549"/>
                </a:moveTo>
                <a:cubicBezTo>
                  <a:pt x="-362" y="818784"/>
                  <a:pt x="-1109" y="-2980"/>
                  <a:pt x="9350" y="8"/>
                </a:cubicBezTo>
                <a:cubicBezTo>
                  <a:pt x="19809" y="2996"/>
                  <a:pt x="63138" y="1658479"/>
                  <a:pt x="63138" y="1658479"/>
                </a:cubicBezTo>
                <a:lnTo>
                  <a:pt x="63138" y="1658479"/>
                </a:lnTo>
              </a:path>
            </a:pathLst>
          </a:cu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Dowolny kształt 65"/>
          <p:cNvSpPr/>
          <p:nvPr/>
        </p:nvSpPr>
        <p:spPr>
          <a:xfrm>
            <a:off x="8191423" y="1916832"/>
            <a:ext cx="84293" cy="3977353"/>
          </a:xfrm>
          <a:custGeom>
            <a:avLst/>
            <a:gdLst>
              <a:gd name="connsiteX0" fmla="*/ 21540 w 84293"/>
              <a:gd name="connsiteY0" fmla="*/ 3039035 h 3039035"/>
              <a:gd name="connsiteX1" fmla="*/ 3611 w 84293"/>
              <a:gd name="connsiteY1" fmla="*/ 0 h 3039035"/>
              <a:gd name="connsiteX2" fmla="*/ 84293 w 84293"/>
              <a:gd name="connsiteY2" fmla="*/ 3039035 h 3039035"/>
              <a:gd name="connsiteX3" fmla="*/ 84293 w 84293"/>
              <a:gd name="connsiteY3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93" h="3039035">
                <a:moveTo>
                  <a:pt x="21540" y="3039035"/>
                </a:moveTo>
                <a:cubicBezTo>
                  <a:pt x="7346" y="1519517"/>
                  <a:pt x="-6848" y="0"/>
                  <a:pt x="3611" y="0"/>
                </a:cubicBezTo>
                <a:cubicBezTo>
                  <a:pt x="14070" y="0"/>
                  <a:pt x="84293" y="3039035"/>
                  <a:pt x="84293" y="3039035"/>
                </a:cubicBezTo>
                <a:lnTo>
                  <a:pt x="84293" y="3039035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trzałka w dół 69"/>
          <p:cNvSpPr/>
          <p:nvPr/>
        </p:nvSpPr>
        <p:spPr>
          <a:xfrm>
            <a:off x="6697972" y="2934288"/>
            <a:ext cx="376669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trzałka zakrzywiona w dół 70"/>
          <p:cNvSpPr/>
          <p:nvPr/>
        </p:nvSpPr>
        <p:spPr>
          <a:xfrm>
            <a:off x="2293054" y="5159047"/>
            <a:ext cx="187782" cy="186024"/>
          </a:xfrm>
          <a:prstGeom prst="curvedDown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Strzałka zakrzywiona w dół 71"/>
          <p:cNvSpPr/>
          <p:nvPr/>
        </p:nvSpPr>
        <p:spPr>
          <a:xfrm>
            <a:off x="1308429" y="3229630"/>
            <a:ext cx="360040" cy="398739"/>
          </a:xfrm>
          <a:prstGeom prst="curved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00100" y="285728"/>
            <a:ext cx="76335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l-PL" sz="3200" b="1" kern="0" dirty="0" err="1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Electrical</a:t>
            </a:r>
            <a:r>
              <a:rPr lang="pl-PL" sz="3200" b="1" kern="0" dirty="0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b="1" kern="0" dirty="0" err="1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power</a:t>
            </a:r>
            <a:r>
              <a:rPr lang="pl-PL" sz="3200" b="1" kern="0" dirty="0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200" b="1" kern="0" dirty="0" err="1" smtClean="0">
                <a:solidFill>
                  <a:srgbClr val="1E1B5F"/>
                </a:solidFill>
                <a:latin typeface="+mj-lt"/>
                <a:ea typeface="+mj-ea"/>
                <a:cs typeface="+mj-cs"/>
              </a:rPr>
              <a:t>supply</a:t>
            </a:r>
            <a:endParaRPr lang="pl-PL" sz="3200" b="1" kern="0" dirty="0">
              <a:solidFill>
                <a:srgbClr val="1E1B5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8158" r="41574" b="8158"/>
          <a:stretch/>
        </p:blipFill>
        <p:spPr>
          <a:xfrm>
            <a:off x="5652120" y="2492896"/>
            <a:ext cx="657622" cy="1743969"/>
          </a:xfrm>
          <a:prstGeom prst="rect">
            <a:avLst/>
          </a:prstGeom>
        </p:spPr>
      </p:pic>
      <p:cxnSp>
        <p:nvCxnSpPr>
          <p:cNvPr id="9" name="Łącznik prostoliniowy 8"/>
          <p:cNvCxnSpPr>
            <a:stCxn id="5" idx="0"/>
          </p:cNvCxnSpPr>
          <p:nvPr/>
        </p:nvCxnSpPr>
        <p:spPr>
          <a:xfrm flipV="1">
            <a:off x="5980931" y="2276872"/>
            <a:ext cx="0" cy="21602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5980931" y="2276872"/>
            <a:ext cx="89532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>
            <a:off x="7164288" y="2276872"/>
            <a:ext cx="36004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 flipH="1" flipV="1">
            <a:off x="6876256" y="2132856"/>
            <a:ext cx="288032" cy="14401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łamany 60"/>
          <p:cNvCxnSpPr>
            <a:stCxn id="5" idx="2"/>
          </p:cNvCxnSpPr>
          <p:nvPr/>
        </p:nvCxnSpPr>
        <p:spPr>
          <a:xfrm rot="16200000" flipH="1">
            <a:off x="6652506" y="3565289"/>
            <a:ext cx="200247" cy="1543397"/>
          </a:xfrm>
          <a:prstGeom prst="bentConnector2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oliniowy 68"/>
          <p:cNvCxnSpPr/>
          <p:nvPr/>
        </p:nvCxnSpPr>
        <p:spPr>
          <a:xfrm>
            <a:off x="7524328" y="2276872"/>
            <a:ext cx="0" cy="100811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oliniowy 74"/>
          <p:cNvCxnSpPr/>
          <p:nvPr/>
        </p:nvCxnSpPr>
        <p:spPr>
          <a:xfrm flipV="1">
            <a:off x="7524328" y="3429000"/>
            <a:ext cx="0" cy="100811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oliniowy 77"/>
          <p:cNvCxnSpPr/>
          <p:nvPr/>
        </p:nvCxnSpPr>
        <p:spPr>
          <a:xfrm>
            <a:off x="7314764" y="3284984"/>
            <a:ext cx="42558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oliniowy 79"/>
          <p:cNvCxnSpPr/>
          <p:nvPr/>
        </p:nvCxnSpPr>
        <p:spPr>
          <a:xfrm>
            <a:off x="7314764" y="3429000"/>
            <a:ext cx="42558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oliniowy 83"/>
          <p:cNvCxnSpPr/>
          <p:nvPr/>
        </p:nvCxnSpPr>
        <p:spPr>
          <a:xfrm>
            <a:off x="7527558" y="2276872"/>
            <a:ext cx="4288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oliniowy 85"/>
          <p:cNvCxnSpPr/>
          <p:nvPr/>
        </p:nvCxnSpPr>
        <p:spPr>
          <a:xfrm>
            <a:off x="7527558" y="4437111"/>
            <a:ext cx="4288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7929586" y="200024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+</a:t>
            </a:r>
            <a:endParaRPr lang="pl-PL" sz="24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929586" y="421481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-</a:t>
            </a:r>
            <a:endParaRPr lang="pl-PL" sz="2400" dirty="0"/>
          </a:p>
        </p:txBody>
      </p:sp>
      <p:grpSp>
        <p:nvGrpSpPr>
          <p:cNvPr id="109" name="Grupa 108"/>
          <p:cNvGrpSpPr/>
          <p:nvPr/>
        </p:nvGrpSpPr>
        <p:grpSpPr>
          <a:xfrm>
            <a:off x="285720" y="2857496"/>
            <a:ext cx="1236236" cy="1493882"/>
            <a:chOff x="285720" y="2857496"/>
            <a:chExt cx="1236236" cy="1493882"/>
          </a:xfrm>
        </p:grpSpPr>
        <p:pic>
          <p:nvPicPr>
            <p:cNvPr id="92" name="Obraz 9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8158" r="41574" b="8158"/>
            <a:stretch/>
          </p:blipFill>
          <p:spPr>
            <a:xfrm>
              <a:off x="642910" y="3214686"/>
              <a:ext cx="428628" cy="1136692"/>
            </a:xfrm>
            <a:prstGeom prst="rect">
              <a:avLst/>
            </a:prstGeom>
          </p:spPr>
        </p:pic>
        <p:sp>
          <p:nvSpPr>
            <p:cNvPr id="107" name="pole tekstowe 106"/>
            <p:cNvSpPr txBox="1"/>
            <p:nvPr/>
          </p:nvSpPr>
          <p:spPr>
            <a:xfrm>
              <a:off x="285720" y="2857496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Single </a:t>
              </a:r>
              <a:r>
                <a:rPr lang="pl-PL" dirty="0" err="1" smtClean="0"/>
                <a:t>coil</a:t>
              </a:r>
              <a:endParaRPr lang="pl-PL" dirty="0" smtClean="0"/>
            </a:p>
          </p:txBody>
        </p:sp>
      </p:grpSp>
      <p:grpSp>
        <p:nvGrpSpPr>
          <p:cNvPr id="114" name="Grupa 113"/>
          <p:cNvGrpSpPr/>
          <p:nvPr/>
        </p:nvGrpSpPr>
        <p:grpSpPr>
          <a:xfrm>
            <a:off x="2071670" y="1285860"/>
            <a:ext cx="1697830" cy="4994344"/>
            <a:chOff x="2071670" y="1285860"/>
            <a:chExt cx="1697830" cy="4994344"/>
          </a:xfrm>
        </p:grpSpPr>
        <p:pic>
          <p:nvPicPr>
            <p:cNvPr id="93" name="Obraz 9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8158" r="41574" b="8158"/>
            <a:stretch/>
          </p:blipFill>
          <p:spPr>
            <a:xfrm>
              <a:off x="2071670" y="5143512"/>
              <a:ext cx="428628" cy="1136692"/>
            </a:xfrm>
            <a:prstGeom prst="rect">
              <a:avLst/>
            </a:prstGeom>
          </p:spPr>
        </p:pic>
        <p:grpSp>
          <p:nvGrpSpPr>
            <p:cNvPr id="110" name="Grupa 109"/>
            <p:cNvGrpSpPr/>
            <p:nvPr/>
          </p:nvGrpSpPr>
          <p:grpSpPr>
            <a:xfrm>
              <a:off x="2071670" y="1285860"/>
              <a:ext cx="1697830" cy="4869926"/>
              <a:chOff x="2071670" y="1285860"/>
              <a:chExt cx="1697830" cy="4869926"/>
            </a:xfrm>
          </p:grpSpPr>
          <p:pic>
            <p:nvPicPr>
              <p:cNvPr id="94" name="Obraz 9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67" t="8158" r="41574" b="8158"/>
              <a:stretch/>
            </p:blipFill>
            <p:spPr>
              <a:xfrm>
                <a:off x="2071670" y="3857628"/>
                <a:ext cx="428628" cy="1136692"/>
              </a:xfrm>
              <a:prstGeom prst="rect">
                <a:avLst/>
              </a:prstGeom>
            </p:spPr>
          </p:pic>
          <p:pic>
            <p:nvPicPr>
              <p:cNvPr id="95" name="Obraz 9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67" t="8158" r="41574" b="8158"/>
              <a:stretch/>
            </p:blipFill>
            <p:spPr>
              <a:xfrm>
                <a:off x="2071670" y="2571744"/>
                <a:ext cx="428628" cy="1136692"/>
              </a:xfrm>
              <a:prstGeom prst="rect">
                <a:avLst/>
              </a:prstGeom>
            </p:spPr>
          </p:pic>
          <p:pic>
            <p:nvPicPr>
              <p:cNvPr id="96" name="Obraz 9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67" t="8158" r="41574" b="8158"/>
              <a:stretch/>
            </p:blipFill>
            <p:spPr>
              <a:xfrm>
                <a:off x="2071670" y="1285860"/>
                <a:ext cx="428628" cy="1136692"/>
              </a:xfrm>
              <a:prstGeom prst="rect">
                <a:avLst/>
              </a:prstGeom>
            </p:spPr>
          </p:pic>
          <p:cxnSp>
            <p:nvCxnSpPr>
              <p:cNvPr id="98" name="Łącznik prosty 97"/>
              <p:cNvCxnSpPr>
                <a:stCxn id="96" idx="2"/>
                <a:endCxn id="95" idx="0"/>
              </p:cNvCxnSpPr>
              <p:nvPr/>
            </p:nvCxnSpPr>
            <p:spPr>
              <a:xfrm rot="5400000">
                <a:off x="2211388" y="2497148"/>
                <a:ext cx="149192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/>
              <p:cNvCxnSpPr>
                <a:stCxn id="95" idx="2"/>
                <a:endCxn id="94" idx="0"/>
              </p:cNvCxnSpPr>
              <p:nvPr/>
            </p:nvCxnSpPr>
            <p:spPr>
              <a:xfrm rot="5400000">
                <a:off x="2211388" y="3783032"/>
                <a:ext cx="149192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Łącznik prosty 103"/>
              <p:cNvCxnSpPr>
                <a:stCxn id="94" idx="2"/>
                <a:endCxn id="93" idx="0"/>
              </p:cNvCxnSpPr>
              <p:nvPr/>
            </p:nvCxnSpPr>
            <p:spPr>
              <a:xfrm rot="5400000">
                <a:off x="2211388" y="5068916"/>
                <a:ext cx="149192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ole tekstowe 107"/>
              <p:cNvSpPr txBox="1"/>
              <p:nvPr/>
            </p:nvSpPr>
            <p:spPr>
              <a:xfrm>
                <a:off x="2571736" y="5786454"/>
                <a:ext cx="1197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/>
                  <a:t>Multi </a:t>
                </a:r>
                <a:r>
                  <a:rPr lang="pl-PL" dirty="0" err="1" smtClean="0"/>
                  <a:t>coils</a:t>
                </a:r>
                <a:endParaRPr lang="pl-PL" dirty="0"/>
              </a:p>
            </p:txBody>
          </p:sp>
        </p:grpSp>
      </p:grpSp>
      <p:sp>
        <p:nvSpPr>
          <p:cNvPr id="111" name="pole tekstowe 110"/>
          <p:cNvSpPr txBox="1"/>
          <p:nvPr/>
        </p:nvSpPr>
        <p:spPr>
          <a:xfrm>
            <a:off x="6143636" y="164305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STROKES</a:t>
            </a:r>
            <a:endParaRPr lang="pl-PL" b="1" dirty="0">
              <a:solidFill>
                <a:srgbClr val="C00000"/>
              </a:solidFill>
            </a:endParaRPr>
          </a:p>
        </p:txBody>
      </p:sp>
      <p:grpSp>
        <p:nvGrpSpPr>
          <p:cNvPr id="131" name="Grupa 130"/>
          <p:cNvGrpSpPr/>
          <p:nvPr/>
        </p:nvGrpSpPr>
        <p:grpSpPr>
          <a:xfrm>
            <a:off x="3786182" y="1643050"/>
            <a:ext cx="2214578" cy="3033433"/>
            <a:chOff x="3786182" y="1643050"/>
            <a:chExt cx="2214578" cy="3033433"/>
          </a:xfrm>
        </p:grpSpPr>
        <p:sp>
          <p:nvSpPr>
            <p:cNvPr id="64" name="pole tekstowe 63"/>
            <p:cNvSpPr txBox="1"/>
            <p:nvPr/>
          </p:nvSpPr>
          <p:spPr>
            <a:xfrm>
              <a:off x="3786182" y="2071678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+</a:t>
              </a:r>
              <a:endParaRPr lang="pl-PL" sz="24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pole tekstowe 64"/>
            <p:cNvSpPr txBox="1"/>
            <p:nvPr/>
          </p:nvSpPr>
          <p:spPr>
            <a:xfrm>
              <a:off x="3857620" y="4214818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-</a:t>
              </a:r>
              <a:endParaRPr lang="pl-PL" sz="24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30" name="Grupa 129"/>
            <p:cNvGrpSpPr/>
            <p:nvPr/>
          </p:nvGrpSpPr>
          <p:grpSpPr>
            <a:xfrm>
              <a:off x="4143372" y="1643050"/>
              <a:ext cx="1857388" cy="2787670"/>
              <a:chOff x="4143372" y="1643050"/>
              <a:chExt cx="1857388" cy="2787670"/>
            </a:xfrm>
          </p:grpSpPr>
          <p:grpSp>
            <p:nvGrpSpPr>
              <p:cNvPr id="129" name="Grupa 128"/>
              <p:cNvGrpSpPr/>
              <p:nvPr/>
            </p:nvGrpSpPr>
            <p:grpSpPr>
              <a:xfrm>
                <a:off x="4143372" y="2286786"/>
                <a:ext cx="1857388" cy="2143934"/>
                <a:chOff x="4143372" y="2286786"/>
                <a:chExt cx="1857388" cy="2143934"/>
              </a:xfrm>
            </p:grpSpPr>
            <p:cxnSp>
              <p:nvCxnSpPr>
                <p:cNvPr id="38" name="Łącznik prosty 37"/>
                <p:cNvCxnSpPr/>
                <p:nvPr/>
              </p:nvCxnSpPr>
              <p:spPr>
                <a:xfrm rot="5400000">
                  <a:off x="4143372" y="2714620"/>
                  <a:ext cx="857256" cy="1588"/>
                </a:xfrm>
                <a:prstGeom prst="line">
                  <a:avLst/>
                </a:prstGeom>
                <a:ln w="12700"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>
                <a:xfrm rot="10800000">
                  <a:off x="4572000" y="4429132"/>
                  <a:ext cx="1428760" cy="1588"/>
                </a:xfrm>
                <a:prstGeom prst="line">
                  <a:avLst/>
                </a:prstGeom>
                <a:ln w="12700"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Łącznik prosty 43"/>
                <p:cNvCxnSpPr/>
                <p:nvPr/>
              </p:nvCxnSpPr>
              <p:spPr>
                <a:xfrm rot="5400000" flipH="1" flipV="1">
                  <a:off x="4000496" y="3857628"/>
                  <a:ext cx="1143008" cy="1588"/>
                </a:xfrm>
                <a:prstGeom prst="line">
                  <a:avLst/>
                </a:prstGeom>
                <a:ln w="12700"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Łącznik prosty 48"/>
                <p:cNvCxnSpPr/>
                <p:nvPr/>
              </p:nvCxnSpPr>
              <p:spPr>
                <a:xfrm>
                  <a:off x="4357686" y="3143248"/>
                  <a:ext cx="428628" cy="1588"/>
                </a:xfrm>
                <a:prstGeom prst="line">
                  <a:avLst/>
                </a:prstGeom>
                <a:ln w="19050"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Łącznik prosty 50"/>
                <p:cNvCxnSpPr/>
                <p:nvPr/>
              </p:nvCxnSpPr>
              <p:spPr>
                <a:xfrm>
                  <a:off x="4357686" y="3286124"/>
                  <a:ext cx="428628" cy="1588"/>
                </a:xfrm>
                <a:prstGeom prst="line">
                  <a:avLst/>
                </a:prstGeom>
                <a:ln w="19050"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Łącznik prosty 59"/>
                <p:cNvCxnSpPr/>
                <p:nvPr/>
              </p:nvCxnSpPr>
              <p:spPr>
                <a:xfrm rot="10800000">
                  <a:off x="4143372" y="4429132"/>
                  <a:ext cx="428628" cy="1588"/>
                </a:xfrm>
                <a:prstGeom prst="line">
                  <a:avLst/>
                </a:prstGeom>
                <a:ln w="12700"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upa 126"/>
              <p:cNvGrpSpPr/>
              <p:nvPr/>
            </p:nvGrpSpPr>
            <p:grpSpPr>
              <a:xfrm>
                <a:off x="4143372" y="2143116"/>
                <a:ext cx="1857388" cy="144464"/>
                <a:chOff x="4143372" y="2143116"/>
                <a:chExt cx="1857388" cy="144464"/>
              </a:xfrm>
            </p:grpSpPr>
            <p:cxnSp>
              <p:nvCxnSpPr>
                <p:cNvPr id="26" name="Łącznik prosty 25"/>
                <p:cNvCxnSpPr/>
                <p:nvPr/>
              </p:nvCxnSpPr>
              <p:spPr>
                <a:xfrm rot="10800000">
                  <a:off x="5357818" y="2285992"/>
                  <a:ext cx="642942" cy="1588"/>
                </a:xfrm>
                <a:prstGeom prst="line">
                  <a:avLst/>
                </a:prstGeom>
                <a:ln w="12700"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Łącznik prosty 30"/>
                <p:cNvCxnSpPr/>
                <p:nvPr/>
              </p:nvCxnSpPr>
              <p:spPr>
                <a:xfrm rot="10800000">
                  <a:off x="4572000" y="2285992"/>
                  <a:ext cx="500066" cy="1588"/>
                </a:xfrm>
                <a:prstGeom prst="line">
                  <a:avLst/>
                </a:prstGeom>
                <a:ln w="12700"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y 34"/>
                <p:cNvCxnSpPr/>
                <p:nvPr/>
              </p:nvCxnSpPr>
              <p:spPr>
                <a:xfrm flipV="1">
                  <a:off x="5072066" y="2143116"/>
                  <a:ext cx="285752" cy="142876"/>
                </a:xfrm>
                <a:prstGeom prst="line">
                  <a:avLst/>
                </a:prstGeom>
                <a:ln w="12700"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>
                <a:xfrm rot="10800000">
                  <a:off x="4143372" y="2285992"/>
                  <a:ext cx="428628" cy="1588"/>
                </a:xfrm>
                <a:prstGeom prst="line">
                  <a:avLst/>
                </a:prstGeom>
                <a:ln w="12700">
                  <a:solidFill>
                    <a:schemeClr val="tx2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pole tekstowe 111"/>
              <p:cNvSpPr txBox="1"/>
              <p:nvPr/>
            </p:nvSpPr>
            <p:spPr>
              <a:xfrm>
                <a:off x="4143372" y="1643050"/>
                <a:ext cx="1565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dirty="0" smtClean="0">
                    <a:solidFill>
                      <a:srgbClr val="FFC000"/>
                    </a:solidFill>
                  </a:rPr>
                  <a:t>VIBRATIONS</a:t>
                </a:r>
                <a:endParaRPr lang="pl-PL" dirty="0">
                  <a:solidFill>
                    <a:srgbClr val="FFC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61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5" name="Picture 17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r="20938"/>
          <a:stretch>
            <a:fillRect/>
          </a:stretch>
        </p:blipFill>
        <p:spPr bwMode="auto">
          <a:xfrm>
            <a:off x="1" y="1069341"/>
            <a:ext cx="2285984" cy="578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1643042" y="357166"/>
            <a:ext cx="661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/>
              <a:t>CBK </a:t>
            </a:r>
            <a:r>
              <a:rPr lang="pl-PL" sz="2800" b="1" dirty="0" err="1" smtClean="0"/>
              <a:t>hammer</a:t>
            </a:r>
            <a:r>
              <a:rPr lang="pl-PL" sz="2800" b="1" dirty="0" smtClean="0"/>
              <a:t> </a:t>
            </a:r>
            <a:r>
              <a:rPr lang="en-US" sz="2800" b="1" dirty="0" smtClean="0"/>
              <a:t>penetrators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with</a:t>
            </a:r>
            <a:r>
              <a:rPr lang="pl-PL" sz="2800" b="1" dirty="0" smtClean="0"/>
              <a:t> EMDD </a:t>
            </a:r>
            <a:endParaRPr lang="en-US" sz="2800" b="1" dirty="0"/>
          </a:p>
        </p:txBody>
      </p:sp>
      <p:pic>
        <p:nvPicPr>
          <p:cNvPr id="13" name="Obraz 16" descr="aDSC_53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4" r="6825"/>
          <a:stretch>
            <a:fillRect/>
          </a:stretch>
        </p:blipFill>
        <p:spPr bwMode="auto">
          <a:xfrm>
            <a:off x="2285984" y="1071547"/>
            <a:ext cx="2059948" cy="578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C:\Documents and Settings\CBK User\Moje dokumenty\Dropbox\HEEP\IMG_53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79764" y="1735286"/>
            <a:ext cx="3571874" cy="224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55" descr="C:\Users\Batosz\Desktop\P1080762.JPG"/>
          <p:cNvPicPr>
            <a:picLocks noChangeAspect="1" noChangeArrowheads="1"/>
          </p:cNvPicPr>
          <p:nvPr/>
        </p:nvPicPr>
        <p:blipFill>
          <a:blip r:embed="rId5"/>
          <a:srcRect l="5413" r="23646"/>
          <a:stretch>
            <a:fillRect/>
          </a:stretch>
        </p:blipFill>
        <p:spPr bwMode="auto">
          <a:xfrm>
            <a:off x="7386082" y="1071546"/>
            <a:ext cx="175791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16"/>
          <p:cNvSpPr/>
          <p:nvPr/>
        </p:nvSpPr>
        <p:spPr>
          <a:xfrm>
            <a:off x="4357686" y="1071546"/>
            <a:ext cx="785818" cy="5786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OLD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b="1" dirty="0" smtClean="0">
                <a:solidFill>
                  <a:srgbClr val="1E1B5F"/>
                </a:solidFill>
              </a:rPr>
              <a:t>NEW</a:t>
            </a:r>
            <a:endParaRPr lang="pl-PL" b="1" dirty="0">
              <a:solidFill>
                <a:srgbClr val="1E1B5F"/>
              </a:solidFill>
            </a:endParaRPr>
          </a:p>
        </p:txBody>
      </p:sp>
      <p:sp>
        <p:nvSpPr>
          <p:cNvPr id="18" name="Strzałka w lewo 17"/>
          <p:cNvSpPr/>
          <p:nvPr/>
        </p:nvSpPr>
        <p:spPr>
          <a:xfrm>
            <a:off x="4500562" y="2928934"/>
            <a:ext cx="428628" cy="57150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>
            <a:off x="4572000" y="4500570"/>
            <a:ext cx="428628" cy="571504"/>
          </a:xfrm>
          <a:prstGeom prst="rightArrow">
            <a:avLst/>
          </a:prstGeom>
          <a:solidFill>
            <a:srgbClr val="1E1B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3214678" y="64886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A50021"/>
                </a:solidFill>
              </a:rPr>
              <a:t>CHOMIK</a:t>
            </a:r>
            <a:endParaRPr lang="pl-PL" b="1" dirty="0">
              <a:solidFill>
                <a:srgbClr val="A5002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643570" y="4714884"/>
            <a:ext cx="12618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1E1B5F"/>
                </a:solidFill>
              </a:rPr>
              <a:t>HEEP</a:t>
            </a:r>
          </a:p>
          <a:p>
            <a:endParaRPr lang="pl-PL" b="1" dirty="0" smtClean="0">
              <a:solidFill>
                <a:srgbClr val="1E1B5F"/>
              </a:solidFill>
            </a:endParaRPr>
          </a:p>
          <a:p>
            <a:r>
              <a:rPr lang="pl-PL" b="1" dirty="0" smtClean="0">
                <a:solidFill>
                  <a:srgbClr val="1E1B5F"/>
                </a:solidFill>
              </a:rPr>
              <a:t>H</a:t>
            </a:r>
            <a:r>
              <a:rPr lang="pl-PL" dirty="0" smtClean="0">
                <a:solidFill>
                  <a:srgbClr val="1E1B5F"/>
                </a:solidFill>
              </a:rPr>
              <a:t>igh</a:t>
            </a:r>
          </a:p>
          <a:p>
            <a:r>
              <a:rPr lang="pl-PL" b="1" dirty="0" smtClean="0">
                <a:solidFill>
                  <a:srgbClr val="1E1B5F"/>
                </a:solidFill>
              </a:rPr>
              <a:t>E</a:t>
            </a:r>
            <a:r>
              <a:rPr lang="pl-PL" dirty="0" smtClean="0">
                <a:solidFill>
                  <a:srgbClr val="1E1B5F"/>
                </a:solidFill>
              </a:rPr>
              <a:t>nergy </a:t>
            </a:r>
            <a:r>
              <a:rPr lang="pl-PL" sz="1200" dirty="0" smtClean="0">
                <a:solidFill>
                  <a:srgbClr val="1E1B5F"/>
                </a:solidFill>
              </a:rPr>
              <a:t>and</a:t>
            </a:r>
          </a:p>
          <a:p>
            <a:r>
              <a:rPr lang="pl-PL" b="1" dirty="0" smtClean="0">
                <a:solidFill>
                  <a:srgbClr val="1E1B5F"/>
                </a:solidFill>
              </a:rPr>
              <a:t>E</a:t>
            </a:r>
            <a:r>
              <a:rPr lang="pl-PL" dirty="0" smtClean="0">
                <a:solidFill>
                  <a:srgbClr val="1E1B5F"/>
                </a:solidFill>
              </a:rPr>
              <a:t>fficiency</a:t>
            </a:r>
          </a:p>
          <a:p>
            <a:r>
              <a:rPr lang="pl-PL" b="1" dirty="0" smtClean="0">
                <a:solidFill>
                  <a:srgbClr val="1E1B5F"/>
                </a:solidFill>
              </a:rPr>
              <a:t>P</a:t>
            </a:r>
            <a:r>
              <a:rPr lang="pl-PL" dirty="0" smtClean="0">
                <a:solidFill>
                  <a:srgbClr val="1E1B5F"/>
                </a:solidFill>
              </a:rPr>
              <a:t>enetrator</a:t>
            </a:r>
            <a:endParaRPr lang="pl-PL" dirty="0">
              <a:solidFill>
                <a:srgbClr val="1E1B5F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429520" y="64886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1E1B5F"/>
                </a:solidFill>
              </a:rPr>
              <a:t>E-MOLE</a:t>
            </a:r>
            <a:endParaRPr lang="pl-PL" b="1" dirty="0">
              <a:solidFill>
                <a:srgbClr val="1E1B5F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285852" y="64886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A50021"/>
                </a:solidFill>
              </a:rPr>
              <a:t>MUPUS</a:t>
            </a:r>
            <a:endParaRPr lang="pl-PL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07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HEEP design </a:t>
            </a:r>
            <a:r>
              <a:rPr lang="pl-PL" sz="3200" b="1" dirty="0" err="1" smtClean="0">
                <a:solidFill>
                  <a:srgbClr val="1E1B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features</a:t>
            </a:r>
            <a:endParaRPr lang="en-US" sz="3200" b="1" dirty="0">
              <a:solidFill>
                <a:srgbClr val="1E1B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pic>
        <p:nvPicPr>
          <p:cNvPr id="13315" name="Picture 1" descr="C:\Documents and Settings\CBK User\Moje dokumenty\Dropbox\HEEP\IMG_5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55963"/>
            <a:ext cx="50419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pole tekstowe 6"/>
          <p:cNvSpPr txBox="1">
            <a:spLocks noChangeArrowheads="1"/>
          </p:cNvSpPr>
          <p:nvPr/>
        </p:nvSpPr>
        <p:spPr bwMode="auto">
          <a:xfrm>
            <a:off x="571472" y="1214422"/>
            <a:ext cx="49688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en-US" sz="1800" dirty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Penetrator driven by </a:t>
            </a:r>
            <a:r>
              <a:rPr lang="en-US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DD;</a:t>
            </a:r>
            <a:endParaRPr lang="pl-PL" altLang="en-US" sz="1800" dirty="0">
              <a:solidFill>
                <a:srgbClr val="1E1B5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l-PL" altLang="en-US" sz="1800" dirty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  <a:r>
              <a:rPr lang="en-US" altLang="en-US" sz="1800" dirty="0" err="1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onsists</a:t>
            </a:r>
            <a:r>
              <a:rPr lang="en-US" altLang="en-US" sz="1800" dirty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of three major masses: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Counter-mass with the capacitor </a:t>
            </a:r>
            <a:br>
              <a:rPr lang="en-US" altLang="en-US" sz="1800" dirty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altLang="en-US" sz="1800" dirty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(energy storage);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Hammer </a:t>
            </a:r>
            <a:r>
              <a:rPr lang="en-US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(moving part of the EM</a:t>
            </a:r>
            <a:r>
              <a:rPr lang="pl-PL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DD</a:t>
            </a:r>
            <a:r>
              <a:rPr lang="en-US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l-PL" altLang="en-US" sz="1800" dirty="0" smtClean="0">
              <a:solidFill>
                <a:srgbClr val="1E1B5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spcBef>
                <a:spcPct val="0"/>
              </a:spcBef>
              <a:buNone/>
            </a:pPr>
            <a:r>
              <a:rPr lang="en-US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that is accelerated);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1800" dirty="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Penetrating rod.</a:t>
            </a:r>
          </a:p>
        </p:txBody>
      </p:sp>
      <p:grpSp>
        <p:nvGrpSpPr>
          <p:cNvPr id="19" name="Grupa 18"/>
          <p:cNvGrpSpPr>
            <a:grpSpLocks/>
          </p:cNvGrpSpPr>
          <p:nvPr/>
        </p:nvGrpSpPr>
        <p:grpSpPr bwMode="auto">
          <a:xfrm rot="-5400000">
            <a:off x="762001" y="2967037"/>
            <a:ext cx="2417762" cy="3382963"/>
            <a:chOff x="6055671" y="969865"/>
            <a:chExt cx="2418971" cy="3383484"/>
          </a:xfrm>
        </p:grpSpPr>
        <p:sp>
          <p:nvSpPr>
            <p:cNvPr id="15" name="Strzałka w lewo i prawo 14"/>
            <p:cNvSpPr/>
            <p:nvPr/>
          </p:nvSpPr>
          <p:spPr>
            <a:xfrm rot="7025899">
              <a:off x="4484638" y="2532955"/>
              <a:ext cx="3383484" cy="257304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dirty="0">
                  <a:latin typeface="Calibri" pitchFamily="34" charset="0"/>
                  <a:cs typeface="Calibri" pitchFamily="34" charset="0"/>
                </a:rPr>
                <a:t>180mm   </a:t>
              </a:r>
            </a:p>
            <a:p>
              <a:pPr algn="ctr">
                <a:defRPr/>
              </a:pPr>
              <a:endParaRPr lang="pl-PL" dirty="0"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Strzałka w lewo i prawo 15"/>
            <p:cNvSpPr/>
            <p:nvPr/>
          </p:nvSpPr>
          <p:spPr>
            <a:xfrm rot="1634740">
              <a:off x="6945115" y="2286105"/>
              <a:ext cx="1521585" cy="257215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1E1B5F"/>
                  </a:solidFill>
                  <a:latin typeface="Calibri" pitchFamily="34" charset="0"/>
                  <a:cs typeface="Calibri" pitchFamily="34" charset="0"/>
                </a:rPr>
                <a:t>Ø 84</a:t>
              </a:r>
              <a:r>
                <a:rPr lang="pl-PL" dirty="0">
                  <a:solidFill>
                    <a:srgbClr val="1E1B5F"/>
                  </a:solidFill>
                  <a:latin typeface="Calibri" pitchFamily="34" charset="0"/>
                  <a:cs typeface="Calibri" pitchFamily="34" charset="0"/>
                </a:rPr>
                <a:t>mm</a:t>
              </a:r>
              <a:endParaRPr lang="pl-PL" dirty="0"/>
            </a:p>
            <a:p>
              <a:pPr algn="ctr">
                <a:defRPr/>
              </a:pPr>
              <a:endParaRPr lang="pl-PL" dirty="0"/>
            </a:p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3318" name="Prostokąt 4"/>
          <p:cNvSpPr>
            <a:spLocks noChangeArrowheads="1"/>
          </p:cNvSpPr>
          <p:nvPr/>
        </p:nvSpPr>
        <p:spPr bwMode="auto">
          <a:xfrm>
            <a:off x="1476375" y="6421438"/>
            <a:ext cx="3344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High Energy and Efficiency Penetrator </a:t>
            </a:r>
            <a:r>
              <a:rPr lang="pl-PL" altLang="en-US" sz="1400" i="1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HEEP</a:t>
            </a:r>
            <a:endParaRPr lang="pl-PL" altLang="en-US" sz="1400" i="1"/>
          </a:p>
        </p:txBody>
      </p:sp>
      <p:grpSp>
        <p:nvGrpSpPr>
          <p:cNvPr id="23" name="Grupa 22"/>
          <p:cNvGrpSpPr>
            <a:grpSpLocks/>
          </p:cNvGrpSpPr>
          <p:nvPr/>
        </p:nvGrpSpPr>
        <p:grpSpPr bwMode="auto">
          <a:xfrm>
            <a:off x="736600" y="1801813"/>
            <a:ext cx="3763963" cy="4062412"/>
            <a:chOff x="736600" y="1802606"/>
            <a:chExt cx="3763392" cy="4061619"/>
          </a:xfrm>
        </p:grpSpPr>
        <p:sp>
          <p:nvSpPr>
            <p:cNvPr id="9" name="Dowolny kształt 8"/>
            <p:cNvSpPr/>
            <p:nvPr/>
          </p:nvSpPr>
          <p:spPr>
            <a:xfrm rot="16200000">
              <a:off x="1171564" y="2902454"/>
              <a:ext cx="2526807" cy="3396735"/>
            </a:xfrm>
            <a:custGeom>
              <a:avLst/>
              <a:gdLst>
                <a:gd name="connsiteX0" fmla="*/ 1047750 w 2527300"/>
                <a:gd name="connsiteY0" fmla="*/ 342900 h 3397250"/>
                <a:gd name="connsiteX1" fmla="*/ 1181100 w 2527300"/>
                <a:gd name="connsiteY1" fmla="*/ 133350 h 3397250"/>
                <a:gd name="connsiteX2" fmla="*/ 1479550 w 2527300"/>
                <a:gd name="connsiteY2" fmla="*/ 0 h 3397250"/>
                <a:gd name="connsiteX3" fmla="*/ 1828800 w 2527300"/>
                <a:gd name="connsiteY3" fmla="*/ 6350 h 3397250"/>
                <a:gd name="connsiteX4" fmla="*/ 2082800 w 2527300"/>
                <a:gd name="connsiteY4" fmla="*/ 95250 h 3397250"/>
                <a:gd name="connsiteX5" fmla="*/ 2247900 w 2527300"/>
                <a:gd name="connsiteY5" fmla="*/ 209550 h 3397250"/>
                <a:gd name="connsiteX6" fmla="*/ 2463800 w 2527300"/>
                <a:gd name="connsiteY6" fmla="*/ 476250 h 3397250"/>
                <a:gd name="connsiteX7" fmla="*/ 2527300 w 2527300"/>
                <a:gd name="connsiteY7" fmla="*/ 717550 h 3397250"/>
                <a:gd name="connsiteX8" fmla="*/ 2489200 w 2527300"/>
                <a:gd name="connsiteY8" fmla="*/ 984250 h 3397250"/>
                <a:gd name="connsiteX9" fmla="*/ 1987550 w 2527300"/>
                <a:gd name="connsiteY9" fmla="*/ 2305050 h 3397250"/>
                <a:gd name="connsiteX10" fmla="*/ 1765300 w 2527300"/>
                <a:gd name="connsiteY10" fmla="*/ 2152650 h 3397250"/>
                <a:gd name="connsiteX11" fmla="*/ 1282700 w 2527300"/>
                <a:gd name="connsiteY11" fmla="*/ 3397250 h 3397250"/>
                <a:gd name="connsiteX12" fmla="*/ 996950 w 2527300"/>
                <a:gd name="connsiteY12" fmla="*/ 3105150 h 3397250"/>
                <a:gd name="connsiteX13" fmla="*/ 533400 w 2527300"/>
                <a:gd name="connsiteY13" fmla="*/ 2921000 h 3397250"/>
                <a:gd name="connsiteX14" fmla="*/ 127000 w 2527300"/>
                <a:gd name="connsiteY14" fmla="*/ 2857500 h 3397250"/>
                <a:gd name="connsiteX15" fmla="*/ 0 w 2527300"/>
                <a:gd name="connsiteY15" fmla="*/ 2819400 h 3397250"/>
                <a:gd name="connsiteX16" fmla="*/ 679450 w 2527300"/>
                <a:gd name="connsiteY16" fmla="*/ 1549400 h 3397250"/>
                <a:gd name="connsiteX17" fmla="*/ 482600 w 2527300"/>
                <a:gd name="connsiteY17" fmla="*/ 1460500 h 3397250"/>
                <a:gd name="connsiteX18" fmla="*/ 1047750 w 2527300"/>
                <a:gd name="connsiteY18" fmla="*/ 342900 h 339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27300" h="3397250">
                  <a:moveTo>
                    <a:pt x="1047750" y="342900"/>
                  </a:moveTo>
                  <a:lnTo>
                    <a:pt x="1181100" y="133350"/>
                  </a:lnTo>
                  <a:lnTo>
                    <a:pt x="1479550" y="0"/>
                  </a:lnTo>
                  <a:lnTo>
                    <a:pt x="1828800" y="6350"/>
                  </a:lnTo>
                  <a:lnTo>
                    <a:pt x="2082800" y="95250"/>
                  </a:lnTo>
                  <a:lnTo>
                    <a:pt x="2247900" y="209550"/>
                  </a:lnTo>
                  <a:lnTo>
                    <a:pt x="2463800" y="476250"/>
                  </a:lnTo>
                  <a:lnTo>
                    <a:pt x="2527300" y="717550"/>
                  </a:lnTo>
                  <a:lnTo>
                    <a:pt x="2489200" y="984250"/>
                  </a:lnTo>
                  <a:lnTo>
                    <a:pt x="1987550" y="2305050"/>
                  </a:lnTo>
                  <a:lnTo>
                    <a:pt x="1765300" y="2152650"/>
                  </a:lnTo>
                  <a:lnTo>
                    <a:pt x="1282700" y="3397250"/>
                  </a:lnTo>
                  <a:lnTo>
                    <a:pt x="996950" y="3105150"/>
                  </a:lnTo>
                  <a:lnTo>
                    <a:pt x="533400" y="2921000"/>
                  </a:lnTo>
                  <a:lnTo>
                    <a:pt x="127000" y="2857500"/>
                  </a:lnTo>
                  <a:lnTo>
                    <a:pt x="0" y="2819400"/>
                  </a:lnTo>
                  <a:lnTo>
                    <a:pt x="679450" y="1549400"/>
                  </a:lnTo>
                  <a:lnTo>
                    <a:pt x="482600" y="1460500"/>
                  </a:lnTo>
                  <a:lnTo>
                    <a:pt x="1047750" y="342900"/>
                  </a:lnTo>
                  <a:close/>
                </a:path>
              </a:pathLst>
            </a:custGeom>
            <a:solidFill>
              <a:srgbClr val="FF0000">
                <a:alpha val="43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971514" y="1802606"/>
              <a:ext cx="3528478" cy="6190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26" name="Grupa 25"/>
          <p:cNvGrpSpPr>
            <a:grpSpLocks/>
          </p:cNvGrpSpPr>
          <p:nvPr/>
        </p:nvGrpSpPr>
        <p:grpSpPr bwMode="auto">
          <a:xfrm>
            <a:off x="971550" y="2420938"/>
            <a:ext cx="4032250" cy="3322637"/>
            <a:chOff x="971600" y="2420888"/>
            <a:chExt cx="4032448" cy="3322687"/>
          </a:xfrm>
        </p:grpSpPr>
        <p:grpSp>
          <p:nvGrpSpPr>
            <p:cNvPr id="13330" name="Grupa 19"/>
            <p:cNvGrpSpPr>
              <a:grpSpLocks/>
            </p:cNvGrpSpPr>
            <p:nvPr/>
          </p:nvGrpSpPr>
          <p:grpSpPr bwMode="auto">
            <a:xfrm>
              <a:off x="2245246" y="4090988"/>
              <a:ext cx="1895475" cy="1652587"/>
              <a:chOff x="2245246" y="4090988"/>
              <a:chExt cx="1895475" cy="1652587"/>
            </a:xfrm>
          </p:grpSpPr>
          <p:sp>
            <p:nvSpPr>
              <p:cNvPr id="13" name="Dowolny kształt 12"/>
              <p:cNvSpPr/>
              <p:nvPr/>
            </p:nvSpPr>
            <p:spPr bwMode="auto">
              <a:xfrm rot="1524085">
                <a:off x="2430585" y="4578332"/>
                <a:ext cx="1320865" cy="520708"/>
              </a:xfrm>
              <a:custGeom>
                <a:avLst/>
                <a:gdLst>
                  <a:gd name="connsiteX0" fmla="*/ 0 w 1320800"/>
                  <a:gd name="connsiteY0" fmla="*/ 146050 h 520700"/>
                  <a:gd name="connsiteX1" fmla="*/ 0 w 1320800"/>
                  <a:gd name="connsiteY1" fmla="*/ 374650 h 520700"/>
                  <a:gd name="connsiteX2" fmla="*/ 95250 w 1320800"/>
                  <a:gd name="connsiteY2" fmla="*/ 434975 h 520700"/>
                  <a:gd name="connsiteX3" fmla="*/ 95250 w 1320800"/>
                  <a:gd name="connsiteY3" fmla="*/ 463550 h 520700"/>
                  <a:gd name="connsiteX4" fmla="*/ 180975 w 1320800"/>
                  <a:gd name="connsiteY4" fmla="*/ 463550 h 520700"/>
                  <a:gd name="connsiteX5" fmla="*/ 184150 w 1320800"/>
                  <a:gd name="connsiteY5" fmla="*/ 517525 h 520700"/>
                  <a:gd name="connsiteX6" fmla="*/ 596900 w 1320800"/>
                  <a:gd name="connsiteY6" fmla="*/ 520700 h 520700"/>
                  <a:gd name="connsiteX7" fmla="*/ 596900 w 1320800"/>
                  <a:gd name="connsiteY7" fmla="*/ 476250 h 520700"/>
                  <a:gd name="connsiteX8" fmla="*/ 352425 w 1320800"/>
                  <a:gd name="connsiteY8" fmla="*/ 349250 h 520700"/>
                  <a:gd name="connsiteX9" fmla="*/ 1108075 w 1320800"/>
                  <a:gd name="connsiteY9" fmla="*/ 349250 h 520700"/>
                  <a:gd name="connsiteX10" fmla="*/ 1200150 w 1320800"/>
                  <a:gd name="connsiteY10" fmla="*/ 444500 h 520700"/>
                  <a:gd name="connsiteX11" fmla="*/ 1206500 w 1320800"/>
                  <a:gd name="connsiteY11" fmla="*/ 520700 h 520700"/>
                  <a:gd name="connsiteX12" fmla="*/ 1279525 w 1320800"/>
                  <a:gd name="connsiteY12" fmla="*/ 520700 h 520700"/>
                  <a:gd name="connsiteX13" fmla="*/ 1320800 w 1320800"/>
                  <a:gd name="connsiteY13" fmla="*/ 260350 h 520700"/>
                  <a:gd name="connsiteX14" fmla="*/ 1276350 w 1320800"/>
                  <a:gd name="connsiteY14" fmla="*/ 0 h 520700"/>
                  <a:gd name="connsiteX15" fmla="*/ 1200150 w 1320800"/>
                  <a:gd name="connsiteY15" fmla="*/ 0 h 520700"/>
                  <a:gd name="connsiteX16" fmla="*/ 1200150 w 1320800"/>
                  <a:gd name="connsiteY16" fmla="*/ 79375 h 520700"/>
                  <a:gd name="connsiteX17" fmla="*/ 1108075 w 1320800"/>
                  <a:gd name="connsiteY17" fmla="*/ 165100 h 520700"/>
                  <a:gd name="connsiteX18" fmla="*/ 346075 w 1320800"/>
                  <a:gd name="connsiteY18" fmla="*/ 161925 h 520700"/>
                  <a:gd name="connsiteX19" fmla="*/ 615950 w 1320800"/>
                  <a:gd name="connsiteY19" fmla="*/ 3175 h 520700"/>
                  <a:gd name="connsiteX20" fmla="*/ 171450 w 1320800"/>
                  <a:gd name="connsiteY20" fmla="*/ 0 h 520700"/>
                  <a:gd name="connsiteX21" fmla="*/ 168275 w 1320800"/>
                  <a:gd name="connsiteY21" fmla="*/ 53975 h 520700"/>
                  <a:gd name="connsiteX22" fmla="*/ 95250 w 1320800"/>
                  <a:gd name="connsiteY22" fmla="*/ 53975 h 520700"/>
                  <a:gd name="connsiteX23" fmla="*/ 95250 w 1320800"/>
                  <a:gd name="connsiteY23" fmla="*/ 95250 h 520700"/>
                  <a:gd name="connsiteX24" fmla="*/ 0 w 1320800"/>
                  <a:gd name="connsiteY24" fmla="*/ 14605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20800" h="520700">
                    <a:moveTo>
                      <a:pt x="0" y="146050"/>
                    </a:moveTo>
                    <a:lnTo>
                      <a:pt x="0" y="374650"/>
                    </a:lnTo>
                    <a:lnTo>
                      <a:pt x="95250" y="434975"/>
                    </a:lnTo>
                    <a:lnTo>
                      <a:pt x="95250" y="463550"/>
                    </a:lnTo>
                    <a:lnTo>
                      <a:pt x="180975" y="463550"/>
                    </a:lnTo>
                    <a:lnTo>
                      <a:pt x="184150" y="517525"/>
                    </a:lnTo>
                    <a:lnTo>
                      <a:pt x="596900" y="520700"/>
                    </a:lnTo>
                    <a:lnTo>
                      <a:pt x="596900" y="476250"/>
                    </a:lnTo>
                    <a:lnTo>
                      <a:pt x="352425" y="349250"/>
                    </a:lnTo>
                    <a:lnTo>
                      <a:pt x="1108075" y="349250"/>
                    </a:lnTo>
                    <a:lnTo>
                      <a:pt x="1200150" y="444500"/>
                    </a:lnTo>
                    <a:lnTo>
                      <a:pt x="1206500" y="520700"/>
                    </a:lnTo>
                    <a:lnTo>
                      <a:pt x="1279525" y="520700"/>
                    </a:lnTo>
                    <a:lnTo>
                      <a:pt x="1320800" y="260350"/>
                    </a:lnTo>
                    <a:lnTo>
                      <a:pt x="1276350" y="0"/>
                    </a:lnTo>
                    <a:lnTo>
                      <a:pt x="1200150" y="0"/>
                    </a:lnTo>
                    <a:lnTo>
                      <a:pt x="1200150" y="79375"/>
                    </a:lnTo>
                    <a:lnTo>
                      <a:pt x="1108075" y="165100"/>
                    </a:lnTo>
                    <a:lnTo>
                      <a:pt x="346075" y="161925"/>
                    </a:lnTo>
                    <a:lnTo>
                      <a:pt x="615950" y="3175"/>
                    </a:lnTo>
                    <a:lnTo>
                      <a:pt x="171450" y="0"/>
                    </a:lnTo>
                    <a:lnTo>
                      <a:pt x="168275" y="53975"/>
                    </a:lnTo>
                    <a:lnTo>
                      <a:pt x="95250" y="53975"/>
                    </a:lnTo>
                    <a:lnTo>
                      <a:pt x="95250" y="95250"/>
                    </a:lnTo>
                    <a:lnTo>
                      <a:pt x="0" y="146050"/>
                    </a:lnTo>
                    <a:close/>
                  </a:path>
                </a:pathLst>
              </a:custGeom>
              <a:solidFill>
                <a:srgbClr val="00B050">
                  <a:alpha val="43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Dowolny kształt 17"/>
              <p:cNvSpPr/>
              <p:nvPr/>
            </p:nvSpPr>
            <p:spPr>
              <a:xfrm>
                <a:off x="2244838" y="4090963"/>
                <a:ext cx="1895568" cy="1652612"/>
              </a:xfrm>
              <a:custGeom>
                <a:avLst/>
                <a:gdLst>
                  <a:gd name="connsiteX0" fmla="*/ 0 w 1895475"/>
                  <a:gd name="connsiteY0" fmla="*/ 847725 h 1652587"/>
                  <a:gd name="connsiteX1" fmla="*/ 57150 w 1895475"/>
                  <a:gd name="connsiteY1" fmla="*/ 590550 h 1652587"/>
                  <a:gd name="connsiteX2" fmla="*/ 147638 w 1895475"/>
                  <a:gd name="connsiteY2" fmla="*/ 381000 h 1652587"/>
                  <a:gd name="connsiteX3" fmla="*/ 280988 w 1895475"/>
                  <a:gd name="connsiteY3" fmla="*/ 209550 h 1652587"/>
                  <a:gd name="connsiteX4" fmla="*/ 428625 w 1895475"/>
                  <a:gd name="connsiteY4" fmla="*/ 66675 h 1652587"/>
                  <a:gd name="connsiteX5" fmla="*/ 533400 w 1895475"/>
                  <a:gd name="connsiteY5" fmla="*/ 0 h 1652587"/>
                  <a:gd name="connsiteX6" fmla="*/ 623888 w 1895475"/>
                  <a:gd name="connsiteY6" fmla="*/ 33337 h 1652587"/>
                  <a:gd name="connsiteX7" fmla="*/ 676275 w 1895475"/>
                  <a:gd name="connsiteY7" fmla="*/ 19050 h 1652587"/>
                  <a:gd name="connsiteX8" fmla="*/ 1895475 w 1895475"/>
                  <a:gd name="connsiteY8" fmla="*/ 504825 h 1652587"/>
                  <a:gd name="connsiteX9" fmla="*/ 1719263 w 1895475"/>
                  <a:gd name="connsiteY9" fmla="*/ 742950 h 1652587"/>
                  <a:gd name="connsiteX10" fmla="*/ 1609725 w 1895475"/>
                  <a:gd name="connsiteY10" fmla="*/ 890587 h 1652587"/>
                  <a:gd name="connsiteX11" fmla="*/ 1519238 w 1895475"/>
                  <a:gd name="connsiteY11" fmla="*/ 1095375 h 1652587"/>
                  <a:gd name="connsiteX12" fmla="*/ 1414463 w 1895475"/>
                  <a:gd name="connsiteY12" fmla="*/ 1295400 h 1652587"/>
                  <a:gd name="connsiteX13" fmla="*/ 1404938 w 1895475"/>
                  <a:gd name="connsiteY13" fmla="*/ 1462087 h 1652587"/>
                  <a:gd name="connsiteX14" fmla="*/ 1357313 w 1895475"/>
                  <a:gd name="connsiteY14" fmla="*/ 1585912 h 1652587"/>
                  <a:gd name="connsiteX15" fmla="*/ 1238250 w 1895475"/>
                  <a:gd name="connsiteY15" fmla="*/ 1652587 h 1652587"/>
                  <a:gd name="connsiteX16" fmla="*/ 157163 w 1895475"/>
                  <a:gd name="connsiteY16" fmla="*/ 1076325 h 1652587"/>
                  <a:gd name="connsiteX17" fmla="*/ 119063 w 1895475"/>
                  <a:gd name="connsiteY17" fmla="*/ 857250 h 1652587"/>
                  <a:gd name="connsiteX18" fmla="*/ 0 w 1895475"/>
                  <a:gd name="connsiteY18" fmla="*/ 847725 h 1652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5475" h="1652587">
                    <a:moveTo>
                      <a:pt x="0" y="847725"/>
                    </a:moveTo>
                    <a:lnTo>
                      <a:pt x="57150" y="590550"/>
                    </a:lnTo>
                    <a:lnTo>
                      <a:pt x="147638" y="381000"/>
                    </a:lnTo>
                    <a:lnTo>
                      <a:pt x="280988" y="209550"/>
                    </a:lnTo>
                    <a:lnTo>
                      <a:pt x="428625" y="66675"/>
                    </a:lnTo>
                    <a:lnTo>
                      <a:pt x="533400" y="0"/>
                    </a:lnTo>
                    <a:lnTo>
                      <a:pt x="623888" y="33337"/>
                    </a:lnTo>
                    <a:lnTo>
                      <a:pt x="676275" y="19050"/>
                    </a:lnTo>
                    <a:lnTo>
                      <a:pt x="1895475" y="504825"/>
                    </a:lnTo>
                    <a:lnTo>
                      <a:pt x="1719263" y="742950"/>
                    </a:lnTo>
                    <a:lnTo>
                      <a:pt x="1609725" y="890587"/>
                    </a:lnTo>
                    <a:lnTo>
                      <a:pt x="1519238" y="1095375"/>
                    </a:lnTo>
                    <a:lnTo>
                      <a:pt x="1414463" y="1295400"/>
                    </a:lnTo>
                    <a:lnTo>
                      <a:pt x="1404938" y="1462087"/>
                    </a:lnTo>
                    <a:lnTo>
                      <a:pt x="1357313" y="1585912"/>
                    </a:lnTo>
                    <a:lnTo>
                      <a:pt x="1238250" y="1652587"/>
                    </a:lnTo>
                    <a:lnTo>
                      <a:pt x="157163" y="1076325"/>
                    </a:lnTo>
                    <a:lnTo>
                      <a:pt x="119063" y="857250"/>
                    </a:lnTo>
                    <a:lnTo>
                      <a:pt x="0" y="847725"/>
                    </a:lnTo>
                    <a:close/>
                  </a:path>
                </a:pathLst>
              </a:custGeom>
              <a:solidFill>
                <a:srgbClr val="92D050">
                  <a:alpha val="56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sp>
          <p:nvSpPr>
            <p:cNvPr id="24" name="Prostokąt 23"/>
            <p:cNvSpPr/>
            <p:nvPr/>
          </p:nvSpPr>
          <p:spPr>
            <a:xfrm>
              <a:off x="971600" y="2420888"/>
              <a:ext cx="4032448" cy="50483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25" name="Grupa 24"/>
          <p:cNvGrpSpPr>
            <a:grpSpLocks/>
          </p:cNvGrpSpPr>
          <p:nvPr/>
        </p:nvGrpSpPr>
        <p:grpSpPr bwMode="auto">
          <a:xfrm>
            <a:off x="971550" y="2924175"/>
            <a:ext cx="4652963" cy="3379788"/>
            <a:chOff x="970831" y="2924944"/>
            <a:chExt cx="4653682" cy="3379019"/>
          </a:xfrm>
        </p:grpSpPr>
        <p:sp>
          <p:nvSpPr>
            <p:cNvPr id="11" name="Dowolny kształt 10"/>
            <p:cNvSpPr/>
            <p:nvPr/>
          </p:nvSpPr>
          <p:spPr>
            <a:xfrm rot="16200000">
              <a:off x="2709871" y="3389321"/>
              <a:ext cx="2399754" cy="3429530"/>
            </a:xfrm>
            <a:custGeom>
              <a:avLst/>
              <a:gdLst>
                <a:gd name="connsiteX0" fmla="*/ 69850 w 2400300"/>
                <a:gd name="connsiteY0" fmla="*/ 1631950 h 3429000"/>
                <a:gd name="connsiteX1" fmla="*/ 273050 w 2400300"/>
                <a:gd name="connsiteY1" fmla="*/ 1860550 h 3429000"/>
                <a:gd name="connsiteX2" fmla="*/ 565150 w 2400300"/>
                <a:gd name="connsiteY2" fmla="*/ 2006600 h 3429000"/>
                <a:gd name="connsiteX3" fmla="*/ 527050 w 2400300"/>
                <a:gd name="connsiteY3" fmla="*/ 2114550 h 3429000"/>
                <a:gd name="connsiteX4" fmla="*/ 565150 w 2400300"/>
                <a:gd name="connsiteY4" fmla="*/ 2184400 h 3429000"/>
                <a:gd name="connsiteX5" fmla="*/ 0 w 2400300"/>
                <a:gd name="connsiteY5" fmla="*/ 3422650 h 3429000"/>
                <a:gd name="connsiteX6" fmla="*/ 457200 w 2400300"/>
                <a:gd name="connsiteY6" fmla="*/ 3429000 h 3429000"/>
                <a:gd name="connsiteX7" fmla="*/ 933450 w 2400300"/>
                <a:gd name="connsiteY7" fmla="*/ 2355850 h 3429000"/>
                <a:gd name="connsiteX8" fmla="*/ 1066800 w 2400300"/>
                <a:gd name="connsiteY8" fmla="*/ 2336800 h 3429000"/>
                <a:gd name="connsiteX9" fmla="*/ 1098550 w 2400300"/>
                <a:gd name="connsiteY9" fmla="*/ 2254250 h 3429000"/>
                <a:gd name="connsiteX10" fmla="*/ 1384300 w 2400300"/>
                <a:gd name="connsiteY10" fmla="*/ 2368550 h 3429000"/>
                <a:gd name="connsiteX11" fmla="*/ 1657350 w 2400300"/>
                <a:gd name="connsiteY11" fmla="*/ 2406650 h 3429000"/>
                <a:gd name="connsiteX12" fmla="*/ 1841500 w 2400300"/>
                <a:gd name="connsiteY12" fmla="*/ 2298700 h 3429000"/>
                <a:gd name="connsiteX13" fmla="*/ 1866900 w 2400300"/>
                <a:gd name="connsiteY13" fmla="*/ 2152650 h 3429000"/>
                <a:gd name="connsiteX14" fmla="*/ 1962150 w 2400300"/>
                <a:gd name="connsiteY14" fmla="*/ 2057400 h 3429000"/>
                <a:gd name="connsiteX15" fmla="*/ 2400300 w 2400300"/>
                <a:gd name="connsiteY15" fmla="*/ 876300 h 3429000"/>
                <a:gd name="connsiteX16" fmla="*/ 2343150 w 2400300"/>
                <a:gd name="connsiteY16" fmla="*/ 647700 h 3429000"/>
                <a:gd name="connsiteX17" fmla="*/ 2222500 w 2400300"/>
                <a:gd name="connsiteY17" fmla="*/ 584200 h 3429000"/>
                <a:gd name="connsiteX18" fmla="*/ 2197100 w 2400300"/>
                <a:gd name="connsiteY18" fmla="*/ 711200 h 3429000"/>
                <a:gd name="connsiteX19" fmla="*/ 2228850 w 2400300"/>
                <a:gd name="connsiteY19" fmla="*/ 787400 h 3429000"/>
                <a:gd name="connsiteX20" fmla="*/ 2012950 w 2400300"/>
                <a:gd name="connsiteY20" fmla="*/ 1352550 h 3429000"/>
                <a:gd name="connsiteX21" fmla="*/ 1803400 w 2400300"/>
                <a:gd name="connsiteY21" fmla="*/ 1943100 h 3429000"/>
                <a:gd name="connsiteX22" fmla="*/ 1746250 w 2400300"/>
                <a:gd name="connsiteY22" fmla="*/ 2032000 h 3429000"/>
                <a:gd name="connsiteX23" fmla="*/ 1358900 w 2400300"/>
                <a:gd name="connsiteY23" fmla="*/ 1733550 h 3429000"/>
                <a:gd name="connsiteX24" fmla="*/ 933450 w 2400300"/>
                <a:gd name="connsiteY24" fmla="*/ 1524000 h 3429000"/>
                <a:gd name="connsiteX25" fmla="*/ 609600 w 2400300"/>
                <a:gd name="connsiteY25" fmla="*/ 1454150 h 3429000"/>
                <a:gd name="connsiteX26" fmla="*/ 520700 w 2400300"/>
                <a:gd name="connsiteY26" fmla="*/ 1327150 h 3429000"/>
                <a:gd name="connsiteX27" fmla="*/ 1143000 w 2400300"/>
                <a:gd name="connsiteY27" fmla="*/ 203200 h 3429000"/>
                <a:gd name="connsiteX28" fmla="*/ 1339850 w 2400300"/>
                <a:gd name="connsiteY28" fmla="*/ 165100 h 3429000"/>
                <a:gd name="connsiteX29" fmla="*/ 1346200 w 2400300"/>
                <a:gd name="connsiteY29" fmla="*/ 0 h 3429000"/>
                <a:gd name="connsiteX30" fmla="*/ 1035050 w 2400300"/>
                <a:gd name="connsiteY30" fmla="*/ 12700 h 3429000"/>
                <a:gd name="connsiteX31" fmla="*/ 850900 w 2400300"/>
                <a:gd name="connsiteY31" fmla="*/ 101600 h 3429000"/>
                <a:gd name="connsiteX32" fmla="*/ 946150 w 2400300"/>
                <a:gd name="connsiteY32" fmla="*/ 171450 h 3429000"/>
                <a:gd name="connsiteX33" fmla="*/ 330200 w 2400300"/>
                <a:gd name="connsiteY33" fmla="*/ 1270000 h 3429000"/>
                <a:gd name="connsiteX34" fmla="*/ 133350 w 2400300"/>
                <a:gd name="connsiteY34" fmla="*/ 1339850 h 3429000"/>
                <a:gd name="connsiteX35" fmla="*/ 57150 w 2400300"/>
                <a:gd name="connsiteY35" fmla="*/ 1549400 h 3429000"/>
                <a:gd name="connsiteX36" fmla="*/ 69850 w 2400300"/>
                <a:gd name="connsiteY36" fmla="*/ 163195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400300" h="3429000">
                  <a:moveTo>
                    <a:pt x="69850" y="1631950"/>
                  </a:moveTo>
                  <a:lnTo>
                    <a:pt x="273050" y="1860550"/>
                  </a:lnTo>
                  <a:lnTo>
                    <a:pt x="565150" y="2006600"/>
                  </a:lnTo>
                  <a:lnTo>
                    <a:pt x="527050" y="2114550"/>
                  </a:lnTo>
                  <a:lnTo>
                    <a:pt x="565150" y="2184400"/>
                  </a:lnTo>
                  <a:lnTo>
                    <a:pt x="0" y="3422650"/>
                  </a:lnTo>
                  <a:lnTo>
                    <a:pt x="457200" y="3429000"/>
                  </a:lnTo>
                  <a:lnTo>
                    <a:pt x="933450" y="2355850"/>
                  </a:lnTo>
                  <a:lnTo>
                    <a:pt x="1066800" y="2336800"/>
                  </a:lnTo>
                  <a:lnTo>
                    <a:pt x="1098550" y="2254250"/>
                  </a:lnTo>
                  <a:lnTo>
                    <a:pt x="1384300" y="2368550"/>
                  </a:lnTo>
                  <a:lnTo>
                    <a:pt x="1657350" y="2406650"/>
                  </a:lnTo>
                  <a:lnTo>
                    <a:pt x="1841500" y="2298700"/>
                  </a:lnTo>
                  <a:lnTo>
                    <a:pt x="1866900" y="2152650"/>
                  </a:lnTo>
                  <a:lnTo>
                    <a:pt x="1962150" y="2057400"/>
                  </a:lnTo>
                  <a:lnTo>
                    <a:pt x="2400300" y="876300"/>
                  </a:lnTo>
                  <a:lnTo>
                    <a:pt x="2343150" y="647700"/>
                  </a:lnTo>
                  <a:lnTo>
                    <a:pt x="2222500" y="584200"/>
                  </a:lnTo>
                  <a:lnTo>
                    <a:pt x="2197100" y="711200"/>
                  </a:lnTo>
                  <a:lnTo>
                    <a:pt x="2228850" y="787400"/>
                  </a:lnTo>
                  <a:lnTo>
                    <a:pt x="2012950" y="1352550"/>
                  </a:lnTo>
                  <a:lnTo>
                    <a:pt x="1803400" y="1943100"/>
                  </a:lnTo>
                  <a:lnTo>
                    <a:pt x="1746250" y="2032000"/>
                  </a:lnTo>
                  <a:lnTo>
                    <a:pt x="1358900" y="1733550"/>
                  </a:lnTo>
                  <a:lnTo>
                    <a:pt x="933450" y="1524000"/>
                  </a:lnTo>
                  <a:lnTo>
                    <a:pt x="609600" y="1454150"/>
                  </a:lnTo>
                  <a:lnTo>
                    <a:pt x="520700" y="1327150"/>
                  </a:lnTo>
                  <a:lnTo>
                    <a:pt x="1143000" y="203200"/>
                  </a:lnTo>
                  <a:lnTo>
                    <a:pt x="1339850" y="165100"/>
                  </a:lnTo>
                  <a:lnTo>
                    <a:pt x="1346200" y="0"/>
                  </a:lnTo>
                  <a:lnTo>
                    <a:pt x="1035050" y="12700"/>
                  </a:lnTo>
                  <a:lnTo>
                    <a:pt x="850900" y="101600"/>
                  </a:lnTo>
                  <a:lnTo>
                    <a:pt x="946150" y="171450"/>
                  </a:lnTo>
                  <a:lnTo>
                    <a:pt x="330200" y="1270000"/>
                  </a:lnTo>
                  <a:lnTo>
                    <a:pt x="133350" y="1339850"/>
                  </a:lnTo>
                  <a:lnTo>
                    <a:pt x="57150" y="1549400"/>
                  </a:lnTo>
                  <a:lnTo>
                    <a:pt x="69850" y="1631950"/>
                  </a:lnTo>
                  <a:close/>
                </a:path>
              </a:pathLst>
            </a:custGeom>
            <a:solidFill>
              <a:srgbClr val="FFFF00">
                <a:alpha val="41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970831" y="2924944"/>
              <a:ext cx="2016437" cy="32377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13322" name="Prostokąt 4"/>
          <p:cNvSpPr>
            <a:spLocks noChangeArrowheads="1"/>
          </p:cNvSpPr>
          <p:nvPr/>
        </p:nvSpPr>
        <p:spPr bwMode="auto">
          <a:xfrm>
            <a:off x="5795963" y="1063625"/>
            <a:ext cx="30972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Stroke energy </a:t>
            </a:r>
            <a:r>
              <a:rPr lang="pl-PL" altLang="en-US" sz="180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&gt;3.7 </a:t>
            </a:r>
            <a:r>
              <a:rPr lang="en-US" altLang="en-US" sz="180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[J]</a:t>
            </a:r>
            <a:r>
              <a:rPr lang="pl-PL" altLang="en-US" sz="1800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</a:pPr>
            <a:r>
              <a:rPr lang="pl-PL" altLang="en-US" sz="1800">
                <a:solidFill>
                  <a:srgbClr val="1E1B5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8 Power Settings;</a:t>
            </a:r>
          </a:p>
          <a:p>
            <a:pPr eaLnBrk="1" hangingPunct="1">
              <a:spcBef>
                <a:spcPct val="0"/>
              </a:spcBef>
            </a:pPr>
            <a:r>
              <a:rPr lang="pl-PL" altLang="en-US" sz="1800">
                <a:solidFill>
                  <a:srgbClr val="1E1B5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Various penetrating rods possible to implement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>
              <a:solidFill>
                <a:srgbClr val="1E1B5F"/>
              </a:solidFill>
              <a:latin typeface="Browallia New" pitchFamily="34" charset="-34"/>
              <a:ea typeface="Times New Roman" pitchFamily="18" charset="0"/>
              <a:cs typeface="Browallia New" pitchFamily="34" charset="-34"/>
            </a:endParaRPr>
          </a:p>
        </p:txBody>
      </p:sp>
      <p:pic>
        <p:nvPicPr>
          <p:cNvPr id="13323" name="Obraz 9" descr="D:\Documents\Dokumenty\HEEP\zdjecia przerabiane\IMG_5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2357438"/>
            <a:ext cx="15875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upa 28"/>
          <p:cNvGrpSpPr>
            <a:grpSpLocks/>
          </p:cNvGrpSpPr>
          <p:nvPr/>
        </p:nvGrpSpPr>
        <p:grpSpPr bwMode="auto">
          <a:xfrm rot="5400000">
            <a:off x="6653213" y="4365625"/>
            <a:ext cx="2057400" cy="469900"/>
            <a:chOff x="5436096" y="3700945"/>
            <a:chExt cx="1296144" cy="668924"/>
          </a:xfrm>
        </p:grpSpPr>
        <p:sp>
          <p:nvSpPr>
            <p:cNvPr id="31" name="Strzałka w lewo i prawo 30"/>
            <p:cNvSpPr/>
            <p:nvPr/>
          </p:nvSpPr>
          <p:spPr>
            <a:xfrm>
              <a:off x="5436096" y="4225237"/>
              <a:ext cx="1296144" cy="144632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27" name="pole tekstowe 13"/>
            <p:cNvSpPr txBox="1">
              <a:spLocks noChangeArrowheads="1"/>
            </p:cNvSpPr>
            <p:nvPr/>
          </p:nvSpPr>
          <p:spPr bwMode="auto">
            <a:xfrm>
              <a:off x="5916463" y="3700945"/>
              <a:ext cx="479720" cy="5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en-US" sz="1800">
                  <a:solidFill>
                    <a:srgbClr val="1E1B5F"/>
                  </a:solidFill>
                </a:rPr>
                <a:t>0.8 m</a:t>
              </a:r>
              <a:endParaRPr lang="en-US" altLang="en-US" sz="1800">
                <a:solidFill>
                  <a:srgbClr val="1E1B5F"/>
                </a:solidFill>
              </a:endParaRPr>
            </a:p>
          </p:txBody>
        </p:sp>
      </p:grpSp>
      <p:sp>
        <p:nvSpPr>
          <p:cNvPr id="13325" name="Prostokąt 16"/>
          <p:cNvSpPr>
            <a:spLocks noChangeArrowheads="1"/>
          </p:cNvSpPr>
          <p:nvPr/>
        </p:nvSpPr>
        <p:spPr bwMode="auto">
          <a:xfrm>
            <a:off x="6362700" y="6273800"/>
            <a:ext cx="195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HEEP with </a:t>
            </a:r>
            <a:r>
              <a:rPr lang="pl-PL" altLang="en-US" sz="1400" i="1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0.8</a:t>
            </a:r>
            <a:r>
              <a:rPr lang="en-US" altLang="en-US" sz="1400" i="1">
                <a:solidFill>
                  <a:srgbClr val="1E1B5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m-long penetrating rod</a:t>
            </a:r>
            <a:endParaRPr lang="en-US" altLang="en-US" sz="1400">
              <a:solidFill>
                <a:srgbClr val="1E1B5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domyśln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Miejski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9616</TotalTime>
  <Words>1023</Words>
  <Application>Microsoft Office PowerPoint</Application>
  <PresentationFormat>Pokaz na ekranie (4:3)</PresentationFormat>
  <Paragraphs>293</Paragraphs>
  <Slides>25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25</vt:i4>
      </vt:variant>
    </vt:vector>
  </HeadingPairs>
  <TitlesOfParts>
    <vt:vector size="27" baseType="lpstr">
      <vt:lpstr>Projekt domyślny</vt:lpstr>
      <vt:lpstr>Thème Office</vt:lpstr>
      <vt:lpstr>Prezentacja programu PowerPoint</vt:lpstr>
      <vt:lpstr>Prezentacja programu PowerPoint</vt:lpstr>
      <vt:lpstr>MUPUS Hammering Device with EMDD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HEEP design features</vt:lpstr>
      <vt:lpstr>HEEP capabilities and application</vt:lpstr>
      <vt:lpstr>HEEP capabilities and application</vt:lpstr>
      <vt:lpstr>Functional test with PS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CBK 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CBK PAN</dc:creator>
  <cp:lastModifiedBy>jurekgry</cp:lastModifiedBy>
  <cp:revision>451</cp:revision>
  <cp:lastPrinted>2011-09-23T16:47:14Z</cp:lastPrinted>
  <dcterms:created xsi:type="dcterms:W3CDTF">2009-03-30T06:43:02Z</dcterms:created>
  <dcterms:modified xsi:type="dcterms:W3CDTF">2014-06-03T17:58:14Z</dcterms:modified>
</cp:coreProperties>
</file>