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4"/>
  </p:notesMasterIdLst>
  <p:sldIdLst>
    <p:sldId id="256" r:id="rId2"/>
    <p:sldId id="309" r:id="rId3"/>
    <p:sldId id="285" r:id="rId4"/>
    <p:sldId id="308" r:id="rId5"/>
    <p:sldId id="324" r:id="rId6"/>
    <p:sldId id="326" r:id="rId7"/>
    <p:sldId id="327" r:id="rId8"/>
    <p:sldId id="325" r:id="rId9"/>
    <p:sldId id="338" r:id="rId10"/>
    <p:sldId id="339" r:id="rId11"/>
    <p:sldId id="340" r:id="rId12"/>
    <p:sldId id="341" r:id="rId13"/>
    <p:sldId id="342" r:id="rId14"/>
    <p:sldId id="334" r:id="rId15"/>
    <p:sldId id="336" r:id="rId16"/>
    <p:sldId id="335" r:id="rId17"/>
    <p:sldId id="337" r:id="rId18"/>
    <p:sldId id="330" r:id="rId19"/>
    <p:sldId id="329" r:id="rId20"/>
    <p:sldId id="331" r:id="rId21"/>
    <p:sldId id="333" r:id="rId22"/>
    <p:sldId id="332" r:id="rId23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mek" initials="T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B5F"/>
    <a:srgbClr val="C9CFFF"/>
    <a:srgbClr val="A9B0C7"/>
    <a:srgbClr val="848EAE"/>
    <a:srgbClr val="0F4280"/>
    <a:srgbClr val="000099"/>
    <a:srgbClr val="818CDF"/>
    <a:srgbClr val="898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94660"/>
  </p:normalViewPr>
  <p:slideViewPr>
    <p:cSldViewPr snapToObjects="1">
      <p:cViewPr varScale="1">
        <p:scale>
          <a:sx n="105" d="100"/>
          <a:sy n="105" d="100"/>
        </p:scale>
        <p:origin x="-492" y="-78"/>
      </p:cViewPr>
      <p:guideLst>
        <p:guide orient="horz" pos="754"/>
        <p:guide pos="15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82E26CB-C4BF-401E-960B-1DC1DC90F5AC}" type="datetimeFigureOut">
              <a:rPr lang="pl-PL"/>
              <a:pPr>
                <a:defRPr/>
              </a:pPr>
              <a:t>2014-06-04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ECF5518-2F49-4E0D-BB7B-030AE99945F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33601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0F112-C6A5-4C5B-9430-B95C68F8FF0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382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6404B-CCFD-445E-8FE7-31FD89C60FD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569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AF34E-E595-4418-9FAA-06EF105E0D9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43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DC459-EA3E-481A-BA8C-28C9BD7FE3C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6290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B7D9-BCB5-4F80-A44A-393D6377A1C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48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561CB-19AF-49DF-B556-CAF60C92BD7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437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04E88-CBF0-4E94-8477-16004BC64FD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2176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4E777-D141-4BB7-9165-D4282C1F9C1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083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50B0C-AD42-4E98-898D-67E149C2B9D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843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EF9B1-0445-4F41-A1AB-9412296A7BA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5843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153-73B9-4798-BB30-58580BE75F5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103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E0BADD5-068C-4CD9-A4C8-09B49B48749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png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5" Type="http://schemas.openxmlformats.org/officeDocument/2006/relationships/image" Target="../media/image36.jpeg"/><Relationship Id="rId4" Type="http://schemas.openxmlformats.org/officeDocument/2006/relationships/image" Target="../media/image4.jpeg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-16412" y="1648456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spc="300" dirty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MEASURMENTS OF PHYSICAL PARAMETERS OF THE REGOLITH DURING OPERATION OF ULTRALIGHT MOBILE DRILLING SYSTEM</a:t>
            </a:r>
            <a:endParaRPr lang="en-US" sz="3200" b="1" spc="300" dirty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642937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MARS –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Connecting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Planetary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Scientists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in Europe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Warsaw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, 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‐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5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June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2014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14569" y="3212976"/>
            <a:ext cx="868203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b="1" dirty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K. </a:t>
            </a:r>
            <a:r>
              <a:rPr lang="pl-PL" b="1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Seweryn</a:t>
            </a:r>
            <a:endParaRPr lang="pl-PL" b="1" dirty="0" smtClean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144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b="1" dirty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b="1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TEAM</a:t>
            </a:r>
          </a:p>
          <a:p>
            <a:pPr defTabSz="9144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b="1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CBK </a:t>
            </a:r>
            <a:r>
              <a:rPr lang="pl-PL" b="1" dirty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PAN: </a:t>
            </a:r>
            <a:r>
              <a:rPr lang="pl-PL" dirty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Karol Seweryn, Tomasz Kuciński, Kamil Grassmann, Paweł Paśko, Janusz </a:t>
            </a:r>
            <a:r>
              <a:rPr lang="pl-PL" dirty="0" err="1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Nicolau</a:t>
            </a:r>
            <a:r>
              <a:rPr lang="pl-PL" dirty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-Kukliński, Jakub Lisowski, Konrad Rutkowski, Roman </a:t>
            </a:r>
            <a:r>
              <a:rPr lang="pl-PL" dirty="0" err="1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Wawrzaszek</a:t>
            </a:r>
            <a:endParaRPr lang="pl-PL" dirty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b="1" dirty="0" err="1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WWNiG</a:t>
            </a:r>
            <a:r>
              <a:rPr lang="pl-PL" b="1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AGH: </a:t>
            </a:r>
            <a:r>
              <a:rPr lang="pl-PL" dirty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Andrzej Gonet, Stanisław Bednarz, Mirosław </a:t>
            </a:r>
            <a:r>
              <a:rPr lang="pl-PL" dirty="0" err="1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Rzyczniak</a:t>
            </a:r>
            <a:r>
              <a:rPr lang="pl-PL" dirty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Adam Jan Zwierzyński, Wojciech Teper, Albert Złotkowski</a:t>
            </a:r>
          </a:p>
          <a:p>
            <a:pPr defTabSz="9144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b="1" dirty="0" err="1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KRiM</a:t>
            </a:r>
            <a:r>
              <a:rPr lang="pl-PL" b="1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AGH: </a:t>
            </a:r>
            <a:r>
              <a:rPr lang="pl-PL" dirty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Tadeusz Uhl, Tomasz </a:t>
            </a:r>
            <a:r>
              <a:rPr lang="pl-PL" dirty="0" err="1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Buratowski</a:t>
            </a:r>
            <a:r>
              <a:rPr lang="pl-PL" dirty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Alberto Gallina, Grzegorz </a:t>
            </a:r>
            <a:r>
              <a:rPr lang="pl-PL" dirty="0" err="1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Chmaj</a:t>
            </a:r>
            <a:endParaRPr lang="pl-PL" sz="1050" dirty="0">
              <a:solidFill>
                <a:srgbClr val="1E1B5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Obraz 8" descr="http://home.agh.edu.pl/mgi/images/logo/kri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78" y="55416"/>
            <a:ext cx="1186810" cy="1206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http://home.agh.edu.pl/~miska/pict/wwnig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344"/>
            <a:ext cx="1243196" cy="1199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5" t="19866" r="34940" b="8482"/>
          <a:stretch/>
        </p:blipFill>
        <p:spPr bwMode="auto">
          <a:xfrm>
            <a:off x="6184878" y="1268760"/>
            <a:ext cx="2267001" cy="476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3" t="35268" r="23196" b="9598"/>
          <a:stretch/>
        </p:blipFill>
        <p:spPr bwMode="auto">
          <a:xfrm>
            <a:off x="1514199" y="3040040"/>
            <a:ext cx="2939379" cy="204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rzałka w prawo 3"/>
          <p:cNvSpPr/>
          <p:nvPr/>
        </p:nvSpPr>
        <p:spPr>
          <a:xfrm>
            <a:off x="4622633" y="3702572"/>
            <a:ext cx="1224136" cy="72008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07504" y="5229200"/>
            <a:ext cx="607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of operation: ~5s</a:t>
            </a:r>
          </a:p>
          <a:p>
            <a:r>
              <a:rPr lang="en-US" dirty="0" smtClean="0"/>
              <a:t>Energy requirement: 0.06Wh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18642" y="3745642"/>
            <a:ext cx="12596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smtClean="0"/>
              <a:t>Joint 1</a:t>
            </a:r>
            <a:endParaRPr lang="en-US" dirty="0"/>
          </a:p>
        </p:txBody>
      </p:sp>
      <p:cxnSp>
        <p:nvCxnSpPr>
          <p:cNvPr id="8" name="Łącznik prosty ze strzałką 7"/>
          <p:cNvCxnSpPr>
            <a:stCxn id="7" idx="3"/>
          </p:cNvCxnSpPr>
          <p:nvPr/>
        </p:nvCxnSpPr>
        <p:spPr>
          <a:xfrm>
            <a:off x="1378274" y="3930308"/>
            <a:ext cx="457422" cy="184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18642" y="4302755"/>
            <a:ext cx="12596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smtClean="0"/>
              <a:t>Joint 2</a:t>
            </a:r>
            <a:endParaRPr lang="en-US" dirty="0"/>
          </a:p>
        </p:txBody>
      </p:sp>
      <p:cxnSp>
        <p:nvCxnSpPr>
          <p:cNvPr id="11" name="Łącznik prosty ze strzałką 10"/>
          <p:cNvCxnSpPr>
            <a:stCxn id="10" idx="3"/>
          </p:cNvCxnSpPr>
          <p:nvPr/>
        </p:nvCxnSpPr>
        <p:spPr>
          <a:xfrm>
            <a:off x="1378274" y="4487421"/>
            <a:ext cx="1969590" cy="3286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1598030" y="274638"/>
            <a:ext cx="6286338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  <a:t>Deployment of the Drilling support system</a:t>
            </a:r>
            <a:endParaRPr lang="en-US" sz="4000" b="1" dirty="0">
              <a:solidFill>
                <a:srgbClr val="1E1B5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0" y="642937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PENETROMETRY IN THE SOLAR SYSTEM 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III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en-US" sz="1600" dirty="0" err="1" smtClean="0">
                <a:solidFill>
                  <a:srgbClr val="848EAE"/>
                </a:solidFill>
                <a:latin typeface="Calibri" pitchFamily="34" charset="0"/>
              </a:rPr>
              <a:t>Seggau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, 19‐21 May 2014</a:t>
            </a:r>
          </a:p>
        </p:txBody>
      </p:sp>
    </p:spTree>
    <p:extLst>
      <p:ext uri="{BB962C8B-B14F-4D97-AF65-F5344CB8AC3E}">
        <p14:creationId xmlns:p14="http://schemas.microsoft.com/office/powerpoint/2010/main" val="234048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4499992" y="2226966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of operation: 50s/5000s</a:t>
            </a:r>
          </a:p>
          <a:p>
            <a:r>
              <a:rPr lang="en-US" dirty="0" smtClean="0"/>
              <a:t>Nominal length: 50mm</a:t>
            </a:r>
          </a:p>
          <a:p>
            <a:r>
              <a:rPr lang="en-US" dirty="0" smtClean="0"/>
              <a:t>Energy requirements: 2,2Wh+1,1Wh (per nominal length)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74300" t="14720" r="12200" b="24801"/>
          <a:stretch/>
        </p:blipFill>
        <p:spPr>
          <a:xfrm>
            <a:off x="1043608" y="1916832"/>
            <a:ext cx="2715730" cy="3802022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50978" y="956712"/>
            <a:ext cx="140364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Force </a:t>
            </a:r>
            <a:r>
              <a:rPr lang="pl-PL" sz="1400" dirty="0" err="1" smtClean="0"/>
              <a:t>appl</a:t>
            </a:r>
            <a:r>
              <a:rPr lang="pl-PL" sz="1400" dirty="0" smtClean="0"/>
              <a:t>. Mech.</a:t>
            </a:r>
            <a:endParaRPr lang="en-US" sz="1400" dirty="0"/>
          </a:p>
        </p:txBody>
      </p:sp>
      <p:cxnSp>
        <p:nvCxnSpPr>
          <p:cNvPr id="11" name="Łącznik prosty ze strzałką 10"/>
          <p:cNvCxnSpPr>
            <a:stCxn id="10" idx="3"/>
          </p:cNvCxnSpPr>
          <p:nvPr/>
        </p:nvCxnSpPr>
        <p:spPr>
          <a:xfrm flipV="1">
            <a:off x="1454626" y="956713"/>
            <a:ext cx="317918" cy="261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50978" y="2195443"/>
            <a:ext cx="140364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err="1" smtClean="0"/>
              <a:t>Drill</a:t>
            </a:r>
            <a:r>
              <a:rPr lang="pl-PL" sz="1400" dirty="0" smtClean="0"/>
              <a:t> string (TB2)</a:t>
            </a:r>
            <a:endParaRPr lang="en-US" sz="1400" dirty="0"/>
          </a:p>
        </p:txBody>
      </p:sp>
      <p:cxnSp>
        <p:nvCxnSpPr>
          <p:cNvPr id="18" name="Łącznik prosty ze strzałką 17"/>
          <p:cNvCxnSpPr>
            <a:stCxn id="17" idx="3"/>
          </p:cNvCxnSpPr>
          <p:nvPr/>
        </p:nvCxnSpPr>
        <p:spPr>
          <a:xfrm>
            <a:off x="1454626" y="2457053"/>
            <a:ext cx="287145" cy="4956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pole tekstowe 19"/>
          <p:cNvSpPr txBox="1"/>
          <p:nvPr/>
        </p:nvSpPr>
        <p:spPr>
          <a:xfrm>
            <a:off x="42122" y="1556876"/>
            <a:ext cx="140364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TB1</a:t>
            </a:r>
            <a:endParaRPr lang="en-US" sz="1400" dirty="0"/>
          </a:p>
        </p:txBody>
      </p:sp>
      <p:cxnSp>
        <p:nvCxnSpPr>
          <p:cNvPr id="21" name="Łącznik prosty ze strzałką 20"/>
          <p:cNvCxnSpPr>
            <a:stCxn id="20" idx="3"/>
          </p:cNvCxnSpPr>
          <p:nvPr/>
        </p:nvCxnSpPr>
        <p:spPr>
          <a:xfrm>
            <a:off x="1445770" y="1710765"/>
            <a:ext cx="389926" cy="6016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pole tekstowe 22"/>
          <p:cNvSpPr txBox="1"/>
          <p:nvPr/>
        </p:nvSpPr>
        <p:spPr>
          <a:xfrm>
            <a:off x="38611" y="3273406"/>
            <a:ext cx="140364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DR</a:t>
            </a:r>
            <a:endParaRPr lang="en-US" sz="1400" dirty="0"/>
          </a:p>
        </p:txBody>
      </p:sp>
      <p:cxnSp>
        <p:nvCxnSpPr>
          <p:cNvPr id="24" name="Łącznik prosty ze strzałką 23"/>
          <p:cNvCxnSpPr>
            <a:stCxn id="23" idx="3"/>
          </p:cNvCxnSpPr>
          <p:nvPr/>
        </p:nvCxnSpPr>
        <p:spPr>
          <a:xfrm>
            <a:off x="1442259" y="3427295"/>
            <a:ext cx="381070" cy="5928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pole tekstowe 25"/>
          <p:cNvSpPr txBox="1"/>
          <p:nvPr/>
        </p:nvSpPr>
        <p:spPr>
          <a:xfrm>
            <a:off x="50978" y="4760666"/>
            <a:ext cx="140364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err="1" smtClean="0"/>
              <a:t>Sample</a:t>
            </a:r>
            <a:endParaRPr lang="en-US" sz="1400" dirty="0"/>
          </a:p>
        </p:txBody>
      </p:sp>
      <p:cxnSp>
        <p:nvCxnSpPr>
          <p:cNvPr id="27" name="Łącznik prosty ze strzałką 26"/>
          <p:cNvCxnSpPr>
            <a:stCxn id="26" idx="3"/>
          </p:cNvCxnSpPr>
          <p:nvPr/>
        </p:nvCxnSpPr>
        <p:spPr>
          <a:xfrm>
            <a:off x="1454626" y="4914555"/>
            <a:ext cx="381070" cy="5928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pole tekstowe 27"/>
          <p:cNvSpPr txBox="1"/>
          <p:nvPr/>
        </p:nvSpPr>
        <p:spPr>
          <a:xfrm>
            <a:off x="38611" y="3649769"/>
            <a:ext cx="140364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err="1" smtClean="0"/>
              <a:t>Debris</a:t>
            </a:r>
            <a:r>
              <a:rPr lang="pl-PL" sz="1400" dirty="0" smtClean="0"/>
              <a:t> </a:t>
            </a:r>
            <a:r>
              <a:rPr lang="pl-PL" sz="1400" dirty="0" err="1" smtClean="0"/>
              <a:t>container</a:t>
            </a:r>
            <a:endParaRPr lang="en-US" sz="1400" dirty="0"/>
          </a:p>
        </p:txBody>
      </p:sp>
      <p:cxnSp>
        <p:nvCxnSpPr>
          <p:cNvPr id="29" name="Łącznik prosty ze strzałką 28"/>
          <p:cNvCxnSpPr>
            <a:stCxn id="28" idx="3"/>
          </p:cNvCxnSpPr>
          <p:nvPr/>
        </p:nvCxnSpPr>
        <p:spPr>
          <a:xfrm>
            <a:off x="1442259" y="3911379"/>
            <a:ext cx="381070" cy="3727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pole tekstowe 30"/>
          <p:cNvSpPr txBox="1"/>
          <p:nvPr/>
        </p:nvSpPr>
        <p:spPr>
          <a:xfrm>
            <a:off x="53310" y="4356817"/>
            <a:ext cx="140364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err="1" smtClean="0"/>
              <a:t>Core</a:t>
            </a:r>
            <a:r>
              <a:rPr lang="pl-PL" sz="1400" dirty="0" smtClean="0"/>
              <a:t> </a:t>
            </a:r>
            <a:r>
              <a:rPr lang="pl-PL" sz="1400" dirty="0" err="1" smtClean="0"/>
              <a:t>drill</a:t>
            </a:r>
            <a:endParaRPr lang="en-US" sz="1400" dirty="0"/>
          </a:p>
        </p:txBody>
      </p:sp>
      <p:cxnSp>
        <p:nvCxnSpPr>
          <p:cNvPr id="32" name="Łącznik prosty ze strzałką 31"/>
          <p:cNvCxnSpPr>
            <a:stCxn id="31" idx="3"/>
          </p:cNvCxnSpPr>
          <p:nvPr/>
        </p:nvCxnSpPr>
        <p:spPr>
          <a:xfrm>
            <a:off x="1456958" y="4510706"/>
            <a:ext cx="381070" cy="4804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Strzałka w prawo 32"/>
          <p:cNvSpPr/>
          <p:nvPr/>
        </p:nvSpPr>
        <p:spPr>
          <a:xfrm rot="5400000">
            <a:off x="1538221" y="987839"/>
            <a:ext cx="737420" cy="33032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Tytuł 1"/>
          <p:cNvSpPr>
            <a:spLocks noGrp="1"/>
          </p:cNvSpPr>
          <p:nvPr>
            <p:ph type="title"/>
          </p:nvPr>
        </p:nvSpPr>
        <p:spPr>
          <a:xfrm>
            <a:off x="1598030" y="46095"/>
            <a:ext cx="6286338" cy="1143000"/>
          </a:xfrm>
        </p:spPr>
        <p:txBody>
          <a:bodyPr/>
          <a:lstStyle/>
          <a:p>
            <a:r>
              <a:rPr lang="pl-PL" sz="4000" b="1" dirty="0" err="1" smtClean="0">
                <a:solidFill>
                  <a:srgbClr val="1E1B5F"/>
                </a:solidFill>
                <a:latin typeface="Calibri" panose="020F0502020204030204" pitchFamily="34" charset="0"/>
              </a:rPr>
              <a:t>Drilling</a:t>
            </a:r>
            <a:endParaRPr lang="pl-PL" sz="4000" b="1" dirty="0">
              <a:solidFill>
                <a:srgbClr val="1E1B5F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0" y="642937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PENETROMETRY IN THE SOLAR SYSTEM 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III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en-US" sz="1600" dirty="0" err="1" smtClean="0">
                <a:solidFill>
                  <a:srgbClr val="848EAE"/>
                </a:solidFill>
                <a:latin typeface="Calibri" pitchFamily="34" charset="0"/>
              </a:rPr>
              <a:t>Seggau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, 19‐21 May 2014</a:t>
            </a:r>
          </a:p>
        </p:txBody>
      </p:sp>
    </p:spTree>
    <p:extLst>
      <p:ext uri="{BB962C8B-B14F-4D97-AF65-F5344CB8AC3E}">
        <p14:creationId xmlns:p14="http://schemas.microsoft.com/office/powerpoint/2010/main" val="169702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2"/>
          <a:srcRect l="72499" t="14001" r="16926" b="8240"/>
          <a:stretch/>
        </p:blipFill>
        <p:spPr>
          <a:xfrm>
            <a:off x="3383547" y="1504153"/>
            <a:ext cx="1836712" cy="4220531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 rotWithShape="1">
          <a:blip r:embed="rId3"/>
          <a:srcRect l="72725" t="13999" r="16925" b="8962"/>
          <a:stretch/>
        </p:blipFill>
        <p:spPr>
          <a:xfrm>
            <a:off x="1645597" y="1471480"/>
            <a:ext cx="1818921" cy="4230969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 rotWithShape="1">
          <a:blip r:embed="rId4"/>
          <a:srcRect l="72950" t="26961" r="16925" b="8240"/>
          <a:stretch/>
        </p:blipFill>
        <p:spPr>
          <a:xfrm>
            <a:off x="5180391" y="1960586"/>
            <a:ext cx="1882049" cy="3764098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5"/>
          <a:srcRect l="72949" t="26960" r="17657" b="8530"/>
          <a:stretch/>
        </p:blipFill>
        <p:spPr>
          <a:xfrm>
            <a:off x="7052657" y="1885825"/>
            <a:ext cx="1798962" cy="3860871"/>
          </a:xfrm>
          <a:prstGeom prst="rect">
            <a:avLst/>
          </a:prstGeom>
        </p:spPr>
      </p:pic>
      <p:sp>
        <p:nvSpPr>
          <p:cNvPr id="24" name="Strzałka w prawo 23"/>
          <p:cNvSpPr/>
          <p:nvPr/>
        </p:nvSpPr>
        <p:spPr>
          <a:xfrm>
            <a:off x="3096205" y="3555273"/>
            <a:ext cx="258049" cy="72008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trzałka w prawo 27"/>
          <p:cNvSpPr/>
          <p:nvPr/>
        </p:nvSpPr>
        <p:spPr>
          <a:xfrm>
            <a:off x="4952052" y="3543649"/>
            <a:ext cx="230385" cy="72008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trzałka w prawo 30"/>
          <p:cNvSpPr/>
          <p:nvPr/>
        </p:nvSpPr>
        <p:spPr>
          <a:xfrm>
            <a:off x="6898310" y="3555273"/>
            <a:ext cx="230385" cy="72008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47700" y="1961313"/>
            <a:ext cx="147565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TB1</a:t>
            </a:r>
            <a:endParaRPr lang="en-US" sz="1400" dirty="0"/>
          </a:p>
        </p:txBody>
      </p:sp>
      <p:cxnSp>
        <p:nvCxnSpPr>
          <p:cNvPr id="15" name="Łącznik prosty ze strzałką 14"/>
          <p:cNvCxnSpPr>
            <a:stCxn id="14" idx="3"/>
          </p:cNvCxnSpPr>
          <p:nvPr/>
        </p:nvCxnSpPr>
        <p:spPr>
          <a:xfrm flipV="1">
            <a:off x="1523356" y="2038360"/>
            <a:ext cx="568326" cy="768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76783" y="3362492"/>
            <a:ext cx="100048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Joint 2</a:t>
            </a:r>
            <a:endParaRPr lang="en-US" sz="1400" dirty="0"/>
          </a:p>
        </p:txBody>
      </p:sp>
      <p:cxnSp>
        <p:nvCxnSpPr>
          <p:cNvPr id="18" name="Łącznik prosty ze strzałką 17"/>
          <p:cNvCxnSpPr>
            <a:stCxn id="17" idx="3"/>
          </p:cNvCxnSpPr>
          <p:nvPr/>
        </p:nvCxnSpPr>
        <p:spPr>
          <a:xfrm flipV="1">
            <a:off x="1077271" y="3411847"/>
            <a:ext cx="654828" cy="1045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pole tekstowe 19"/>
          <p:cNvSpPr txBox="1"/>
          <p:nvPr/>
        </p:nvSpPr>
        <p:spPr>
          <a:xfrm>
            <a:off x="79619" y="3770105"/>
            <a:ext cx="99765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Joint 1</a:t>
            </a:r>
            <a:endParaRPr lang="en-US" sz="1400" dirty="0"/>
          </a:p>
        </p:txBody>
      </p:sp>
      <p:cxnSp>
        <p:nvCxnSpPr>
          <p:cNvPr id="21" name="Łącznik prosty ze strzałką 20"/>
          <p:cNvCxnSpPr>
            <a:stCxn id="20" idx="3"/>
          </p:cNvCxnSpPr>
          <p:nvPr/>
        </p:nvCxnSpPr>
        <p:spPr>
          <a:xfrm>
            <a:off x="1077271" y="3923994"/>
            <a:ext cx="671547" cy="5743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pole tekstowe 25"/>
          <p:cNvSpPr txBox="1"/>
          <p:nvPr/>
        </p:nvSpPr>
        <p:spPr>
          <a:xfrm>
            <a:off x="76783" y="2950181"/>
            <a:ext cx="100048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DR</a:t>
            </a:r>
            <a:endParaRPr lang="en-US" sz="1400" dirty="0"/>
          </a:p>
        </p:txBody>
      </p:sp>
      <p:cxnSp>
        <p:nvCxnSpPr>
          <p:cNvPr id="27" name="Łącznik prosty ze strzałką 26"/>
          <p:cNvCxnSpPr/>
          <p:nvPr/>
        </p:nvCxnSpPr>
        <p:spPr>
          <a:xfrm>
            <a:off x="1066092" y="3113653"/>
            <a:ext cx="1076771" cy="2176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pole tekstowe 28"/>
          <p:cNvSpPr txBox="1"/>
          <p:nvPr/>
        </p:nvSpPr>
        <p:spPr>
          <a:xfrm>
            <a:off x="60827" y="2336708"/>
            <a:ext cx="140364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Force </a:t>
            </a:r>
            <a:r>
              <a:rPr lang="pl-PL" sz="1400" dirty="0" err="1" smtClean="0"/>
              <a:t>appl</a:t>
            </a:r>
            <a:r>
              <a:rPr lang="pl-PL" sz="1400" dirty="0" smtClean="0"/>
              <a:t>. Mech.</a:t>
            </a:r>
            <a:endParaRPr lang="en-US" sz="1400" dirty="0"/>
          </a:p>
        </p:txBody>
      </p:sp>
      <p:cxnSp>
        <p:nvCxnSpPr>
          <p:cNvPr id="30" name="Łącznik prosty ze strzałką 29"/>
          <p:cNvCxnSpPr>
            <a:stCxn id="29" idx="3"/>
          </p:cNvCxnSpPr>
          <p:nvPr/>
        </p:nvCxnSpPr>
        <p:spPr>
          <a:xfrm flipV="1">
            <a:off x="1464475" y="2553696"/>
            <a:ext cx="678388" cy="446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pole tekstowe 35"/>
          <p:cNvSpPr txBox="1"/>
          <p:nvPr/>
        </p:nvSpPr>
        <p:spPr>
          <a:xfrm>
            <a:off x="90036" y="4169022"/>
            <a:ext cx="109758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err="1" smtClean="0"/>
              <a:t>Sampling</a:t>
            </a:r>
            <a:r>
              <a:rPr lang="pl-PL" sz="1400" dirty="0" smtClean="0"/>
              <a:t> </a:t>
            </a:r>
            <a:r>
              <a:rPr lang="pl-PL" sz="1400" dirty="0" err="1" smtClean="0"/>
              <a:t>containers</a:t>
            </a:r>
            <a:endParaRPr lang="en-US" sz="1400" dirty="0"/>
          </a:p>
        </p:txBody>
      </p:sp>
      <p:cxnSp>
        <p:nvCxnSpPr>
          <p:cNvPr id="37" name="Łącznik prosty ze strzałką 36"/>
          <p:cNvCxnSpPr>
            <a:stCxn id="36" idx="3"/>
          </p:cNvCxnSpPr>
          <p:nvPr/>
        </p:nvCxnSpPr>
        <p:spPr>
          <a:xfrm>
            <a:off x="1187623" y="4430632"/>
            <a:ext cx="1129521" cy="3825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ytuł 1"/>
          <p:cNvSpPr>
            <a:spLocks noGrp="1"/>
          </p:cNvSpPr>
          <p:nvPr>
            <p:ph type="title"/>
          </p:nvPr>
        </p:nvSpPr>
        <p:spPr>
          <a:xfrm>
            <a:off x="1598030" y="46095"/>
            <a:ext cx="6286338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  <a:t>DR positioning above the sample magazine</a:t>
            </a:r>
            <a:endParaRPr lang="en-US" sz="4000" b="1" dirty="0">
              <a:solidFill>
                <a:srgbClr val="1E1B5F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0" y="642937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PENETROMETRY IN THE SOLAR SYSTEM 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III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en-US" sz="1600" dirty="0" err="1" smtClean="0">
                <a:solidFill>
                  <a:srgbClr val="848EAE"/>
                </a:solidFill>
                <a:latin typeface="Calibri" pitchFamily="34" charset="0"/>
              </a:rPr>
              <a:t>Seggau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, 19‐21 May 2014</a:t>
            </a:r>
          </a:p>
        </p:txBody>
      </p:sp>
    </p:spTree>
    <p:extLst>
      <p:ext uri="{BB962C8B-B14F-4D97-AF65-F5344CB8AC3E}">
        <p14:creationId xmlns:p14="http://schemas.microsoft.com/office/powerpoint/2010/main" val="258185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/>
          <a:srcRect l="71825" t="15440" r="17601" b="9680"/>
          <a:stretch/>
        </p:blipFill>
        <p:spPr>
          <a:xfrm>
            <a:off x="2049039" y="1160130"/>
            <a:ext cx="2254404" cy="498847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/>
          <a:srcRect l="67325" t="15440" r="18050" b="7520"/>
          <a:stretch/>
        </p:blipFill>
        <p:spPr>
          <a:xfrm>
            <a:off x="4860032" y="1116221"/>
            <a:ext cx="3096685" cy="5097620"/>
          </a:xfrm>
          <a:prstGeom prst="rect">
            <a:avLst/>
          </a:prstGeom>
        </p:spPr>
      </p:pic>
      <p:sp>
        <p:nvSpPr>
          <p:cNvPr id="9" name="Strzałka w prawo 8"/>
          <p:cNvSpPr/>
          <p:nvPr/>
        </p:nvSpPr>
        <p:spPr>
          <a:xfrm rot="19446881">
            <a:off x="7340854" y="4245174"/>
            <a:ext cx="837462" cy="20137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35918" y="3356992"/>
            <a:ext cx="230425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Interfejs:</a:t>
            </a:r>
          </a:p>
          <a:p>
            <a:r>
              <a:rPr lang="pl-PL" sz="1400" dirty="0" err="1" smtClean="0"/>
              <a:t>Tubular</a:t>
            </a:r>
            <a:r>
              <a:rPr lang="pl-PL" sz="1400" dirty="0" smtClean="0"/>
              <a:t> boom 2 - SM</a:t>
            </a:r>
            <a:endParaRPr lang="en-US" sz="1400" dirty="0"/>
          </a:p>
        </p:txBody>
      </p:sp>
      <p:cxnSp>
        <p:nvCxnSpPr>
          <p:cNvPr id="11" name="Łącznik prosty ze strzałką 10"/>
          <p:cNvCxnSpPr>
            <a:stCxn id="10" idx="3"/>
          </p:cNvCxnSpPr>
          <p:nvPr/>
        </p:nvCxnSpPr>
        <p:spPr>
          <a:xfrm>
            <a:off x="2340174" y="3618602"/>
            <a:ext cx="549586" cy="5304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trzałka w prawo 5"/>
          <p:cNvSpPr/>
          <p:nvPr/>
        </p:nvSpPr>
        <p:spPr>
          <a:xfrm>
            <a:off x="4172822" y="2928952"/>
            <a:ext cx="837462" cy="72008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 rot="19388721">
            <a:off x="6706705" y="4654489"/>
            <a:ext cx="20756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Mobile robot </a:t>
            </a:r>
            <a:r>
              <a:rPr lang="pl-PL" sz="1400" dirty="0" err="1" smtClean="0"/>
              <a:t>motion</a:t>
            </a:r>
            <a:endParaRPr lang="en-US" sz="1400" dirty="0"/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1598030" y="46095"/>
            <a:ext cx="6286338" cy="1143000"/>
          </a:xfrm>
        </p:spPr>
        <p:txBody>
          <a:bodyPr/>
          <a:lstStyle/>
          <a:p>
            <a:r>
              <a:rPr lang="pl-PL" sz="4000" b="1" dirty="0" err="1" smtClean="0">
                <a:solidFill>
                  <a:srgbClr val="1E1B5F"/>
                </a:solidFill>
                <a:latin typeface="Calibri" panose="020F0502020204030204" pitchFamily="34" charset="0"/>
              </a:rPr>
              <a:t>Drill</a:t>
            </a:r>
            <a:r>
              <a:rPr lang="pl-PL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  <a:t> string </a:t>
            </a:r>
            <a:r>
              <a:rPr lang="pl-PL" sz="4000" b="1" dirty="0" err="1" smtClean="0">
                <a:solidFill>
                  <a:srgbClr val="1E1B5F"/>
                </a:solidFill>
                <a:latin typeface="Calibri" panose="020F0502020204030204" pitchFamily="34" charset="0"/>
              </a:rPr>
              <a:t>disconnections</a:t>
            </a:r>
            <a:endParaRPr lang="pl-PL" sz="4000" b="1" dirty="0">
              <a:solidFill>
                <a:srgbClr val="1E1B5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0" y="642937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PENETROMETRY IN THE SOLAR SYSTEM 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III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en-US" sz="1600" dirty="0" err="1" smtClean="0">
                <a:solidFill>
                  <a:srgbClr val="848EAE"/>
                </a:solidFill>
                <a:latin typeface="Calibri" pitchFamily="34" charset="0"/>
              </a:rPr>
              <a:t>Seggau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, 19‐21 May 2014</a:t>
            </a:r>
          </a:p>
        </p:txBody>
      </p:sp>
    </p:spTree>
    <p:extLst>
      <p:ext uri="{BB962C8B-B14F-4D97-AF65-F5344CB8AC3E}">
        <p14:creationId xmlns:p14="http://schemas.microsoft.com/office/powerpoint/2010/main" val="3249776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385900" y="214313"/>
            <a:ext cx="6372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300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Possible measurements</a:t>
            </a:r>
            <a:endParaRPr lang="en-US" sz="4000" spc="300" dirty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-540568" y="1340768"/>
            <a:ext cx="6696744" cy="485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4287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914400" lvl="2" indent="0" eaLnBrk="1" hangingPunct="1">
              <a:spcAft>
                <a:spcPts val="1000"/>
              </a:spcAft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Measurements </a:t>
            </a:r>
            <a:r>
              <a:rPr lang="pl-PL" sz="2800" dirty="0" smtClean="0">
                <a:solidFill>
                  <a:srgbClr val="1E1B5F"/>
                </a:solidFill>
                <a:latin typeface="Calibri" pitchFamily="34" charset="0"/>
              </a:rPr>
              <a:t>on</a:t>
            </a: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 sample</a:t>
            </a:r>
            <a:endParaRPr lang="en-US" sz="2800" dirty="0" smtClean="0">
              <a:solidFill>
                <a:srgbClr val="1E1B5F"/>
              </a:solidFill>
              <a:latin typeface="Calibri" pitchFamily="34" charset="0"/>
            </a:endParaRPr>
          </a:p>
          <a:p>
            <a:pPr marL="914400" lvl="2" indent="0" eaLnBrk="1" hangingPunct="1">
              <a:spcAft>
                <a:spcPts val="1000"/>
              </a:spcAft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Possible measurements in borehole:</a:t>
            </a: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Geotechnical parameters determination </a:t>
            </a:r>
            <a:r>
              <a:rPr lang="en-US" sz="1600" dirty="0" smtClean="0">
                <a:solidFill>
                  <a:srgbClr val="1E1B5F"/>
                </a:solidFill>
                <a:latin typeface="Calibri" pitchFamily="34" charset="0"/>
              </a:rPr>
              <a:t>(</a:t>
            </a:r>
            <a:r>
              <a:rPr lang="en-US" sz="1600" dirty="0" err="1" smtClean="0">
                <a:solidFill>
                  <a:srgbClr val="1E1B5F"/>
                </a:solidFill>
                <a:latin typeface="Calibri" pitchFamily="34" charset="0"/>
              </a:rPr>
              <a:t>Seweryn</a:t>
            </a:r>
            <a:r>
              <a:rPr lang="en-US" sz="1600" dirty="0" smtClean="0">
                <a:solidFill>
                  <a:srgbClr val="1E1B5F"/>
                </a:solidFill>
                <a:latin typeface="Calibri" pitchFamily="34" charset="0"/>
              </a:rPr>
              <a:t> et al. Determining the geotechnical properties of planetary regolith using Low Velocity Penetrometers, PSS, 2014)</a:t>
            </a: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Heat flow measurements </a:t>
            </a:r>
            <a:r>
              <a:rPr lang="en-US" sz="1600" dirty="0" smtClean="0">
                <a:solidFill>
                  <a:srgbClr val="1E1B5F"/>
                </a:solidFill>
                <a:latin typeface="Calibri" pitchFamily="34" charset="0"/>
              </a:rPr>
              <a:t>(</a:t>
            </a:r>
            <a:r>
              <a:rPr lang="en-US" sz="1600" dirty="0" err="1" smtClean="0">
                <a:solidFill>
                  <a:srgbClr val="1E1B5F"/>
                </a:solidFill>
                <a:latin typeface="Calibri" pitchFamily="34" charset="0"/>
              </a:rPr>
              <a:t>Banaszkiewicz</a:t>
            </a:r>
            <a:r>
              <a:rPr lang="en-US" sz="1600" dirty="0" smtClean="0">
                <a:solidFill>
                  <a:srgbClr val="1E1B5F"/>
                </a:solidFill>
                <a:latin typeface="Calibri" pitchFamily="34" charset="0"/>
              </a:rPr>
              <a:t> et al., A sensor to perform in-situ thermal conductivity determination of </a:t>
            </a:r>
            <a:r>
              <a:rPr lang="en-US" sz="1600" dirty="0" err="1" smtClean="0">
                <a:solidFill>
                  <a:srgbClr val="1E1B5F"/>
                </a:solidFill>
                <a:latin typeface="Calibri" pitchFamily="34" charset="0"/>
              </a:rPr>
              <a:t>cometary</a:t>
            </a:r>
            <a:r>
              <a:rPr lang="en-US" sz="1600" dirty="0" smtClean="0">
                <a:solidFill>
                  <a:srgbClr val="1E1B5F"/>
                </a:solidFill>
                <a:latin typeface="Calibri" pitchFamily="34" charset="0"/>
              </a:rPr>
              <a:t> and asteroid material. Advances in Space Research, 2007)</a:t>
            </a: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Chemical composition determination</a:t>
            </a:r>
            <a:endParaRPr lang="en-US" sz="2800" dirty="0" smtClean="0">
              <a:solidFill>
                <a:srgbClr val="1E1B5F"/>
              </a:solidFill>
              <a:latin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950" y="922337"/>
            <a:ext cx="823670" cy="583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44824"/>
            <a:ext cx="1448936" cy="41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-1395432" y="6439843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MARS –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Connecting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Planetary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Scientists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in Europe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Warsaw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, 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‐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5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June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76295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385900" y="214313"/>
            <a:ext cx="6372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300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Geotechnical measurements</a:t>
            </a:r>
            <a:endParaRPr lang="en-US" sz="4000" spc="300" dirty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-575414" y="1470169"/>
            <a:ext cx="6696744" cy="452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4287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The geotechnical sensor has safe access to the bore hole bottom at different depth (each time when DR is outside)</a:t>
            </a: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There is possible to perform: static penetration tests (horizontal direction), Dynamic cone penetration test (vertical direction), photogrammetry analysis</a:t>
            </a:r>
            <a:endParaRPr lang="en-US" sz="2800" dirty="0" smtClean="0">
              <a:solidFill>
                <a:srgbClr val="1E1B5F"/>
              </a:solidFill>
              <a:latin typeface="Calibri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-1158875" y="6421736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MARS –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Connecting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Planetary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Scientists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in Europe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Warsaw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, 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‐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5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June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2014</a:t>
            </a:r>
          </a:p>
        </p:txBody>
      </p:sp>
      <p:sp>
        <p:nvSpPr>
          <p:cNvPr id="2" name="Prostokąt 1"/>
          <p:cNvSpPr/>
          <p:nvPr/>
        </p:nvSpPr>
        <p:spPr>
          <a:xfrm>
            <a:off x="7020272" y="1772816"/>
            <a:ext cx="1728192" cy="403244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7632340" y="1772816"/>
            <a:ext cx="504056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" name="Łącznik prostoliniowy 4"/>
          <p:cNvCxnSpPr/>
          <p:nvPr/>
        </p:nvCxnSpPr>
        <p:spPr>
          <a:xfrm flipV="1">
            <a:off x="7632340" y="1470169"/>
            <a:ext cx="0" cy="25348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14"/>
          <p:cNvCxnSpPr/>
          <p:nvPr/>
        </p:nvCxnSpPr>
        <p:spPr>
          <a:xfrm flipV="1">
            <a:off x="8136396" y="1470168"/>
            <a:ext cx="0" cy="25348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7272300" y="5438764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err="1" smtClean="0"/>
              <a:t>Regolith</a:t>
            </a:r>
            <a:r>
              <a:rPr lang="pl-PL" sz="1200" dirty="0" smtClean="0"/>
              <a:t> / rock</a:t>
            </a:r>
            <a:endParaRPr lang="pl-PL" sz="12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6300192" y="2060848"/>
            <a:ext cx="97210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 err="1" smtClean="0"/>
              <a:t>Drill</a:t>
            </a:r>
            <a:r>
              <a:rPr lang="pl-PL" sz="1200" dirty="0" smtClean="0"/>
              <a:t> string</a:t>
            </a:r>
            <a:endParaRPr lang="pl-PL" sz="1200" dirty="0"/>
          </a:p>
        </p:txBody>
      </p:sp>
      <p:cxnSp>
        <p:nvCxnSpPr>
          <p:cNvPr id="17" name="Łącznik prosty ze strzałką 16"/>
          <p:cNvCxnSpPr/>
          <p:nvPr/>
        </p:nvCxnSpPr>
        <p:spPr>
          <a:xfrm flipV="1">
            <a:off x="7272300" y="1628800"/>
            <a:ext cx="864096" cy="57054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/>
          <p:cNvSpPr txBox="1"/>
          <p:nvPr/>
        </p:nvSpPr>
        <p:spPr>
          <a:xfrm>
            <a:off x="6444207" y="4276065"/>
            <a:ext cx="83402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Sensor</a:t>
            </a:r>
            <a:endParaRPr lang="pl-PL" sz="1200" dirty="0"/>
          </a:p>
        </p:txBody>
      </p:sp>
      <p:sp>
        <p:nvSpPr>
          <p:cNvPr id="18" name="Prostokąt 17"/>
          <p:cNvSpPr/>
          <p:nvPr/>
        </p:nvSpPr>
        <p:spPr>
          <a:xfrm>
            <a:off x="7758100" y="4005063"/>
            <a:ext cx="270284" cy="64807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1" name="Łącznik prosty ze strzałką 20"/>
          <p:cNvCxnSpPr/>
          <p:nvPr/>
        </p:nvCxnSpPr>
        <p:spPr>
          <a:xfrm flipV="1">
            <a:off x="7278234" y="4414564"/>
            <a:ext cx="606134" cy="1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36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385900" y="214313"/>
            <a:ext cx="6372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300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Heat flow measurements</a:t>
            </a:r>
            <a:endParaRPr lang="en-US" sz="4000" spc="300" dirty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6759" y="1196752"/>
            <a:ext cx="3548143" cy="236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737" y="3493684"/>
            <a:ext cx="2328726" cy="310496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304" y="4437112"/>
            <a:ext cx="2184872" cy="163865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9" t="4793" r="6901"/>
          <a:stretch/>
        </p:blipFill>
        <p:spPr>
          <a:xfrm rot="16200000">
            <a:off x="2545680" y="4591226"/>
            <a:ext cx="1734891" cy="1570678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875" y="4077232"/>
            <a:ext cx="2648050" cy="252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-575414" y="1470169"/>
            <a:ext cx="6696744" cy="280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4287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Thermal properties determination of the regolith or rock surrounding borehole </a:t>
            </a: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Short cylindrical sensor with separate measurement and heating circuit</a:t>
            </a:r>
            <a:endParaRPr lang="en-US" sz="2800" dirty="0" smtClean="0">
              <a:solidFill>
                <a:srgbClr val="1E1B5F"/>
              </a:solidFill>
              <a:latin typeface="Calibri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-1158875" y="6421736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MARS –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Connecting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Planetary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Scientists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in Europe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Warsaw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, 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‐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5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June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67370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385900" y="214313"/>
            <a:ext cx="6372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300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Chemical composition determination</a:t>
            </a:r>
            <a:endParaRPr lang="en-US" sz="4000" spc="300" dirty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-1158875" y="6421736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MARS –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Connecting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Planetary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Scientists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in Europe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Warsaw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, 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‐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5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June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2014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7020272" y="1772816"/>
            <a:ext cx="1728192" cy="403244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7632340" y="1772816"/>
            <a:ext cx="504056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7" name="Łącznik prostoliniowy 16"/>
          <p:cNvCxnSpPr/>
          <p:nvPr/>
        </p:nvCxnSpPr>
        <p:spPr>
          <a:xfrm flipV="1">
            <a:off x="7632340" y="1470169"/>
            <a:ext cx="0" cy="25348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oliniowy 17"/>
          <p:cNvCxnSpPr/>
          <p:nvPr/>
        </p:nvCxnSpPr>
        <p:spPr>
          <a:xfrm flipV="1">
            <a:off x="8136396" y="1470168"/>
            <a:ext cx="0" cy="25348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/>
          <p:cNvSpPr txBox="1"/>
          <p:nvPr/>
        </p:nvSpPr>
        <p:spPr>
          <a:xfrm>
            <a:off x="7272300" y="5438764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err="1" smtClean="0"/>
              <a:t>Regolith</a:t>
            </a:r>
            <a:r>
              <a:rPr lang="pl-PL" sz="1200" dirty="0" smtClean="0"/>
              <a:t> / rock</a:t>
            </a:r>
            <a:endParaRPr lang="pl-PL" sz="1200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6300192" y="2060848"/>
            <a:ext cx="97210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 err="1" smtClean="0"/>
              <a:t>Drill</a:t>
            </a:r>
            <a:r>
              <a:rPr lang="pl-PL" sz="1200" dirty="0" smtClean="0"/>
              <a:t> string</a:t>
            </a:r>
            <a:endParaRPr lang="pl-PL" sz="1200" dirty="0"/>
          </a:p>
        </p:txBody>
      </p:sp>
      <p:cxnSp>
        <p:nvCxnSpPr>
          <p:cNvPr id="21" name="Łącznik prosty ze strzałką 20"/>
          <p:cNvCxnSpPr/>
          <p:nvPr/>
        </p:nvCxnSpPr>
        <p:spPr>
          <a:xfrm flipV="1">
            <a:off x="7272300" y="1628800"/>
            <a:ext cx="864096" cy="57054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/>
          <p:cNvSpPr txBox="1"/>
          <p:nvPr/>
        </p:nvSpPr>
        <p:spPr>
          <a:xfrm>
            <a:off x="6444207" y="4276065"/>
            <a:ext cx="83402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Sensor</a:t>
            </a:r>
            <a:endParaRPr lang="pl-PL" sz="1200" dirty="0"/>
          </a:p>
        </p:txBody>
      </p:sp>
      <p:sp>
        <p:nvSpPr>
          <p:cNvPr id="23" name="Prostokąt 22"/>
          <p:cNvSpPr/>
          <p:nvPr/>
        </p:nvSpPr>
        <p:spPr>
          <a:xfrm>
            <a:off x="7758100" y="4005063"/>
            <a:ext cx="270284" cy="64807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4" name="Łącznik prosty ze strzałką 23"/>
          <p:cNvCxnSpPr/>
          <p:nvPr/>
        </p:nvCxnSpPr>
        <p:spPr>
          <a:xfrm flipV="1">
            <a:off x="7278234" y="4414564"/>
            <a:ext cx="606134" cy="1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693" y="4329099"/>
            <a:ext cx="3994795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-575414" y="1470169"/>
            <a:ext cx="6696744" cy="323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4287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The spectrometer has safe access to the bore hole bottom at different depth (each time when DR is outside)</a:t>
            </a: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The </a:t>
            </a:r>
            <a:r>
              <a:rPr lang="en-US" sz="2800" dirty="0" err="1" smtClean="0">
                <a:solidFill>
                  <a:srgbClr val="1E1B5F"/>
                </a:solidFill>
                <a:latin typeface="Calibri" pitchFamily="34" charset="0"/>
              </a:rPr>
              <a:t>quadropole</a:t>
            </a: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 sensor can be use for chemical analysis (details in next presentation)</a:t>
            </a:r>
            <a:endParaRPr lang="en-US" sz="2800" dirty="0" smtClean="0">
              <a:solidFill>
                <a:srgbClr val="1E1B5F"/>
              </a:solidFill>
              <a:latin typeface="Calibri" pitchFamily="34" charset="0"/>
            </a:endParaRPr>
          </a:p>
        </p:txBody>
      </p:sp>
      <p:cxnSp>
        <p:nvCxnSpPr>
          <p:cNvPr id="25" name="Łącznik prosty ze strzałką 24"/>
          <p:cNvCxnSpPr/>
          <p:nvPr/>
        </p:nvCxnSpPr>
        <p:spPr>
          <a:xfrm flipH="1">
            <a:off x="5652120" y="4553064"/>
            <a:ext cx="2333005" cy="83727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51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  <a:t>Project status</a:t>
            </a:r>
            <a:endParaRPr lang="en-US" sz="4000" b="1" dirty="0">
              <a:solidFill>
                <a:srgbClr val="1E1B5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7931224" cy="4525963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anose="020F0502020204030204" pitchFamily="34" charset="0"/>
              </a:rPr>
              <a:t>WP1 – Requirements definition - done</a:t>
            </a:r>
          </a:p>
          <a:p>
            <a:pPr marL="457200" indent="-457200"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anose="020F0502020204030204" pitchFamily="34" charset="0"/>
              </a:rPr>
              <a:t>WP2 – Trade off analysis - done</a:t>
            </a:r>
          </a:p>
          <a:p>
            <a:pPr marL="457200" indent="-457200"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anose="020F0502020204030204" pitchFamily="34" charset="0"/>
              </a:rPr>
              <a:t>WP3 – Design - done</a:t>
            </a:r>
          </a:p>
          <a:p>
            <a:pPr marL="457200" indent="-457200"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anose="020F0502020204030204" pitchFamily="34" charset="0"/>
              </a:rPr>
              <a:t>WP4 – Initial project validation - ongoing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-36512" y="6421736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MARS –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Connecting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Planetary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Scientists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in Europe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Warsaw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, 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‐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5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June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35711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http://home.agh.edu.pl/mgi/images/logo/kri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78" y="55416"/>
            <a:ext cx="1186810" cy="1206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http://home.agh.edu.pl/~miska/pict/wwnig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344"/>
            <a:ext cx="1243196" cy="11994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047400" y="1261831"/>
            <a:ext cx="5086612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spc="300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Different drill </a:t>
            </a:r>
            <a:r>
              <a:rPr lang="en-US" sz="2800" b="1" spc="300" dirty="0" err="1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hea</a:t>
            </a:r>
            <a:r>
              <a:rPr lang="pl-PL" sz="2800" b="1" spc="300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</a:t>
            </a:r>
            <a:r>
              <a:rPr lang="en-US" sz="2800" b="1" spc="300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testing</a:t>
            </a:r>
            <a:endParaRPr lang="en-US" sz="2800" spc="300" dirty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50" name="Picture 2" descr="2014-03-04_1143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26149"/>
            <a:ext cx="2441575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042755"/>
              </p:ext>
            </p:extLst>
          </p:nvPr>
        </p:nvGraphicFramePr>
        <p:xfrm>
          <a:off x="3275856" y="2826149"/>
          <a:ext cx="6444208" cy="3489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Arkusz" r:id="rId6" imgW="6905557" imgH="3733890" progId="Excel.Sheet.8">
                  <p:embed/>
                </p:oleObj>
              </mc:Choice>
              <mc:Fallback>
                <p:oleObj name="Arkusz" r:id="rId6" imgW="6905557" imgH="37338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2826149"/>
                        <a:ext cx="6444208" cy="34891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5" descr="2013-11-25_1951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45" y="1299351"/>
            <a:ext cx="1549022" cy="136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2013-11-25_1947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16" y="1284573"/>
            <a:ext cx="1819275" cy="139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-36512" y="6421736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MARS –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Connecting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Planetary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Scientists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in Europe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Warsaw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, 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‐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5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June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19268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385900" y="214313"/>
            <a:ext cx="6372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4000" b="1" spc="300" dirty="0" err="1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Outline</a:t>
            </a:r>
            <a:endParaRPr lang="en-US" sz="4000" spc="300" dirty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-540568" y="1772816"/>
            <a:ext cx="9793088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4287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System description and major requirements</a:t>
            </a: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Main design features</a:t>
            </a: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Possible measurements using ultralight drilling system</a:t>
            </a: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Status of the project</a:t>
            </a:r>
            <a:endParaRPr lang="en-US" sz="2800" dirty="0" smtClean="0">
              <a:solidFill>
                <a:srgbClr val="1E1B5F"/>
              </a:solidFill>
              <a:latin typeface="Calibri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642937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MARS –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Connecting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Planetary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Scientists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in Europe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Warsaw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, 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‐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5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June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1671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3391"/>
            <a:ext cx="2136775" cy="613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2" y="1738884"/>
            <a:ext cx="3195638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C:\Users\tkucinski\Desktop\2014_02_04 testy zmiany średnicy v2\2014_02_04 testy zmiany średnicy v2\IMG_605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47" y="3573016"/>
            <a:ext cx="3412714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076154" y="404664"/>
            <a:ext cx="3744416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800" b="1" spc="300" dirty="0" err="1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Tubular</a:t>
            </a:r>
            <a:r>
              <a:rPr lang="pl-PL" sz="2800" b="1" spc="300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boom </a:t>
            </a:r>
            <a:r>
              <a:rPr lang="pl-PL" sz="2800" b="1" spc="300" dirty="0" err="1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testing</a:t>
            </a:r>
            <a:endParaRPr lang="en-US" sz="2800" spc="300" dirty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7" name="Obraz 6"/>
          <p:cNvPicPr/>
          <p:nvPr/>
        </p:nvPicPr>
        <p:blipFill>
          <a:blip r:embed="rId5"/>
          <a:stretch>
            <a:fillRect/>
          </a:stretch>
        </p:blipFill>
        <p:spPr>
          <a:xfrm>
            <a:off x="2053648" y="1052736"/>
            <a:ext cx="2807970" cy="2128520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-36512" y="6421736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MARS –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Connecting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Planetary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Scientists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in Europe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Warsaw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, 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‐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5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June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85120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  <a:t>Conclusions</a:t>
            </a:r>
            <a:endParaRPr lang="en-US" sz="2800" b="1" dirty="0">
              <a:solidFill>
                <a:srgbClr val="1E1B5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6388" y="1556792"/>
            <a:ext cx="7931224" cy="295232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anose="020F0502020204030204" pitchFamily="34" charset="0"/>
              </a:rPr>
              <a:t>The ultralight mobile drilling system (UMDS) has several  specific features</a:t>
            </a:r>
          </a:p>
          <a:p>
            <a:r>
              <a:rPr lang="en-US" sz="2800" dirty="0" smtClean="0">
                <a:solidFill>
                  <a:srgbClr val="1E1B5F"/>
                </a:solidFill>
                <a:latin typeface="Calibri" panose="020F0502020204030204" pitchFamily="34" charset="0"/>
              </a:rPr>
              <a:t>the torque is not transmitted to the surface. The force is not transmitted to the rover</a:t>
            </a:r>
          </a:p>
          <a:p>
            <a:r>
              <a:rPr lang="en-US" sz="2800" dirty="0" smtClean="0">
                <a:solidFill>
                  <a:srgbClr val="1E1B5F"/>
                </a:solidFill>
                <a:latin typeface="Calibri" panose="020F0502020204030204" pitchFamily="34" charset="0"/>
              </a:rPr>
              <a:t>the drill motor is on drill head</a:t>
            </a:r>
          </a:p>
          <a:p>
            <a:r>
              <a:rPr lang="en-US" sz="2800" dirty="0" smtClean="0">
                <a:solidFill>
                  <a:srgbClr val="1E1B5F"/>
                </a:solidFill>
                <a:latin typeface="Calibri" panose="020F0502020204030204" pitchFamily="34" charset="0"/>
              </a:rPr>
              <a:t>the tubular booms are used to transfer forces and secure the borehole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800" dirty="0" smtClean="0">
                <a:solidFill>
                  <a:srgbClr val="1E1B5F"/>
                </a:solidFill>
                <a:latin typeface="Calibri" panose="020F0502020204030204" pitchFamily="34" charset="0"/>
              </a:rPr>
              <a:t>The application is either terrestrial and planetary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800" dirty="0" smtClean="0">
                <a:solidFill>
                  <a:srgbClr val="1E1B5F"/>
                </a:solidFill>
                <a:latin typeface="Calibri" panose="020F0502020204030204" pitchFamily="34" charset="0"/>
              </a:rPr>
              <a:t>The possible measurements technique applicable for such system was discussed</a:t>
            </a:r>
            <a:endParaRPr lang="en-US" sz="2800" dirty="0" smtClean="0">
              <a:solidFill>
                <a:srgbClr val="1E1B5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-36512" y="6421736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MARS –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Connecting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Planetary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Scientists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in Europe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Warsaw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, 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‐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5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June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1357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  <a:t/>
            </a:r>
            <a:b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</a:br>
            <a: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  <a:t/>
            </a:r>
            <a:b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</a:br>
            <a: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  <a:t/>
            </a:r>
            <a:b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</a:br>
            <a: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  <a:t/>
            </a:r>
            <a:b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</a:br>
            <a: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  <a:t/>
            </a:r>
            <a:b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</a:br>
            <a:r>
              <a:rPr lang="en-US" sz="4000" b="1" dirty="0" err="1" smtClean="0">
                <a:solidFill>
                  <a:srgbClr val="1E1B5F"/>
                </a:solidFill>
                <a:latin typeface="Calibri" panose="020F0502020204030204" pitchFamily="34" charset="0"/>
              </a:rPr>
              <a:t>Tha</a:t>
            </a:r>
            <a:r>
              <a:rPr lang="pl-PL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  <a:t>n</a:t>
            </a:r>
            <a: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  <a:t>k you for attention</a:t>
            </a:r>
            <a:b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</a:br>
            <a: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  <a:t/>
            </a:r>
            <a:b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</a:br>
            <a:r>
              <a:rPr lang="en-US" sz="2800" b="1" dirty="0" smtClean="0">
                <a:solidFill>
                  <a:srgbClr val="1E1B5F"/>
                </a:solidFill>
                <a:latin typeface="Calibri" panose="020F0502020204030204" pitchFamily="34" charset="0"/>
              </a:rPr>
              <a:t>Acknowledgments</a:t>
            </a:r>
            <a:endParaRPr lang="en-US" sz="2800" b="1" dirty="0">
              <a:solidFill>
                <a:srgbClr val="1E1B5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6388" y="3477047"/>
            <a:ext cx="7931224" cy="2952328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>
                <a:solidFill>
                  <a:srgbClr val="1E1B5F"/>
                </a:solidFill>
                <a:latin typeface="Calibri" panose="020F0502020204030204" pitchFamily="34" charset="0"/>
              </a:rPr>
              <a:t>The work presented in this presentation was done in the framework of a research project PBS1/A2/2/2012 "Developing a model of automatic coring drilling machine to operate in extreme conditions, in particular in the space environment" financed by the   National Centre for Research and Development (NCBR)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-36512" y="6421736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MARS –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Connecting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Planetary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Scientists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in Europe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Warsaw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, 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‐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5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June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88709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  <a:t>System description</a:t>
            </a:r>
            <a:endParaRPr lang="en-US" sz="4000" b="1" dirty="0">
              <a:solidFill>
                <a:srgbClr val="1E1B5F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Symbol zastępczy zawartości 7"/>
          <p:cNvPicPr>
            <a:picLocks noChangeAspect="1"/>
          </p:cNvPicPr>
          <p:nvPr/>
        </p:nvPicPr>
        <p:blipFill rotWithShape="1">
          <a:blip r:embed="rId2"/>
          <a:srcRect l="69481" t="20742" r="18269" b="9569"/>
          <a:stretch/>
        </p:blipFill>
        <p:spPr bwMode="auto">
          <a:xfrm>
            <a:off x="755576" y="1340769"/>
            <a:ext cx="259228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3"/>
          <a:srcRect l="61250" t="19040" r="17376" b="50000"/>
          <a:stretch/>
        </p:blipFill>
        <p:spPr>
          <a:xfrm>
            <a:off x="3131840" y="1240186"/>
            <a:ext cx="4613534" cy="2088231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2699792" y="3460359"/>
            <a:ext cx="2880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smtClean="0"/>
              <a:t>1</a:t>
            </a:r>
            <a:endParaRPr lang="en-US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2378063" y="1772816"/>
            <a:ext cx="2880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smtClean="0"/>
              <a:t>2</a:t>
            </a:r>
            <a:endParaRPr lang="en-US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2359013" y="2574195"/>
            <a:ext cx="2880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smtClean="0"/>
              <a:t>3</a:t>
            </a:r>
            <a:endParaRPr lang="en-US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8086153" y="1403484"/>
            <a:ext cx="2880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smtClean="0"/>
              <a:t>4</a:t>
            </a:r>
            <a:endParaRPr lang="en-US" dirty="0"/>
          </a:p>
        </p:txBody>
      </p:sp>
      <p:cxnSp>
        <p:nvCxnSpPr>
          <p:cNvPr id="18" name="Łącznik prosty ze strzałką 17"/>
          <p:cNvCxnSpPr/>
          <p:nvPr/>
        </p:nvCxnSpPr>
        <p:spPr>
          <a:xfrm flipH="1">
            <a:off x="7452320" y="1556792"/>
            <a:ext cx="504056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ole tekstowe 18"/>
          <p:cNvSpPr txBox="1"/>
          <p:nvPr/>
        </p:nvSpPr>
        <p:spPr>
          <a:xfrm>
            <a:off x="3347864" y="4077072"/>
            <a:ext cx="53193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E1B5F"/>
                </a:solidFill>
                <a:latin typeface="Calibri" panose="020F0502020204030204" pitchFamily="34" charset="0"/>
              </a:rPr>
              <a:t>1 - Mobile Robot – RM</a:t>
            </a:r>
          </a:p>
          <a:p>
            <a:r>
              <a:rPr lang="en-US" sz="2800" dirty="0" smtClean="0">
                <a:solidFill>
                  <a:srgbClr val="1E1B5F"/>
                </a:solidFill>
                <a:latin typeface="Calibri" panose="020F0502020204030204" pitchFamily="34" charset="0"/>
              </a:rPr>
              <a:t>2 - Drilling Support System - SM</a:t>
            </a:r>
          </a:p>
          <a:p>
            <a:r>
              <a:rPr lang="en-US" sz="2800" dirty="0" smtClean="0">
                <a:solidFill>
                  <a:srgbClr val="1E1B5F"/>
                </a:solidFill>
                <a:latin typeface="Calibri" panose="020F0502020204030204" pitchFamily="34" charset="0"/>
              </a:rPr>
              <a:t>3 - Drilling Head – DR </a:t>
            </a:r>
          </a:p>
          <a:p>
            <a:r>
              <a:rPr lang="en-US" sz="2800" dirty="0" smtClean="0">
                <a:solidFill>
                  <a:srgbClr val="1E1B5F"/>
                </a:solidFill>
                <a:latin typeface="Calibri" panose="020F0502020204030204" pitchFamily="34" charset="0"/>
              </a:rPr>
              <a:t>4 - UAV Helicopter – RC </a:t>
            </a:r>
            <a:endParaRPr lang="en-US" sz="2800" dirty="0">
              <a:solidFill>
                <a:srgbClr val="1E1B5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0" y="642937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MARS –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Connecting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Planetary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Scientists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in Europe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Warsaw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, 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‐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5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June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2014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3755818" y="1240186"/>
            <a:ext cx="2710648" cy="2520280"/>
            <a:chOff x="3779912" y="1556792"/>
            <a:chExt cx="2710648" cy="252028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1556792"/>
              <a:ext cx="2710648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pole tekstowe 19"/>
            <p:cNvSpPr txBox="1"/>
            <p:nvPr/>
          </p:nvSpPr>
          <p:spPr>
            <a:xfrm>
              <a:off x="3779912" y="3675403"/>
              <a:ext cx="271064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sz="2000" dirty="0" smtClean="0">
                  <a:solidFill>
                    <a:srgbClr val="1E1B5F"/>
                  </a:solidFill>
                  <a:latin typeface="Calibri" panose="020F0502020204030204" pitchFamily="34" charset="0"/>
                </a:rPr>
                <a:t>Source: ESA web </a:t>
              </a:r>
              <a:r>
                <a:rPr lang="pl-PL" sz="2000" dirty="0" err="1" smtClean="0">
                  <a:solidFill>
                    <a:srgbClr val="1E1B5F"/>
                  </a:solidFill>
                  <a:latin typeface="Calibri" panose="020F0502020204030204" pitchFamily="34" charset="0"/>
                </a:rPr>
                <a:t>page</a:t>
              </a:r>
              <a:endParaRPr lang="en-US" sz="2000" dirty="0">
                <a:solidFill>
                  <a:srgbClr val="1E1B5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03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385900" y="214313"/>
            <a:ext cx="6372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300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Major Requirements</a:t>
            </a:r>
            <a:endParaRPr lang="en-US" sz="4000" spc="300" dirty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-540568" y="1772816"/>
            <a:ext cx="9793088" cy="374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4287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Drilling up to 2m depth in the rocks below 40-50 </a:t>
            </a:r>
            <a:r>
              <a:rPr lang="en-US" sz="2800" dirty="0" err="1" smtClean="0">
                <a:solidFill>
                  <a:srgbClr val="1E1B5F"/>
                </a:solidFill>
                <a:latin typeface="Calibri" pitchFamily="34" charset="0"/>
              </a:rPr>
              <a:t>MPa</a:t>
            </a:r>
            <a:endParaRPr lang="en-US" sz="2800" dirty="0" smtClean="0">
              <a:solidFill>
                <a:srgbClr val="1E1B5F"/>
              </a:solidFill>
              <a:latin typeface="Calibri" pitchFamily="34" charset="0"/>
            </a:endParaRP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Sample acquisition from whole of the borehole</a:t>
            </a: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The mass </a:t>
            </a:r>
            <a:r>
              <a:rPr lang="pl-PL" sz="2800" dirty="0" smtClean="0">
                <a:solidFill>
                  <a:srgbClr val="1E1B5F"/>
                </a:solidFill>
                <a:latin typeface="Calibri" pitchFamily="34" charset="0"/>
              </a:rPr>
              <a:t>in </a:t>
            </a:r>
            <a:r>
              <a:rPr lang="pl-PL" sz="2800" dirty="0" err="1" smtClean="0">
                <a:solidFill>
                  <a:srgbClr val="1E1B5F"/>
                </a:solidFill>
                <a:latin typeface="Calibri" pitchFamily="34" charset="0"/>
              </a:rPr>
              <a:t>range</a:t>
            </a:r>
            <a:r>
              <a:rPr lang="pl-PL" sz="2800" dirty="0" smtClean="0">
                <a:solidFill>
                  <a:srgbClr val="1E1B5F"/>
                </a:solidFill>
                <a:latin typeface="Calibri" pitchFamily="34" charset="0"/>
              </a:rPr>
              <a:t> of</a:t>
            </a: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 12-15 kg</a:t>
            </a: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The drilling power requirements below 100W</a:t>
            </a: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Mobility of the whole system up to 100m and automatic operations</a:t>
            </a: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Testing with using UAV helicopter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642937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MARS –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Connecting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Planetary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Scientists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in Europe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Warsaw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, 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‐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5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June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23700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385900" y="214313"/>
            <a:ext cx="6372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300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Main design features</a:t>
            </a:r>
            <a:endParaRPr lang="en-US" sz="4000" spc="300" dirty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-540568" y="1772816"/>
            <a:ext cx="6696744" cy="448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4287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Linear force – up to 500N (not transmitted to mobile rover)</a:t>
            </a: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Torque up to 6Nm (not transmitted on surface)</a:t>
            </a: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Sampling container </a:t>
            </a:r>
            <a:r>
              <a:rPr lang="pl-PL" sz="2800" dirty="0" smtClean="0">
                <a:solidFill>
                  <a:srgbClr val="1E1B5F"/>
                </a:solidFill>
                <a:latin typeface="Calibri" pitchFamily="34" charset="0"/>
              </a:rPr>
              <a:t>on </a:t>
            </a:r>
            <a:r>
              <a:rPr lang="pl-PL" sz="2800" dirty="0" err="1" smtClean="0">
                <a:solidFill>
                  <a:srgbClr val="1E1B5F"/>
                </a:solidFill>
                <a:latin typeface="Calibri" pitchFamily="34" charset="0"/>
              </a:rPr>
              <a:t>surface</a:t>
            </a:r>
            <a:endParaRPr lang="en-US" sz="2800" dirty="0" smtClean="0">
              <a:solidFill>
                <a:srgbClr val="1E1B5F"/>
              </a:solidFill>
              <a:latin typeface="Calibri" pitchFamily="34" charset="0"/>
            </a:endParaRP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Tubular booms used for force application and borehole safety </a:t>
            </a:r>
          </a:p>
          <a:p>
            <a:pPr lvl="2" eaLnBrk="1" hangingPunct="1">
              <a:spcAft>
                <a:spcPts val="1000"/>
              </a:spcAft>
              <a:buFont typeface="Arial" charset="0"/>
              <a:buAutoNum type="arabicPeriod"/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All battery and OBC on mobile robot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458" y="4276725"/>
            <a:ext cx="26860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65" y="-12575"/>
            <a:ext cx="1448936" cy="41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-1376596" y="642937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MARS –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Connecting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Planetary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Scientists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in Europe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Warsaw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, 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‐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5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June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4348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8" y="1020318"/>
            <a:ext cx="6948264" cy="540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385900" y="214313"/>
            <a:ext cx="6372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300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Main design features cont.</a:t>
            </a:r>
            <a:endParaRPr lang="en-US" sz="4000" spc="300" dirty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642937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MARS –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Connecting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Planetary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Scientists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in Europe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Warsaw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, 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‐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5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June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13966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52008"/>
            <a:ext cx="6009678" cy="439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27728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347864" y="260648"/>
            <a:ext cx="436265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300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Main design features cont.</a:t>
            </a:r>
            <a:endParaRPr lang="en-US" sz="4000" spc="300" dirty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491880" y="5959399"/>
            <a:ext cx="53285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MARS –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Connecting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Planetary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Scientists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in Europe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Warsaw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, 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‐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5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June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44088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3" t="23698" r="30893" b="16927"/>
          <a:stretch/>
        </p:blipFill>
        <p:spPr bwMode="auto">
          <a:xfrm>
            <a:off x="3563888" y="1311544"/>
            <a:ext cx="2592288" cy="4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ymbol zastępczy zawartości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4664" y="1412776"/>
            <a:ext cx="4827600" cy="3312368"/>
          </a:xfrm>
          <a:prstGeom prst="rect">
            <a:avLst/>
          </a:prstGeom>
        </p:spPr>
      </p:pic>
      <p:pic>
        <p:nvPicPr>
          <p:cNvPr id="9" name="Obraz 20" descr="2014-03-21_0008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765175"/>
            <a:ext cx="533400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347864" y="11266"/>
            <a:ext cx="436265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300" dirty="0" smtClean="0">
                <a:solidFill>
                  <a:srgbClr val="1E1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Main design features cont.</a:t>
            </a:r>
            <a:endParaRPr lang="en-US" sz="4000" spc="300" dirty="0">
              <a:solidFill>
                <a:srgbClr val="1E1B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79512" y="4764253"/>
            <a:ext cx="388536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4287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2" indent="0" eaLnBrk="1" hangingPunct="1">
              <a:spcAft>
                <a:spcPts val="1000"/>
              </a:spcAft>
            </a:pP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Design details will be provided on ASCE </a:t>
            </a:r>
            <a:r>
              <a:rPr lang="pl-PL" sz="2800" dirty="0" smtClean="0">
                <a:solidFill>
                  <a:srgbClr val="1E1B5F"/>
                </a:solidFill>
                <a:latin typeface="Calibri" pitchFamily="34" charset="0"/>
              </a:rPr>
              <a:t>Earth</a:t>
            </a:r>
            <a:r>
              <a:rPr lang="en-US" sz="2800" dirty="0" smtClean="0">
                <a:solidFill>
                  <a:srgbClr val="1E1B5F"/>
                </a:solidFill>
                <a:latin typeface="Calibri" pitchFamily="34" charset="0"/>
              </a:rPr>
              <a:t> and Space 2014 conf.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0" y="642937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MARS –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Connecting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Planetary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Scientists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 in Europe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Warsaw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, 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‐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5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pl-PL" sz="1600" dirty="0" err="1" smtClean="0">
                <a:solidFill>
                  <a:srgbClr val="848EAE"/>
                </a:solidFill>
                <a:latin typeface="Calibri" pitchFamily="34" charset="0"/>
              </a:rPr>
              <a:t>June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16919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a 29"/>
          <p:cNvGrpSpPr/>
          <p:nvPr/>
        </p:nvGrpSpPr>
        <p:grpSpPr>
          <a:xfrm>
            <a:off x="-108520" y="868098"/>
            <a:ext cx="4977990" cy="5369214"/>
            <a:chOff x="-252536" y="940106"/>
            <a:chExt cx="4977990" cy="5369214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2536" y="940106"/>
              <a:ext cx="4977990" cy="5369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Strzałka zakrzywiona w prawo 2"/>
            <p:cNvSpPr/>
            <p:nvPr/>
          </p:nvSpPr>
          <p:spPr>
            <a:xfrm>
              <a:off x="414212" y="940106"/>
              <a:ext cx="432048" cy="288032"/>
            </a:xfrm>
            <a:prstGeom prst="curvedRightArrow">
              <a:avLst>
                <a:gd name="adj1" fmla="val 502"/>
                <a:gd name="adj2" fmla="val 50000"/>
                <a:gd name="adj3" fmla="val 250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Łącznik prosty ze strzałką 4"/>
            <p:cNvCxnSpPr/>
            <p:nvPr/>
          </p:nvCxnSpPr>
          <p:spPr>
            <a:xfrm>
              <a:off x="323528" y="1628800"/>
              <a:ext cx="0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Strzałka zakrzywiona w prawo 9"/>
            <p:cNvSpPr/>
            <p:nvPr/>
          </p:nvSpPr>
          <p:spPr>
            <a:xfrm>
              <a:off x="1079104" y="2893430"/>
              <a:ext cx="374910" cy="288032"/>
            </a:xfrm>
            <a:prstGeom prst="curvedRightArrow">
              <a:avLst>
                <a:gd name="adj1" fmla="val 502"/>
                <a:gd name="adj2" fmla="val 50000"/>
                <a:gd name="adj3" fmla="val 250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1" name="Łącznik prosty ze strzałką 10"/>
            <p:cNvCxnSpPr/>
            <p:nvPr/>
          </p:nvCxnSpPr>
          <p:spPr>
            <a:xfrm>
              <a:off x="1403648" y="3488910"/>
              <a:ext cx="0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oliniowy 7"/>
            <p:cNvCxnSpPr/>
            <p:nvPr/>
          </p:nvCxnSpPr>
          <p:spPr>
            <a:xfrm>
              <a:off x="3149114" y="4275462"/>
              <a:ext cx="216024" cy="15745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oliniowy 13"/>
            <p:cNvCxnSpPr/>
            <p:nvPr/>
          </p:nvCxnSpPr>
          <p:spPr>
            <a:xfrm flipV="1">
              <a:off x="3149114" y="4280520"/>
              <a:ext cx="198750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trzałka zakrzywiona w prawo 15"/>
            <p:cNvSpPr/>
            <p:nvPr/>
          </p:nvSpPr>
          <p:spPr>
            <a:xfrm rot="10800000">
              <a:off x="3154216" y="3308036"/>
              <a:ext cx="332673" cy="288032"/>
            </a:xfrm>
            <a:prstGeom prst="curvedRightArrow">
              <a:avLst>
                <a:gd name="adj1" fmla="val 502"/>
                <a:gd name="adj2" fmla="val 50000"/>
                <a:gd name="adj3" fmla="val 250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7" name="Łącznik prosty ze strzałką 16"/>
            <p:cNvCxnSpPr/>
            <p:nvPr/>
          </p:nvCxnSpPr>
          <p:spPr>
            <a:xfrm flipV="1">
              <a:off x="4350967" y="3362783"/>
              <a:ext cx="0" cy="4742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Łącznik prostoliniowy 18"/>
            <p:cNvCxnSpPr/>
            <p:nvPr/>
          </p:nvCxnSpPr>
          <p:spPr>
            <a:xfrm>
              <a:off x="4283968" y="4275462"/>
              <a:ext cx="216024" cy="15745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oliniowy 19"/>
            <p:cNvCxnSpPr/>
            <p:nvPr/>
          </p:nvCxnSpPr>
          <p:spPr>
            <a:xfrm flipV="1">
              <a:off x="4283968" y="4280520"/>
              <a:ext cx="198750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ze strzałką 20"/>
            <p:cNvCxnSpPr/>
            <p:nvPr/>
          </p:nvCxnSpPr>
          <p:spPr>
            <a:xfrm flipV="1">
              <a:off x="2699792" y="5517231"/>
              <a:ext cx="0" cy="4742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Łącznik prosty ze strzałką 32"/>
            <p:cNvCxnSpPr/>
            <p:nvPr/>
          </p:nvCxnSpPr>
          <p:spPr>
            <a:xfrm>
              <a:off x="2483768" y="5013176"/>
              <a:ext cx="864096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Strzałka zakrzywiona w prawo 35"/>
            <p:cNvSpPr/>
            <p:nvPr/>
          </p:nvSpPr>
          <p:spPr>
            <a:xfrm rot="10800000">
              <a:off x="4283968" y="2312876"/>
              <a:ext cx="432048" cy="288032"/>
            </a:xfrm>
            <a:prstGeom prst="curvedRightArrow">
              <a:avLst>
                <a:gd name="adj1" fmla="val 502"/>
                <a:gd name="adj2" fmla="val 50000"/>
                <a:gd name="adj3" fmla="val 250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98030" y="274638"/>
            <a:ext cx="6286338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E1B5F"/>
                </a:solidFill>
                <a:latin typeface="Calibri" panose="020F0502020204030204" pitchFamily="34" charset="0"/>
              </a:rPr>
              <a:t>Anchoring</a:t>
            </a:r>
            <a:endParaRPr lang="en-US" sz="4000" b="1" dirty="0">
              <a:solidFill>
                <a:srgbClr val="1E1B5F"/>
              </a:solidFill>
              <a:latin typeface="Calibri" panose="020F050202020403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3"/>
          <a:stretch/>
        </p:blipFill>
        <p:spPr bwMode="auto">
          <a:xfrm>
            <a:off x="4957643" y="1544898"/>
            <a:ext cx="3646805" cy="45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0" y="642937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PENETROMETRY IN THE SOLAR SYSTEM </a:t>
            </a:r>
            <a:r>
              <a:rPr lang="en-US" sz="1600" dirty="0" smtClean="0">
                <a:solidFill>
                  <a:srgbClr val="848EAE"/>
                </a:solidFill>
                <a:latin typeface="Calibri" pitchFamily="34" charset="0"/>
              </a:rPr>
              <a:t>III</a:t>
            </a:r>
            <a:r>
              <a:rPr lang="pl-PL" sz="1600" dirty="0" smtClean="0">
                <a:solidFill>
                  <a:srgbClr val="848EAE"/>
                </a:solidFill>
                <a:latin typeface="Calibri" pitchFamily="34" charset="0"/>
              </a:rPr>
              <a:t>,  </a:t>
            </a:r>
            <a:r>
              <a:rPr lang="en-US" sz="1600" dirty="0" err="1" smtClean="0">
                <a:solidFill>
                  <a:srgbClr val="848EAE"/>
                </a:solidFill>
                <a:latin typeface="Calibri" pitchFamily="34" charset="0"/>
              </a:rPr>
              <a:t>Seggau</a:t>
            </a:r>
            <a:r>
              <a:rPr lang="en-US" sz="1600" dirty="0">
                <a:solidFill>
                  <a:srgbClr val="848EAE"/>
                </a:solidFill>
                <a:latin typeface="Calibri" pitchFamily="34" charset="0"/>
              </a:rPr>
              <a:t>, 19‐21 May 2014</a:t>
            </a:r>
          </a:p>
        </p:txBody>
      </p:sp>
    </p:spTree>
    <p:extLst>
      <p:ext uri="{BB962C8B-B14F-4D97-AF65-F5344CB8AC3E}">
        <p14:creationId xmlns:p14="http://schemas.microsoft.com/office/powerpoint/2010/main" val="336351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der_prezentacja-9.02.12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lider_prezentacja-9.02.12</Template>
  <TotalTime>1348</TotalTime>
  <Words>999</Words>
  <Application>Microsoft Office PowerPoint</Application>
  <PresentationFormat>Pokaz na ekranie (4:3)</PresentationFormat>
  <Paragraphs>128</Paragraphs>
  <Slides>22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4" baseType="lpstr">
      <vt:lpstr>lider_prezentacja-9.02.12</vt:lpstr>
      <vt:lpstr>Arkusz</vt:lpstr>
      <vt:lpstr>Prezentacja programu PowerPoint</vt:lpstr>
      <vt:lpstr>Prezentacja programu PowerPoint</vt:lpstr>
      <vt:lpstr>System description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Anchoring</vt:lpstr>
      <vt:lpstr>Deployment of the Drilling support system</vt:lpstr>
      <vt:lpstr>Drilling</vt:lpstr>
      <vt:lpstr>DR positioning above the sample magazine</vt:lpstr>
      <vt:lpstr>Drill string disconnections</vt:lpstr>
      <vt:lpstr>Prezentacja programu PowerPoint</vt:lpstr>
      <vt:lpstr>Prezentacja programu PowerPoint</vt:lpstr>
      <vt:lpstr>Prezentacja programu PowerPoint</vt:lpstr>
      <vt:lpstr>Prezentacja programu PowerPoint</vt:lpstr>
      <vt:lpstr>Project status</vt:lpstr>
      <vt:lpstr>Prezentacja programu PowerPoint</vt:lpstr>
      <vt:lpstr>Prezentacja programu PowerPoint</vt:lpstr>
      <vt:lpstr>Conclusions</vt:lpstr>
      <vt:lpstr>     Thank you for attention  Acknowledgments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Jakub Lisowski</dc:creator>
  <cp:lastModifiedBy>Karol Seweryn</cp:lastModifiedBy>
  <cp:revision>101</cp:revision>
  <dcterms:created xsi:type="dcterms:W3CDTF">2012-12-19T14:52:26Z</dcterms:created>
  <dcterms:modified xsi:type="dcterms:W3CDTF">2014-06-04T13:31:55Z</dcterms:modified>
</cp:coreProperties>
</file>