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18"/>
  </p:notesMasterIdLst>
  <p:sldIdLst>
    <p:sldId id="257" r:id="rId3"/>
    <p:sldId id="296" r:id="rId4"/>
    <p:sldId id="329" r:id="rId5"/>
    <p:sldId id="330" r:id="rId6"/>
    <p:sldId id="305" r:id="rId7"/>
    <p:sldId id="326" r:id="rId8"/>
    <p:sldId id="317" r:id="rId9"/>
    <p:sldId id="304" r:id="rId10"/>
    <p:sldId id="325" r:id="rId11"/>
    <p:sldId id="319" r:id="rId12"/>
    <p:sldId id="328" r:id="rId13"/>
    <p:sldId id="331" r:id="rId14"/>
    <p:sldId id="327" r:id="rId15"/>
    <p:sldId id="320" r:id="rId16"/>
    <p:sldId id="32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06" autoAdjust="0"/>
    <p:restoredTop sz="91449" autoAdjust="0"/>
  </p:normalViewPr>
  <p:slideViewPr>
    <p:cSldViewPr>
      <p:cViewPr>
        <p:scale>
          <a:sx n="70" d="100"/>
          <a:sy n="70" d="100"/>
        </p:scale>
        <p:origin x="-106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A14648-5E0C-488A-AB06-E76E6BFDB0AB}" type="datetimeFigureOut">
              <a:rPr lang="en-US" smtClean="0"/>
              <a:pPr/>
              <a:t>6/2/2014</a:t>
            </a:fld>
            <a:endParaRPr lang="en-US"/>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2D680-1E1A-4644-BB8B-5BED5997C2ED}" type="slidenum">
              <a:rPr lang="en-US" smtClean="0"/>
              <a:pPr/>
              <a:t>‹#›</a:t>
            </a:fld>
            <a:endParaRPr lang="en-US"/>
          </a:p>
        </p:txBody>
      </p:sp>
    </p:spTree>
    <p:extLst>
      <p:ext uri="{BB962C8B-B14F-4D97-AF65-F5344CB8AC3E}">
        <p14:creationId xmlns:p14="http://schemas.microsoft.com/office/powerpoint/2010/main" val="1198280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noProof="0" dirty="0"/>
          </a:p>
        </p:txBody>
      </p:sp>
      <p:sp>
        <p:nvSpPr>
          <p:cNvPr id="4" name="Symbol zastępczy numeru slajdu 3"/>
          <p:cNvSpPr>
            <a:spLocks noGrp="1"/>
          </p:cNvSpPr>
          <p:nvPr>
            <p:ph type="sldNum" sz="quarter" idx="10"/>
          </p:nvPr>
        </p:nvSpPr>
        <p:spPr/>
        <p:txBody>
          <a:bodyPr/>
          <a:lstStyle/>
          <a:p>
            <a:fld id="{96B2D680-1E1A-4644-BB8B-5BED5997C2ED}" type="slidenum">
              <a:rPr lang="en-US" smtClean="0"/>
              <a:pPr/>
              <a:t>1</a:t>
            </a:fld>
            <a:endParaRPr lang="en-US"/>
          </a:p>
        </p:txBody>
      </p:sp>
    </p:spTree>
    <p:extLst>
      <p:ext uri="{BB962C8B-B14F-4D97-AF65-F5344CB8AC3E}">
        <p14:creationId xmlns:p14="http://schemas.microsoft.com/office/powerpoint/2010/main" val="2063252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100" b="1" dirty="0" smtClean="0"/>
              <a:t>***Changed*** Image number for footprint:</a:t>
            </a:r>
            <a:r>
              <a:rPr lang="en-US" sz="1100" b="1" baseline="0" dirty="0" smtClean="0"/>
              <a:t> </a:t>
            </a:r>
            <a:r>
              <a:rPr lang="en-US" sz="1100" b="0" baseline="0" dirty="0" smtClean="0"/>
              <a:t>AS11‑40‑5877HR</a:t>
            </a:r>
            <a:endParaRPr lang="en-US" sz="1100" b="0" dirty="0" smtClean="0"/>
          </a:p>
          <a:p>
            <a:endParaRPr lang="en-US" sz="1100" b="1" dirty="0" smtClean="0"/>
          </a:p>
          <a:p>
            <a:r>
              <a:rPr lang="en-US" sz="1100" dirty="0" smtClean="0"/>
              <a:t>Generally</a:t>
            </a:r>
            <a:r>
              <a:rPr lang="en-US" sz="1100" baseline="0" dirty="0" smtClean="0"/>
              <a:t> speaking lunar regolith is a very fine-grained, loose and </a:t>
            </a:r>
            <a:r>
              <a:rPr lang="en-US" sz="1100" baseline="0" dirty="0" err="1" smtClean="0"/>
              <a:t>clastic</a:t>
            </a:r>
            <a:r>
              <a:rPr lang="en-US" sz="1100" baseline="0" dirty="0" smtClean="0"/>
              <a:t> material. It is porous, cohesive. Its color is dark grey to light grey. Regolith is originated from modification of basaltic and </a:t>
            </a:r>
            <a:r>
              <a:rPr lang="en-US" sz="1100" baseline="0" dirty="0" err="1" smtClean="0"/>
              <a:t>anorthostic</a:t>
            </a:r>
            <a:r>
              <a:rPr lang="en-US" sz="1100" baseline="0" dirty="0" smtClean="0"/>
              <a:t> rocks [LSB]. </a:t>
            </a:r>
          </a:p>
          <a:p>
            <a:r>
              <a:rPr lang="en-US" sz="1100" baseline="0" dirty="0" smtClean="0">
                <a:sym typeface="Wingdings" pitchFamily="2" charset="2"/>
              </a:rPr>
              <a:t>This p</a:t>
            </a:r>
            <a:r>
              <a:rPr lang="en-US" sz="1100" baseline="0" dirty="0" smtClean="0"/>
              <a:t>icture (pointing on it) presents astronaut’s footprint on Lunar surface.</a:t>
            </a:r>
          </a:p>
          <a:p>
            <a:r>
              <a:rPr lang="en-US" sz="1100" baseline="0" dirty="0" smtClean="0"/>
              <a:t>!!! Credits for those pictures !!!!</a:t>
            </a:r>
          </a:p>
          <a:p>
            <a:pPr marL="0" indent="0">
              <a:buFont typeface="Wingdings" pitchFamily="2" charset="2"/>
              <a:buNone/>
            </a:pPr>
            <a:r>
              <a:rPr lang="en-US" sz="1100" baseline="0" dirty="0" smtClean="0">
                <a:sym typeface="Wingdings" pitchFamily="2" charset="2"/>
              </a:rPr>
              <a:t></a:t>
            </a:r>
            <a:r>
              <a:rPr lang="en-US" sz="1100" baseline="0" dirty="0" smtClean="0"/>
              <a:t>First one is </a:t>
            </a:r>
            <a:r>
              <a:rPr lang="en-US" sz="1100" dirty="0" smtClean="0"/>
              <a:t>Photomicrograph sand beach </a:t>
            </a:r>
            <a:r>
              <a:rPr lang="en-US" sz="1100" dirty="0" err="1" smtClean="0"/>
              <a:t>Kalalau</a:t>
            </a:r>
            <a:r>
              <a:rPr lang="en-US" sz="1100" dirty="0" smtClean="0"/>
              <a:t> - Kauai Island - Hawaii (Field width = 5.5 mm)</a:t>
            </a:r>
          </a:p>
          <a:p>
            <a:pPr marL="0" indent="0">
              <a:buFont typeface="Wingdings" pitchFamily="2" charset="2"/>
              <a:buNone/>
            </a:pPr>
            <a:r>
              <a:rPr lang="en-US" sz="1100" baseline="0" dirty="0" smtClean="0">
                <a:sym typeface="Wingdings" pitchFamily="2" charset="2"/>
              </a:rPr>
              <a:t>Bottom one – NASA lunar analog JSC-1A – picture from the Orbital Technologies Corporation website (http://www.orbitec.com/store/simulant.html), who sells the analogs</a:t>
            </a:r>
            <a:endParaRPr lang="en-US" sz="1100" baseline="0" dirty="0" smtClean="0"/>
          </a:p>
          <a:p>
            <a:r>
              <a:rPr lang="en-US" sz="1100" baseline="0" dirty="0" smtClean="0"/>
              <a:t>Sand from </a:t>
            </a:r>
            <a:r>
              <a:rPr lang="en-US" sz="1100" baseline="0" dirty="0" err="1" smtClean="0"/>
              <a:t>Kalalau</a:t>
            </a:r>
            <a:r>
              <a:rPr lang="en-US" sz="1100" baseline="0" dirty="0" smtClean="0"/>
              <a:t> Beach, Hawaii (Field width = 5.5 mm). We see a few grains of olivine, which is the green sand of some beaches of Hawaii.</a:t>
            </a:r>
          </a:p>
          <a:p>
            <a:endParaRPr lang="en-US" sz="1100" baseline="0" dirty="0" smtClean="0"/>
          </a:p>
          <a:p>
            <a:r>
              <a:rPr lang="en-US" sz="1100" baseline="0" dirty="0" smtClean="0"/>
              <a:t>The lunar regolith behavior reminds the flour behavior. But its properties change with depth. </a:t>
            </a:r>
          </a:p>
          <a:p>
            <a:endParaRPr lang="en-US" sz="1100" baseline="0" dirty="0" smtClean="0"/>
          </a:p>
          <a:p>
            <a:r>
              <a:rPr lang="en-US" sz="1100" baseline="0" dirty="0" smtClean="0"/>
              <a:t>In our studies we made a review of all properties which were listed in the [LSB] and we prioritized them taking into account human issues.</a:t>
            </a:r>
          </a:p>
          <a:p>
            <a:r>
              <a:rPr lang="en-US" sz="1100" baseline="0" dirty="0" smtClean="0"/>
              <a:t>We also did the review to get some information about the landing sites, what are their main features and characteristic and what kind of regolith we can find there. Based on data from Apollo missions we  were able to compare i.e. bulk and mineralogy composition for different locations within PKT Mare and nearby highlands. </a:t>
            </a:r>
            <a:r>
              <a:rPr lang="en-US" sz="1100" baseline="0" dirty="0" smtClean="0">
                <a:sym typeface="Wingdings" pitchFamily="2" charset="2"/>
              </a:rPr>
              <a:t> charts and explanation of them  3 charts….. (maybe as  backup slides???)  The conclusion is that even within one type of terrain there may be differentiation of lunar regolith composition, which affects its properties. </a:t>
            </a:r>
            <a:endParaRPr lang="en-US" sz="1100" dirty="0"/>
          </a:p>
        </p:txBody>
      </p:sp>
    </p:spTree>
    <p:extLst>
      <p:ext uri="{BB962C8B-B14F-4D97-AF65-F5344CB8AC3E}">
        <p14:creationId xmlns:p14="http://schemas.microsoft.com/office/powerpoint/2010/main" val="409492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GB" dirty="0"/>
          </a:p>
        </p:txBody>
      </p:sp>
      <p:sp>
        <p:nvSpPr>
          <p:cNvPr id="4" name="Symbol zastępczy numeru slajdu 3"/>
          <p:cNvSpPr>
            <a:spLocks noGrp="1"/>
          </p:cNvSpPr>
          <p:nvPr>
            <p:ph type="sldNum" sz="quarter" idx="10"/>
          </p:nvPr>
        </p:nvSpPr>
        <p:spPr/>
        <p:txBody>
          <a:bodyPr/>
          <a:lstStyle/>
          <a:p>
            <a:fld id="{4769E7A4-17D0-486D-AC16-BB9559E2E1D3}" type="slidenum">
              <a:rPr lang="en-GB" smtClean="0"/>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GB" dirty="0"/>
          </a:p>
        </p:txBody>
      </p:sp>
      <p:sp>
        <p:nvSpPr>
          <p:cNvPr id="4" name="Symbol zastępczy numeru slajdu 3"/>
          <p:cNvSpPr>
            <a:spLocks noGrp="1"/>
          </p:cNvSpPr>
          <p:nvPr>
            <p:ph type="sldNum" sz="quarter" idx="10"/>
          </p:nvPr>
        </p:nvSpPr>
        <p:spPr/>
        <p:txBody>
          <a:bodyPr/>
          <a:lstStyle/>
          <a:p>
            <a:fld id="{4769E7A4-17D0-486D-AC16-BB9559E2E1D3}" type="slidenum">
              <a:rPr lang="en-GB" smtClean="0"/>
              <a:pPr/>
              <a:t>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10"/>
          </p:nvPr>
        </p:nvSpPr>
        <p:spPr/>
        <p:txBody>
          <a:bodyPr/>
          <a:lstStyle/>
          <a:p>
            <a:fld id="{96B2D680-1E1A-4644-BB8B-5BED5997C2ED}" type="slidenum">
              <a:rPr lang="en-US" smtClean="0"/>
              <a:pPr/>
              <a:t>11</a:t>
            </a:fld>
            <a:endParaRPr lang="en-US"/>
          </a:p>
        </p:txBody>
      </p:sp>
    </p:spTree>
    <p:extLst>
      <p:ext uri="{BB962C8B-B14F-4D97-AF65-F5344CB8AC3E}">
        <p14:creationId xmlns:p14="http://schemas.microsoft.com/office/powerpoint/2010/main" val="1925092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10"/>
          </p:nvPr>
        </p:nvSpPr>
        <p:spPr/>
        <p:txBody>
          <a:bodyPr/>
          <a:lstStyle/>
          <a:p>
            <a:fld id="{96B2D680-1E1A-4644-BB8B-5BED5997C2ED}" type="slidenum">
              <a:rPr lang="en-US" smtClean="0"/>
              <a:pPr/>
              <a:t>14</a:t>
            </a:fld>
            <a:endParaRPr lang="en-US"/>
          </a:p>
        </p:txBody>
      </p:sp>
    </p:spTree>
    <p:extLst>
      <p:ext uri="{BB962C8B-B14F-4D97-AF65-F5344CB8AC3E}">
        <p14:creationId xmlns:p14="http://schemas.microsoft.com/office/powerpoint/2010/main" val="1925092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2013-01-16</a:t>
            </a:r>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r>
              <a:rPr lang="en-GB" smtClean="0">
                <a:solidFill>
                  <a:prstClr val="black">
                    <a:tint val="75000"/>
                  </a:prstClr>
                </a:solidFill>
              </a:rPr>
              <a:t>First Planetology Science and Instrumentation Workshop</a:t>
            </a: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A5A4B6D0-A988-47EE-8A42-540EC046C83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95164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2013-01-16</a:t>
            </a:r>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r>
              <a:rPr lang="en-GB" smtClean="0">
                <a:solidFill>
                  <a:prstClr val="black">
                    <a:tint val="75000"/>
                  </a:prstClr>
                </a:solidFill>
              </a:rPr>
              <a:t>First Planetology Science and Instrumentation Workshop</a:t>
            </a: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A0F7FA91-009A-439D-9122-E3123434A84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80636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2013-01-16</a:t>
            </a:r>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r>
              <a:rPr lang="en-GB" smtClean="0">
                <a:solidFill>
                  <a:prstClr val="black">
                    <a:tint val="75000"/>
                  </a:prstClr>
                </a:solidFill>
              </a:rPr>
              <a:t>First Planetology Science and Instrumentation Workshop</a:t>
            </a: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B494457D-1089-49E0-8D6D-1E598E5D52CA}"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307705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2013-02-16</a:t>
            </a:r>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A5A4B6D0-A988-47EE-8A42-540EC046C83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209237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2013-02-16</a:t>
            </a:r>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494DFCDA-94D1-4A48-AC00-B7DEFE2B076A}"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178432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2013-02-16</a:t>
            </a:r>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08514B46-B04C-4D9F-A21E-985CBDFD133E}"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72862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2013-02-16</a:t>
            </a:r>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33FA2A34-02D1-4987-B9FE-B73F351E6B78}"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09472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2013-02-16</a:t>
            </a:r>
            <a:endParaRPr lang="pl-PL">
              <a:solidFill>
                <a:prstClr val="black">
                  <a:tint val="75000"/>
                </a:prstClr>
              </a:solidFill>
            </a:endParaRPr>
          </a:p>
        </p:txBody>
      </p:sp>
      <p:sp>
        <p:nvSpPr>
          <p:cNvPr id="8"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5C778A5A-192E-4BBD-ABDF-E96FBD7B7EF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599705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2013-02-16</a:t>
            </a:r>
            <a:endParaRPr lang="pl-PL">
              <a:solidFill>
                <a:prstClr val="black">
                  <a:tint val="75000"/>
                </a:prstClr>
              </a:solidFill>
            </a:endParaRPr>
          </a:p>
        </p:txBody>
      </p:sp>
      <p:sp>
        <p:nvSpPr>
          <p:cNvPr id="4"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40B94CE5-06A8-429A-BFE5-802F7E085D1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911565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2013-02-16</a:t>
            </a:r>
            <a:endParaRPr lang="pl-PL">
              <a:solidFill>
                <a:prstClr val="black">
                  <a:tint val="75000"/>
                </a:prstClr>
              </a:solidFill>
            </a:endParaRPr>
          </a:p>
        </p:txBody>
      </p:sp>
      <p:sp>
        <p:nvSpPr>
          <p:cNvPr id="3"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DF122803-787B-45CF-B429-A61E48C3AA5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83783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2013-02-16</a:t>
            </a:r>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3A7627FF-479D-432C-AFDD-138193D42107}"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40370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2013-01-16</a:t>
            </a:r>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r>
              <a:rPr lang="en-GB" smtClean="0">
                <a:solidFill>
                  <a:prstClr val="black">
                    <a:tint val="75000"/>
                  </a:prstClr>
                </a:solidFill>
              </a:rPr>
              <a:t>First Planetology Science and Instrumentation Workshop</a:t>
            </a: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494DFCDA-94D1-4A48-AC00-B7DEFE2B076A}"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286928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2013-02-16</a:t>
            </a:r>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53959CA3-AF4F-409A-B980-9C9A279013D5}"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899809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2013-02-16</a:t>
            </a:r>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A0F7FA91-009A-439D-9122-E3123434A84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861297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2013-02-16</a:t>
            </a:r>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B494457D-1089-49E0-8D6D-1E598E5D52CA}"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992379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2013-02-16</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8355D8F-622C-44ED-80A2-6729FFB0768E}"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5447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2013-01-16</a:t>
            </a:r>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r>
              <a:rPr lang="en-GB" smtClean="0">
                <a:solidFill>
                  <a:prstClr val="black">
                    <a:tint val="75000"/>
                  </a:prstClr>
                </a:solidFill>
              </a:rPr>
              <a:t>First Planetology Science and Instrumentation Workshop</a:t>
            </a: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08514B46-B04C-4D9F-A21E-985CBDFD133E}"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565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2013-01-16</a:t>
            </a:r>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r>
              <a:rPr lang="en-GB" smtClean="0">
                <a:solidFill>
                  <a:prstClr val="black">
                    <a:tint val="75000"/>
                  </a:prstClr>
                </a:solidFill>
              </a:rPr>
              <a:t>First Planetology Science and Instrumentation Workshop</a:t>
            </a: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33FA2A34-02D1-4987-B9FE-B73F351E6B78}"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60007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2013-01-16</a:t>
            </a:r>
            <a:endParaRPr lang="pl-PL">
              <a:solidFill>
                <a:prstClr val="black">
                  <a:tint val="75000"/>
                </a:prstClr>
              </a:solidFill>
            </a:endParaRPr>
          </a:p>
        </p:txBody>
      </p:sp>
      <p:sp>
        <p:nvSpPr>
          <p:cNvPr id="8" name="Symbol zastępczy stopki 4"/>
          <p:cNvSpPr>
            <a:spLocks noGrp="1"/>
          </p:cNvSpPr>
          <p:nvPr>
            <p:ph type="ftr" sz="quarter" idx="11"/>
          </p:nvPr>
        </p:nvSpPr>
        <p:spPr/>
        <p:txBody>
          <a:bodyPr/>
          <a:lstStyle>
            <a:lvl1pPr>
              <a:defRPr/>
            </a:lvl1pPr>
          </a:lstStyle>
          <a:p>
            <a:pPr>
              <a:defRPr/>
            </a:pPr>
            <a:r>
              <a:rPr lang="en-GB" smtClean="0">
                <a:solidFill>
                  <a:prstClr val="black">
                    <a:tint val="75000"/>
                  </a:prstClr>
                </a:solidFill>
              </a:rPr>
              <a:t>First Planetology Science and Instrumentation Workshop</a:t>
            </a: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5C778A5A-192E-4BBD-ABDF-E96FBD7B7EF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8961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2013-01-16</a:t>
            </a:r>
            <a:endParaRPr lang="pl-PL">
              <a:solidFill>
                <a:prstClr val="black">
                  <a:tint val="75000"/>
                </a:prstClr>
              </a:solidFill>
            </a:endParaRPr>
          </a:p>
        </p:txBody>
      </p:sp>
      <p:sp>
        <p:nvSpPr>
          <p:cNvPr id="4" name="Symbol zastępczy stopki 4"/>
          <p:cNvSpPr>
            <a:spLocks noGrp="1"/>
          </p:cNvSpPr>
          <p:nvPr>
            <p:ph type="ftr" sz="quarter" idx="11"/>
          </p:nvPr>
        </p:nvSpPr>
        <p:spPr/>
        <p:txBody>
          <a:bodyPr/>
          <a:lstStyle>
            <a:lvl1pPr>
              <a:defRPr/>
            </a:lvl1pPr>
          </a:lstStyle>
          <a:p>
            <a:pPr>
              <a:defRPr/>
            </a:pPr>
            <a:r>
              <a:rPr lang="en-GB" smtClean="0">
                <a:solidFill>
                  <a:prstClr val="black">
                    <a:tint val="75000"/>
                  </a:prstClr>
                </a:solidFill>
              </a:rPr>
              <a:t>First Planetology Science and Instrumentation Workshop</a:t>
            </a: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40B94CE5-06A8-429A-BFE5-802F7E085D1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123568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2013-01-16</a:t>
            </a:r>
            <a:endParaRPr lang="pl-PL">
              <a:solidFill>
                <a:prstClr val="black">
                  <a:tint val="75000"/>
                </a:prstClr>
              </a:solidFill>
            </a:endParaRPr>
          </a:p>
        </p:txBody>
      </p:sp>
      <p:sp>
        <p:nvSpPr>
          <p:cNvPr id="3" name="Symbol zastępczy stopki 4"/>
          <p:cNvSpPr>
            <a:spLocks noGrp="1"/>
          </p:cNvSpPr>
          <p:nvPr>
            <p:ph type="ftr" sz="quarter" idx="11"/>
          </p:nvPr>
        </p:nvSpPr>
        <p:spPr/>
        <p:txBody>
          <a:bodyPr/>
          <a:lstStyle>
            <a:lvl1pPr>
              <a:defRPr/>
            </a:lvl1pPr>
          </a:lstStyle>
          <a:p>
            <a:pPr>
              <a:defRPr/>
            </a:pPr>
            <a:r>
              <a:rPr lang="en-GB" smtClean="0">
                <a:solidFill>
                  <a:prstClr val="black">
                    <a:tint val="75000"/>
                  </a:prstClr>
                </a:solidFill>
              </a:rPr>
              <a:t>First Planetology Science and Instrumentation Workshop</a:t>
            </a: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DF122803-787B-45CF-B429-A61E48C3AA5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4279389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2013-01-16</a:t>
            </a:r>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r>
              <a:rPr lang="en-GB" smtClean="0">
                <a:solidFill>
                  <a:prstClr val="black">
                    <a:tint val="75000"/>
                  </a:prstClr>
                </a:solidFill>
              </a:rPr>
              <a:t>First Planetology Science and Instrumentation Workshop</a:t>
            </a: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3A7627FF-479D-432C-AFDD-138193D42107}"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427397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r>
              <a:rPr lang="en-US" smtClean="0">
                <a:solidFill>
                  <a:prstClr val="black">
                    <a:tint val="75000"/>
                  </a:prstClr>
                </a:solidFill>
              </a:rPr>
              <a:t>2013-01-16</a:t>
            </a:r>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r>
              <a:rPr lang="en-GB" smtClean="0">
                <a:solidFill>
                  <a:prstClr val="black">
                    <a:tint val="75000"/>
                  </a:prstClr>
                </a:solidFill>
              </a:rPr>
              <a:t>First Planetology Science and Instrumentation Workshop</a:t>
            </a: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53959CA3-AF4F-409A-B980-9C9A279013D5}"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02365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050"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2051"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2013-01-16</a:t>
            </a:r>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GB" smtClean="0">
                <a:solidFill>
                  <a:prstClr val="black">
                    <a:tint val="75000"/>
                  </a:prstClr>
                </a:solidFill>
              </a:rPr>
              <a:t>First Planetology Science and Instrumentation Workshop</a:t>
            </a:r>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1B8DF5B-FCD4-4833-8D60-4079ADE3C24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4276377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050"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2051"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solidFill>
                  <a:prstClr val="black">
                    <a:tint val="75000"/>
                  </a:prstClr>
                </a:solidFill>
              </a:rPr>
              <a:t>2013-02-16</a:t>
            </a:r>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1B8DF5B-FCD4-4833-8D60-4079ADE3C24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0674073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4.jpe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052736"/>
            <a:ext cx="7772400" cy="2304256"/>
          </a:xfrm>
        </p:spPr>
        <p:txBody>
          <a:bodyPr rtlCol="0">
            <a:normAutofit fontScale="90000"/>
          </a:bodyPr>
          <a:lstStyle/>
          <a:p>
            <a:pPr eaLnBrk="1" fontAlgn="auto" hangingPunct="1">
              <a:spcAft>
                <a:spcPts val="0"/>
              </a:spcAft>
              <a:defRPr/>
            </a:pPr>
            <a:r>
              <a:rPr lang="en-GB" b="1" dirty="0" smtClean="0">
                <a:solidFill>
                  <a:srgbClr val="1E1B5F"/>
                </a:solidFill>
                <a:effectLst>
                  <a:outerShdw blurRad="38100" dist="38100" dir="2700000" algn="tl">
                    <a:srgbClr val="000000">
                      <a:alpha val="43137"/>
                    </a:srgbClr>
                  </a:outerShdw>
                </a:effectLst>
              </a:rPr>
              <a:t>Thermal conductivity determination from active measurements – influence of the boundary conditions</a:t>
            </a:r>
            <a:endParaRPr lang="en-GB" b="1" dirty="0">
              <a:solidFill>
                <a:srgbClr val="1E1B5F"/>
              </a:solidFill>
              <a:effectLst>
                <a:outerShdw blurRad="38100" dist="38100" dir="2700000" algn="tl">
                  <a:srgbClr val="000000">
                    <a:alpha val="43137"/>
                  </a:srgbClr>
                </a:outerShdw>
              </a:effectLst>
            </a:endParaRPr>
          </a:p>
        </p:txBody>
      </p:sp>
      <p:sp>
        <p:nvSpPr>
          <p:cNvPr id="3075" name="Podtytuł 4"/>
          <p:cNvSpPr>
            <a:spLocks noGrp="1"/>
          </p:cNvSpPr>
          <p:nvPr>
            <p:ph type="subTitle" idx="1"/>
          </p:nvPr>
        </p:nvSpPr>
        <p:spPr>
          <a:xfrm>
            <a:off x="1371600" y="3913584"/>
            <a:ext cx="6400800" cy="2971800"/>
          </a:xfrm>
        </p:spPr>
        <p:txBody>
          <a:bodyPr/>
          <a:lstStyle/>
          <a:p>
            <a:pPr eaLnBrk="1" hangingPunct="1"/>
            <a:r>
              <a:rPr lang="en-GB" sz="2000" dirty="0" err="1" smtClean="0">
                <a:solidFill>
                  <a:srgbClr val="1E1B5F"/>
                </a:solidFill>
              </a:rPr>
              <a:t>Agata</a:t>
            </a:r>
            <a:r>
              <a:rPr lang="en-GB" sz="2000" dirty="0" smtClean="0">
                <a:solidFill>
                  <a:srgbClr val="1E1B5F"/>
                </a:solidFill>
              </a:rPr>
              <a:t> </a:t>
            </a:r>
            <a:r>
              <a:rPr lang="en-GB" sz="2000" dirty="0" err="1" smtClean="0">
                <a:solidFill>
                  <a:srgbClr val="1E1B5F"/>
                </a:solidFill>
              </a:rPr>
              <a:t>Białek</a:t>
            </a:r>
            <a:r>
              <a:rPr lang="pl-PL" sz="2000" dirty="0" smtClean="0">
                <a:solidFill>
                  <a:srgbClr val="1E1B5F"/>
                </a:solidFill>
              </a:rPr>
              <a:t>, Marek Banaszkiewicz, Roman </a:t>
            </a:r>
            <a:r>
              <a:rPr lang="pl-PL" sz="2000" dirty="0" err="1" smtClean="0">
                <a:solidFill>
                  <a:srgbClr val="1E1B5F"/>
                </a:solidFill>
              </a:rPr>
              <a:t>Wawrzaszek</a:t>
            </a:r>
            <a:r>
              <a:rPr lang="pl-PL" sz="2000" dirty="0" smtClean="0">
                <a:solidFill>
                  <a:srgbClr val="1E1B5F"/>
                </a:solidFill>
              </a:rPr>
              <a:t>, Jerzy </a:t>
            </a:r>
            <a:r>
              <a:rPr lang="pl-PL" sz="2000" dirty="0" err="1" smtClean="0">
                <a:solidFill>
                  <a:srgbClr val="1E1B5F"/>
                </a:solidFill>
              </a:rPr>
              <a:t>Grygorczuk</a:t>
            </a:r>
            <a:r>
              <a:rPr lang="pl-PL" sz="2000" dirty="0" smtClean="0">
                <a:solidFill>
                  <a:srgbClr val="1E1B5F"/>
                </a:solidFill>
              </a:rPr>
              <a:t> </a:t>
            </a:r>
            <a:r>
              <a:rPr lang="pl-PL" sz="2000" dirty="0" smtClean="0">
                <a:solidFill>
                  <a:srgbClr val="1E1B5F"/>
                </a:solidFill>
              </a:rPr>
              <a:t>and Karol Seweryn</a:t>
            </a:r>
          </a:p>
          <a:p>
            <a:pPr eaLnBrk="1" hangingPunct="1"/>
            <a:endParaRPr lang="en-GB" sz="2000" dirty="0" smtClean="0">
              <a:solidFill>
                <a:srgbClr val="1E1B5F"/>
              </a:solidFill>
            </a:endParaRPr>
          </a:p>
          <a:p>
            <a:pPr eaLnBrk="1" hangingPunct="1"/>
            <a:r>
              <a:rPr lang="en-GB" sz="2000" dirty="0" smtClean="0">
                <a:solidFill>
                  <a:srgbClr val="1E1B5F"/>
                </a:solidFill>
              </a:rPr>
              <a:t>Space Research Centre Polish Academy of Sciences</a:t>
            </a:r>
          </a:p>
          <a:p>
            <a:pPr eaLnBrk="1" hangingPunct="1"/>
            <a:endParaRPr lang="en-GB" sz="2000" dirty="0" smtClean="0">
              <a:solidFill>
                <a:srgbClr val="1E1B5F"/>
              </a:solidFill>
            </a:endParaRPr>
          </a:p>
          <a:p>
            <a:pPr eaLnBrk="1" hangingPunct="1"/>
            <a:r>
              <a:rPr lang="pl-PL" sz="2000" dirty="0" smtClean="0">
                <a:solidFill>
                  <a:srgbClr val="1E1B5F"/>
                </a:solidFill>
              </a:rPr>
              <a:t>MPSE 2014</a:t>
            </a:r>
            <a:endParaRPr lang="en-GB" sz="2000" dirty="0" smtClean="0">
              <a:solidFill>
                <a:srgbClr val="1E1B5F"/>
              </a:solidFill>
            </a:endParaRPr>
          </a:p>
          <a:p>
            <a:pPr eaLnBrk="1" hangingPunct="1"/>
            <a:r>
              <a:rPr lang="en-GB" sz="2000" dirty="0" smtClean="0">
                <a:solidFill>
                  <a:srgbClr val="1E1B5F"/>
                </a:solidFill>
              </a:rPr>
              <a:t>Warsaw, June 3rd 2014</a:t>
            </a:r>
          </a:p>
        </p:txBody>
      </p:sp>
    </p:spTree>
    <p:extLst>
      <p:ext uri="{BB962C8B-B14F-4D97-AF65-F5344CB8AC3E}">
        <p14:creationId xmlns:p14="http://schemas.microsoft.com/office/powerpoint/2010/main" val="429144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1F497D"/>
                </a:solidFill>
              </a:rPr>
              <a:t>Experiment</a:t>
            </a:r>
            <a:endParaRPr lang="en-GB" b="1" dirty="0">
              <a:solidFill>
                <a:srgbClr val="1F497D"/>
              </a:solidFill>
            </a:endParaRPr>
          </a:p>
        </p:txBody>
      </p:sp>
      <p:sp>
        <p:nvSpPr>
          <p:cNvPr id="5" name="Symbol zastępczy numeru slajdu 4"/>
          <p:cNvSpPr>
            <a:spLocks noGrp="1"/>
          </p:cNvSpPr>
          <p:nvPr>
            <p:ph type="sldNum" sz="quarter" idx="12"/>
          </p:nvPr>
        </p:nvSpPr>
        <p:spPr/>
        <p:txBody>
          <a:bodyPr/>
          <a:lstStyle/>
          <a:p>
            <a:fld id="{4E6644D2-98C7-4BD9-A1D8-334C6E1E2FA2}" type="slidenum">
              <a:rPr lang="en-GB" smtClean="0"/>
              <a:pPr/>
              <a:t>10</a:t>
            </a:fld>
            <a:endParaRPr lang="en-GB"/>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1497" y="1600200"/>
            <a:ext cx="6761006"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1F497D"/>
                </a:solidFill>
              </a:rPr>
              <a:t>Experiment</a:t>
            </a:r>
            <a:endParaRPr lang="en-US" b="1" dirty="0">
              <a:solidFill>
                <a:srgbClr val="1F497D"/>
              </a:solidFill>
            </a:endParaRPr>
          </a:p>
        </p:txBody>
      </p:sp>
      <p:sp>
        <p:nvSpPr>
          <p:cNvPr id="5" name="Symbol zastępczy numeru slajdu 4"/>
          <p:cNvSpPr>
            <a:spLocks noGrp="1"/>
          </p:cNvSpPr>
          <p:nvPr>
            <p:ph type="sldNum" sz="quarter" idx="12"/>
          </p:nvPr>
        </p:nvSpPr>
        <p:spPr/>
        <p:txBody>
          <a:bodyPr/>
          <a:lstStyle/>
          <a:p>
            <a:fld id="{4E6644D2-98C7-4BD9-A1D8-334C6E1E2FA2}" type="slidenum">
              <a:rPr lang="en-GB" smtClean="0"/>
              <a:pPr/>
              <a:t>11</a:t>
            </a:fld>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24298"/>
            <a:ext cx="6984776" cy="52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ole tekstowe 5"/>
          <p:cNvSpPr txBox="1"/>
          <p:nvPr/>
        </p:nvSpPr>
        <p:spPr>
          <a:xfrm>
            <a:off x="1619672" y="4087111"/>
            <a:ext cx="7245139" cy="461665"/>
          </a:xfrm>
          <a:prstGeom prst="rect">
            <a:avLst/>
          </a:prstGeom>
          <a:noFill/>
        </p:spPr>
        <p:txBody>
          <a:bodyPr wrap="square" rtlCol="0">
            <a:spAutoFit/>
          </a:bodyPr>
          <a:lstStyle/>
          <a:p>
            <a:r>
              <a:rPr lang="pl-PL" sz="2400" b="1" dirty="0" err="1" smtClean="0">
                <a:solidFill>
                  <a:srgbClr val="FF0000"/>
                </a:solidFill>
                <a:latin typeface="Arial" charset="0"/>
              </a:rPr>
              <a:t>Contact</a:t>
            </a:r>
            <a:r>
              <a:rPr lang="pl-PL" sz="2400" b="1" dirty="0" smtClean="0">
                <a:solidFill>
                  <a:srgbClr val="FF0000"/>
                </a:solidFill>
                <a:latin typeface="Arial" charset="0"/>
              </a:rPr>
              <a:t> </a:t>
            </a:r>
            <a:r>
              <a:rPr lang="pl-PL" sz="2400" b="1" dirty="0" err="1" smtClean="0">
                <a:solidFill>
                  <a:srgbClr val="FF0000"/>
                </a:solidFill>
                <a:latin typeface="Arial" charset="0"/>
              </a:rPr>
              <a:t>area</a:t>
            </a:r>
            <a:r>
              <a:rPr lang="pl-PL" sz="2400" b="1" dirty="0" smtClean="0">
                <a:solidFill>
                  <a:srgbClr val="FF0000"/>
                </a:solidFill>
                <a:latin typeface="Arial" charset="0"/>
              </a:rPr>
              <a:t> 1</a:t>
            </a:r>
            <a:r>
              <a:rPr lang="pl-PL" sz="2400" b="1" dirty="0" smtClean="0">
                <a:solidFill>
                  <a:srgbClr val="1F497D"/>
                </a:solidFill>
                <a:latin typeface="Arial" charset="0"/>
              </a:rPr>
              <a:t> &lt; </a:t>
            </a:r>
            <a:r>
              <a:rPr lang="pl-PL" sz="2400" b="1" dirty="0" err="1" smtClean="0">
                <a:solidFill>
                  <a:srgbClr val="0070C0"/>
                </a:solidFill>
                <a:latin typeface="Arial" charset="0"/>
              </a:rPr>
              <a:t>Contact</a:t>
            </a:r>
            <a:r>
              <a:rPr lang="pl-PL" sz="2400" b="1" dirty="0" smtClean="0">
                <a:solidFill>
                  <a:srgbClr val="0070C0"/>
                </a:solidFill>
                <a:latin typeface="Arial" charset="0"/>
              </a:rPr>
              <a:t> </a:t>
            </a:r>
            <a:r>
              <a:rPr lang="pl-PL" sz="2400" b="1" dirty="0" err="1" smtClean="0">
                <a:solidFill>
                  <a:srgbClr val="0070C0"/>
                </a:solidFill>
                <a:latin typeface="Arial" charset="0"/>
              </a:rPr>
              <a:t>area</a:t>
            </a:r>
            <a:r>
              <a:rPr lang="pl-PL" sz="2400" b="1" dirty="0" smtClean="0">
                <a:solidFill>
                  <a:srgbClr val="0070C0"/>
                </a:solidFill>
                <a:latin typeface="Arial" charset="0"/>
              </a:rPr>
              <a:t> 2 </a:t>
            </a:r>
            <a:r>
              <a:rPr lang="pl-PL" sz="2400" b="1" dirty="0" smtClean="0">
                <a:solidFill>
                  <a:srgbClr val="1F497D"/>
                </a:solidFill>
                <a:latin typeface="Arial" charset="0"/>
              </a:rPr>
              <a:t>&lt; </a:t>
            </a:r>
            <a:r>
              <a:rPr lang="pl-PL" sz="2400" b="1" dirty="0" err="1" smtClean="0">
                <a:solidFill>
                  <a:srgbClr val="00B050"/>
                </a:solidFill>
                <a:latin typeface="Arial" charset="0"/>
              </a:rPr>
              <a:t>Contact</a:t>
            </a:r>
            <a:r>
              <a:rPr lang="pl-PL" sz="2400" b="1" dirty="0" smtClean="0">
                <a:solidFill>
                  <a:srgbClr val="00B050"/>
                </a:solidFill>
                <a:latin typeface="Arial" charset="0"/>
              </a:rPr>
              <a:t> </a:t>
            </a:r>
            <a:r>
              <a:rPr lang="pl-PL" sz="2400" b="1" dirty="0" err="1" smtClean="0">
                <a:solidFill>
                  <a:srgbClr val="00B050"/>
                </a:solidFill>
                <a:latin typeface="Arial" charset="0"/>
              </a:rPr>
              <a:t>area</a:t>
            </a:r>
            <a:r>
              <a:rPr lang="pl-PL" sz="2400" b="1" dirty="0" smtClean="0">
                <a:solidFill>
                  <a:srgbClr val="00B050"/>
                </a:solidFill>
                <a:latin typeface="Arial" charset="0"/>
              </a:rPr>
              <a:t> 3</a:t>
            </a:r>
            <a:endParaRPr lang="en-US" sz="2400" b="1" dirty="0">
              <a:solidFill>
                <a:srgbClr val="00B050"/>
              </a:solidFill>
              <a:latin typeface="Arial" charset="0"/>
            </a:endParaRPr>
          </a:p>
        </p:txBody>
      </p:sp>
    </p:spTree>
    <p:extLst>
      <p:ext uri="{BB962C8B-B14F-4D97-AF65-F5344CB8AC3E}">
        <p14:creationId xmlns:p14="http://schemas.microsoft.com/office/powerpoint/2010/main" val="2397683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1F497D"/>
                </a:solidFill>
              </a:rPr>
              <a:t>Experiment</a:t>
            </a:r>
            <a:endParaRPr lang="en-GB" b="1" dirty="0">
              <a:solidFill>
                <a:srgbClr val="1F497D"/>
              </a:solidFill>
            </a:endParaRPr>
          </a:p>
        </p:txBody>
      </p:sp>
      <p:sp>
        <p:nvSpPr>
          <p:cNvPr id="5" name="Symbol zastępczy numeru slajdu 4"/>
          <p:cNvSpPr>
            <a:spLocks noGrp="1"/>
          </p:cNvSpPr>
          <p:nvPr>
            <p:ph type="sldNum" sz="quarter" idx="12"/>
          </p:nvPr>
        </p:nvSpPr>
        <p:spPr/>
        <p:txBody>
          <a:bodyPr/>
          <a:lstStyle/>
          <a:p>
            <a:fld id="{4E6644D2-98C7-4BD9-A1D8-334C6E1E2FA2}" type="slidenum">
              <a:rPr lang="en-GB" smtClean="0"/>
              <a:pPr/>
              <a:t>12</a:t>
            </a:fld>
            <a:endParaRPr lang="en-GB"/>
          </a:p>
        </p:txBody>
      </p:sp>
      <p:pic>
        <p:nvPicPr>
          <p:cNvPr id="5123" name="Picture 3"/>
          <p:cNvPicPr>
            <a:picLocks noGrp="1" noChangeAspect="1" noChangeArrowheads="1"/>
          </p:cNvPicPr>
          <p:nvPr>
            <p:ph idx="1"/>
          </p:nvPr>
        </p:nvPicPr>
        <p:blipFill>
          <a:blip r:embed="rId2" cstate="print"/>
          <a:srcRect/>
          <a:stretch>
            <a:fillRect/>
          </a:stretch>
        </p:blipFill>
        <p:spPr bwMode="auto">
          <a:xfrm>
            <a:off x="5220072" y="1544846"/>
            <a:ext cx="3312368" cy="4667565"/>
          </a:xfrm>
          <a:prstGeom prst="rect">
            <a:avLst/>
          </a:prstGeom>
          <a:noFill/>
          <a:ln w="9525">
            <a:noFill/>
            <a:miter lim="800000"/>
            <a:headEnd/>
            <a:tailEnd/>
          </a:ln>
          <a:effectLst/>
        </p:spPr>
      </p:pic>
      <p:pic>
        <p:nvPicPr>
          <p:cNvPr id="5127" name="Picture 7"/>
          <p:cNvPicPr>
            <a:picLocks noChangeAspect="1" noChangeArrowheads="1"/>
          </p:cNvPicPr>
          <p:nvPr/>
        </p:nvPicPr>
        <p:blipFill>
          <a:blip r:embed="rId3" cstate="print"/>
          <a:srcRect/>
          <a:stretch>
            <a:fillRect/>
          </a:stretch>
        </p:blipFill>
        <p:spPr bwMode="auto">
          <a:xfrm>
            <a:off x="316009" y="2276872"/>
            <a:ext cx="4844451" cy="3240360"/>
          </a:xfrm>
          <a:prstGeom prst="rect">
            <a:avLst/>
          </a:prstGeom>
          <a:noFill/>
          <a:ln w="9525">
            <a:noFill/>
            <a:miter lim="800000"/>
            <a:headEnd/>
            <a:tailEnd/>
          </a:ln>
          <a:effectLst/>
        </p:spPr>
      </p:pic>
    </p:spTree>
    <p:extLst>
      <p:ext uri="{BB962C8B-B14F-4D97-AF65-F5344CB8AC3E}">
        <p14:creationId xmlns:p14="http://schemas.microsoft.com/office/powerpoint/2010/main" val="27206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1F497D"/>
                </a:solidFill>
              </a:rPr>
              <a:t>Experiment</a:t>
            </a:r>
            <a:endParaRPr lang="en-GB" b="1" dirty="0">
              <a:solidFill>
                <a:srgbClr val="1F497D"/>
              </a:solidFill>
            </a:endParaRPr>
          </a:p>
        </p:txBody>
      </p:sp>
      <p:sp>
        <p:nvSpPr>
          <p:cNvPr id="5" name="Symbol zastępczy numeru slajdu 4"/>
          <p:cNvSpPr>
            <a:spLocks noGrp="1"/>
          </p:cNvSpPr>
          <p:nvPr>
            <p:ph type="sldNum" sz="quarter" idx="12"/>
          </p:nvPr>
        </p:nvSpPr>
        <p:spPr/>
        <p:txBody>
          <a:bodyPr/>
          <a:lstStyle/>
          <a:p>
            <a:fld id="{4E6644D2-98C7-4BD9-A1D8-334C6E1E2FA2}" type="slidenum">
              <a:rPr lang="en-GB" smtClean="0"/>
              <a:pPr/>
              <a:t>13</a:t>
            </a:fld>
            <a:endParaRPr lang="en-GB"/>
          </a:p>
        </p:txBody>
      </p:sp>
      <p:pic>
        <p:nvPicPr>
          <p:cNvPr id="8" name="Picture 41"/>
          <p:cNvPicPr>
            <a:picLocks noChangeAspect="1" noChangeArrowheads="1"/>
          </p:cNvPicPr>
          <p:nvPr/>
        </p:nvPicPr>
        <p:blipFill>
          <a:blip r:embed="rId2"/>
          <a:srcRect/>
          <a:stretch>
            <a:fillRect/>
          </a:stretch>
        </p:blipFill>
        <p:spPr bwMode="auto">
          <a:xfrm>
            <a:off x="19333640" y="39505008"/>
            <a:ext cx="4714875" cy="2563813"/>
          </a:xfrm>
          <a:prstGeom prst="rect">
            <a:avLst/>
          </a:prstGeom>
          <a:noFill/>
          <a:ln w="9525">
            <a:noFill/>
            <a:miter lim="800000"/>
            <a:headEnd/>
            <a:tailEnd/>
          </a:ln>
        </p:spPr>
      </p:pic>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73" y="1340768"/>
            <a:ext cx="8435959" cy="4598171"/>
          </a:xfrm>
          <a:prstGeom prst="rect">
            <a:avLst/>
          </a:prstGeom>
        </p:spPr>
      </p:pic>
    </p:spTree>
    <p:extLst>
      <p:ext uri="{BB962C8B-B14F-4D97-AF65-F5344CB8AC3E}">
        <p14:creationId xmlns:p14="http://schemas.microsoft.com/office/powerpoint/2010/main" val="298301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1F497D"/>
                </a:solidFill>
              </a:rPr>
              <a:t>Experiment</a:t>
            </a:r>
            <a:endParaRPr lang="en-US" b="1" dirty="0">
              <a:solidFill>
                <a:srgbClr val="1F497D"/>
              </a:solidFill>
            </a:endParaRPr>
          </a:p>
        </p:txBody>
      </p:sp>
      <p:sp>
        <p:nvSpPr>
          <p:cNvPr id="5" name="Symbol zastępczy numeru slajdu 4"/>
          <p:cNvSpPr>
            <a:spLocks noGrp="1"/>
          </p:cNvSpPr>
          <p:nvPr>
            <p:ph type="sldNum" sz="quarter" idx="12"/>
          </p:nvPr>
        </p:nvSpPr>
        <p:spPr/>
        <p:txBody>
          <a:bodyPr/>
          <a:lstStyle/>
          <a:p>
            <a:fld id="{4E6644D2-98C7-4BD9-A1D8-334C6E1E2FA2}" type="slidenum">
              <a:rPr lang="en-GB" smtClean="0"/>
              <a:pPr/>
              <a:t>14</a:t>
            </a:fld>
            <a:endParaRPr lang="en-GB"/>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55" y="1412776"/>
            <a:ext cx="8487373" cy="4608512"/>
          </a:xfrm>
          <a:prstGeom prst="rect">
            <a:avLst/>
          </a:prstGeom>
        </p:spPr>
      </p:pic>
    </p:spTree>
    <p:extLst>
      <p:ext uri="{BB962C8B-B14F-4D97-AF65-F5344CB8AC3E}">
        <p14:creationId xmlns:p14="http://schemas.microsoft.com/office/powerpoint/2010/main" val="351758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19176" y="1617681"/>
            <a:ext cx="7467600" cy="4525963"/>
          </a:xfrm>
        </p:spPr>
        <p:txBody>
          <a:bodyPr/>
          <a:lstStyle/>
          <a:p>
            <a:pPr>
              <a:buNone/>
            </a:pPr>
            <a:endParaRPr lang="pl-PL" dirty="0" smtClean="0"/>
          </a:p>
          <a:p>
            <a:pPr>
              <a:buNone/>
            </a:pPr>
            <a:endParaRPr lang="pl-PL" dirty="0" smtClean="0"/>
          </a:p>
          <a:p>
            <a:pPr>
              <a:buNone/>
            </a:pPr>
            <a:endParaRPr lang="pl-PL" dirty="0" smtClean="0"/>
          </a:p>
          <a:p>
            <a:pPr algn="ctr">
              <a:buNone/>
            </a:pPr>
            <a:r>
              <a:rPr lang="pl-PL" sz="4000" b="1" dirty="0" err="1" smtClean="0">
                <a:solidFill>
                  <a:srgbClr val="1E1B5F"/>
                </a:solidFill>
                <a:effectLst>
                  <a:outerShdw blurRad="38100" dist="38100" dir="2700000" algn="tl">
                    <a:srgbClr val="000000">
                      <a:alpha val="43137"/>
                    </a:srgbClr>
                  </a:outerShdw>
                </a:effectLst>
                <a:latin typeface="+mj-lt"/>
                <a:ea typeface="+mj-ea"/>
                <a:cs typeface="+mj-cs"/>
              </a:rPr>
              <a:t>Thank</a:t>
            </a:r>
            <a:r>
              <a:rPr lang="pl-PL" sz="4000" b="1" dirty="0" smtClean="0">
                <a:solidFill>
                  <a:srgbClr val="1E1B5F"/>
                </a:solidFill>
                <a:effectLst>
                  <a:outerShdw blurRad="38100" dist="38100" dir="2700000" algn="tl">
                    <a:srgbClr val="000000">
                      <a:alpha val="43137"/>
                    </a:srgbClr>
                  </a:outerShdw>
                </a:effectLst>
                <a:latin typeface="+mj-lt"/>
                <a:ea typeface="+mj-ea"/>
                <a:cs typeface="+mj-cs"/>
              </a:rPr>
              <a:t> </a:t>
            </a:r>
            <a:r>
              <a:rPr lang="pl-PL" sz="4000" b="1" dirty="0" err="1" smtClean="0">
                <a:solidFill>
                  <a:srgbClr val="1E1B5F"/>
                </a:solidFill>
                <a:effectLst>
                  <a:outerShdw blurRad="38100" dist="38100" dir="2700000" algn="tl">
                    <a:srgbClr val="000000">
                      <a:alpha val="43137"/>
                    </a:srgbClr>
                  </a:outerShdw>
                </a:effectLst>
                <a:latin typeface="+mj-lt"/>
                <a:ea typeface="+mj-ea"/>
                <a:cs typeface="+mj-cs"/>
              </a:rPr>
              <a:t>you</a:t>
            </a:r>
            <a:r>
              <a:rPr lang="pl-PL" sz="4000" b="1" dirty="0" smtClean="0">
                <a:solidFill>
                  <a:srgbClr val="1E1B5F"/>
                </a:solidFill>
                <a:effectLst>
                  <a:outerShdw blurRad="38100" dist="38100" dir="2700000" algn="tl">
                    <a:srgbClr val="000000">
                      <a:alpha val="43137"/>
                    </a:srgbClr>
                  </a:outerShdw>
                </a:effectLst>
                <a:latin typeface="+mj-lt"/>
                <a:ea typeface="+mj-ea"/>
                <a:cs typeface="+mj-cs"/>
              </a:rPr>
              <a:t>!</a:t>
            </a:r>
            <a:endParaRPr lang="en-GB" sz="4000" b="1" dirty="0">
              <a:solidFill>
                <a:srgbClr val="1E1B5F"/>
              </a:solidFill>
              <a:effectLst>
                <a:outerShdw blurRad="38100" dist="38100" dir="2700000" algn="tl">
                  <a:srgbClr val="000000">
                    <a:alpha val="43137"/>
                  </a:srgbClr>
                </a:outerShdw>
              </a:effectLst>
              <a:latin typeface="+mj-lt"/>
              <a:ea typeface="+mj-ea"/>
              <a:cs typeface="+mj-cs"/>
            </a:endParaRPr>
          </a:p>
        </p:txBody>
      </p:sp>
      <p:sp>
        <p:nvSpPr>
          <p:cNvPr id="5" name="Symbol zastępczy numeru slajdu 4"/>
          <p:cNvSpPr>
            <a:spLocks noGrp="1"/>
          </p:cNvSpPr>
          <p:nvPr>
            <p:ph type="sldNum" sz="quarter" idx="12"/>
          </p:nvPr>
        </p:nvSpPr>
        <p:spPr/>
        <p:txBody>
          <a:bodyPr/>
          <a:lstStyle/>
          <a:p>
            <a:fld id="{4E6644D2-98C7-4BD9-A1D8-334C6E1E2FA2}" type="slidenum">
              <a:rPr lang="en-GB" smtClean="0"/>
              <a:pPr/>
              <a:t>15</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b="1" dirty="0" smtClean="0">
                <a:solidFill>
                  <a:srgbClr val="1F497D"/>
                </a:solidFill>
                <a:latin typeface="+mn-lt"/>
                <a:ea typeface="+mn-ea"/>
                <a:cs typeface="+mn-cs"/>
              </a:rPr>
              <a:t>Outline</a:t>
            </a:r>
            <a:endParaRPr lang="en-GB" b="1" dirty="0">
              <a:solidFill>
                <a:srgbClr val="1F497D"/>
              </a:solidFill>
              <a:latin typeface="+mn-lt"/>
              <a:ea typeface="+mn-ea"/>
              <a:cs typeface="+mn-cs"/>
            </a:endParaRPr>
          </a:p>
        </p:txBody>
      </p:sp>
      <p:sp>
        <p:nvSpPr>
          <p:cNvPr id="3" name="Symbol zastępczy zawartości 2"/>
          <p:cNvSpPr>
            <a:spLocks noGrp="1"/>
          </p:cNvSpPr>
          <p:nvPr>
            <p:ph idx="1"/>
          </p:nvPr>
        </p:nvSpPr>
        <p:spPr/>
        <p:txBody>
          <a:bodyPr/>
          <a:lstStyle/>
          <a:p>
            <a:endParaRPr lang="pl-PL" sz="2000" dirty="0" smtClean="0">
              <a:solidFill>
                <a:srgbClr val="1F497D"/>
              </a:solidFill>
              <a:latin typeface="Arial" charset="0"/>
            </a:endParaRPr>
          </a:p>
          <a:p>
            <a:r>
              <a:rPr lang="en-GB" sz="2000" dirty="0" err="1" smtClean="0">
                <a:solidFill>
                  <a:srgbClr val="1F497D"/>
                </a:solidFill>
                <a:latin typeface="Arial" charset="0"/>
              </a:rPr>
              <a:t>Regolith</a:t>
            </a:r>
            <a:endParaRPr lang="en-GB" sz="2000" dirty="0" smtClean="0">
              <a:solidFill>
                <a:srgbClr val="1F497D"/>
              </a:solidFill>
              <a:latin typeface="Arial" charset="0"/>
            </a:endParaRPr>
          </a:p>
          <a:p>
            <a:r>
              <a:rPr lang="en-GB" sz="2000" dirty="0" smtClean="0">
                <a:solidFill>
                  <a:srgbClr val="1F497D"/>
                </a:solidFill>
                <a:latin typeface="Arial" charset="0"/>
              </a:rPr>
              <a:t>Active measurements and data interpretation</a:t>
            </a:r>
          </a:p>
          <a:p>
            <a:r>
              <a:rPr lang="en-GB" sz="2000" dirty="0" smtClean="0">
                <a:solidFill>
                  <a:srgbClr val="1F497D"/>
                </a:solidFill>
                <a:latin typeface="Arial" charset="0"/>
              </a:rPr>
              <a:t>Theory</a:t>
            </a:r>
          </a:p>
          <a:p>
            <a:r>
              <a:rPr lang="en-GB" sz="2000" dirty="0" smtClean="0">
                <a:solidFill>
                  <a:srgbClr val="1F497D"/>
                </a:solidFill>
                <a:latin typeface="Arial" charset="0"/>
              </a:rPr>
              <a:t>Experiments</a:t>
            </a:r>
          </a:p>
        </p:txBody>
      </p:sp>
      <p:sp>
        <p:nvSpPr>
          <p:cNvPr id="5" name="Symbol zastępczy numeru slajdu 4"/>
          <p:cNvSpPr>
            <a:spLocks noGrp="1"/>
          </p:cNvSpPr>
          <p:nvPr>
            <p:ph type="sldNum" sz="quarter" idx="12"/>
          </p:nvPr>
        </p:nvSpPr>
        <p:spPr/>
        <p:txBody>
          <a:bodyPr/>
          <a:lstStyle/>
          <a:p>
            <a:fld id="{4E6644D2-98C7-4BD9-A1D8-334C6E1E2FA2}" type="slidenum">
              <a:rPr lang="en-GB" smtClean="0"/>
              <a:pPr/>
              <a:t>2</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600200"/>
            <a:ext cx="2476500" cy="1981200"/>
          </a:xfrm>
          <a:prstGeom prst="rect">
            <a:avLst/>
          </a:prstGeom>
        </p:spPr>
      </p:pic>
      <p:sp>
        <p:nvSpPr>
          <p:cNvPr id="7" name="Content Placeholder 6"/>
          <p:cNvSpPr>
            <a:spLocks noGrp="1"/>
          </p:cNvSpPr>
          <p:nvPr>
            <p:ph idx="1"/>
          </p:nvPr>
        </p:nvSpPr>
        <p:spPr>
          <a:xfrm>
            <a:off x="76200" y="2315249"/>
            <a:ext cx="5495932" cy="4282103"/>
          </a:xfrm>
        </p:spPr>
        <p:txBody>
          <a:bodyPr>
            <a:noAutofit/>
          </a:bodyPr>
          <a:lstStyle/>
          <a:p>
            <a:pPr>
              <a:lnSpc>
                <a:spcPct val="120000"/>
              </a:lnSpc>
              <a:buFont typeface="Arial" pitchFamily="34" charset="0"/>
              <a:buChar char="•"/>
            </a:pPr>
            <a:r>
              <a:rPr lang="pl-PL" sz="2000" dirty="0" err="1" smtClean="0">
                <a:solidFill>
                  <a:srgbClr val="1F497D"/>
                </a:solidFill>
                <a:latin typeface="Arial" charset="0"/>
              </a:rPr>
              <a:t>Mean</a:t>
            </a:r>
            <a:r>
              <a:rPr lang="pl-PL" sz="2000" dirty="0" smtClean="0">
                <a:solidFill>
                  <a:srgbClr val="1F497D"/>
                </a:solidFill>
                <a:latin typeface="Arial" charset="0"/>
              </a:rPr>
              <a:t> </a:t>
            </a:r>
            <a:r>
              <a:rPr lang="pl-PL" sz="2000" dirty="0" err="1" smtClean="0">
                <a:solidFill>
                  <a:srgbClr val="1F497D"/>
                </a:solidFill>
                <a:latin typeface="Arial" charset="0"/>
              </a:rPr>
              <a:t>size</a:t>
            </a:r>
            <a:r>
              <a:rPr lang="pl-PL" sz="2000" dirty="0" smtClean="0">
                <a:solidFill>
                  <a:srgbClr val="1F497D"/>
                </a:solidFill>
                <a:latin typeface="Arial" charset="0"/>
              </a:rPr>
              <a:t> of the </a:t>
            </a:r>
            <a:r>
              <a:rPr lang="pl-PL" sz="2000" dirty="0" err="1" smtClean="0">
                <a:solidFill>
                  <a:srgbClr val="1F497D"/>
                </a:solidFill>
                <a:latin typeface="Arial" charset="0"/>
              </a:rPr>
              <a:t>grains</a:t>
            </a:r>
            <a:r>
              <a:rPr lang="en-GB" sz="2000" dirty="0" smtClean="0">
                <a:solidFill>
                  <a:srgbClr val="1F497D"/>
                </a:solidFill>
                <a:latin typeface="Arial" charset="0"/>
              </a:rPr>
              <a:t>:</a:t>
            </a:r>
            <a:r>
              <a:rPr lang="en-GB" sz="2000" dirty="0" smtClean="0">
                <a:solidFill>
                  <a:srgbClr val="1F497D"/>
                </a:solidFill>
                <a:latin typeface="Arial" charset="0"/>
              </a:rPr>
              <a:t/>
            </a:r>
            <a:br>
              <a:rPr lang="en-GB" sz="2000" dirty="0" smtClean="0">
                <a:solidFill>
                  <a:srgbClr val="1F497D"/>
                </a:solidFill>
                <a:latin typeface="Arial" charset="0"/>
              </a:rPr>
            </a:br>
            <a:r>
              <a:rPr lang="en-GB" sz="2000" dirty="0" smtClean="0">
                <a:solidFill>
                  <a:srgbClr val="1F497D"/>
                </a:solidFill>
                <a:latin typeface="Arial" charset="0"/>
              </a:rPr>
              <a:t>40-800 </a:t>
            </a:r>
            <a:r>
              <a:rPr lang="en-GB" sz="2000" dirty="0" err="1" smtClean="0">
                <a:solidFill>
                  <a:srgbClr val="1F497D"/>
                </a:solidFill>
                <a:latin typeface="Arial" charset="0"/>
              </a:rPr>
              <a:t>μm</a:t>
            </a:r>
            <a:r>
              <a:rPr lang="en-GB" sz="2000" dirty="0" smtClean="0">
                <a:solidFill>
                  <a:srgbClr val="1F497D"/>
                </a:solidFill>
                <a:latin typeface="Arial" charset="0"/>
              </a:rPr>
              <a:t> </a:t>
            </a:r>
            <a:r>
              <a:rPr lang="en-GB" sz="2000" dirty="0" smtClean="0">
                <a:solidFill>
                  <a:srgbClr val="1F497D"/>
                </a:solidFill>
                <a:latin typeface="Arial" charset="0"/>
              </a:rPr>
              <a:t>(</a:t>
            </a:r>
            <a:r>
              <a:rPr lang="pl-PL" sz="2000" dirty="0" err="1" smtClean="0">
                <a:solidFill>
                  <a:srgbClr val="1F497D"/>
                </a:solidFill>
                <a:latin typeface="Arial" charset="0"/>
              </a:rPr>
              <a:t>average</a:t>
            </a:r>
            <a:r>
              <a:rPr lang="pl-PL" sz="2000" dirty="0" smtClean="0">
                <a:solidFill>
                  <a:srgbClr val="1F497D"/>
                </a:solidFill>
                <a:latin typeface="Arial" charset="0"/>
              </a:rPr>
              <a:t> </a:t>
            </a:r>
            <a:r>
              <a:rPr lang="en-GB" sz="2000" dirty="0" smtClean="0">
                <a:solidFill>
                  <a:srgbClr val="1F497D"/>
                </a:solidFill>
                <a:latin typeface="Arial" charset="0"/>
              </a:rPr>
              <a:t>– </a:t>
            </a:r>
            <a:r>
              <a:rPr lang="en-GB" sz="2000" dirty="0" smtClean="0">
                <a:solidFill>
                  <a:srgbClr val="1F497D"/>
                </a:solidFill>
                <a:latin typeface="Arial" charset="0"/>
              </a:rPr>
              <a:t>60-80 </a:t>
            </a:r>
            <a:r>
              <a:rPr lang="en-GB" sz="2000" dirty="0" err="1" smtClean="0">
                <a:solidFill>
                  <a:srgbClr val="1F497D"/>
                </a:solidFill>
                <a:latin typeface="Arial" charset="0"/>
              </a:rPr>
              <a:t>μm</a:t>
            </a:r>
            <a:r>
              <a:rPr lang="en-GB" sz="2000" dirty="0" smtClean="0">
                <a:solidFill>
                  <a:srgbClr val="1F497D"/>
                </a:solidFill>
                <a:latin typeface="Arial" charset="0"/>
              </a:rPr>
              <a:t>)</a:t>
            </a:r>
          </a:p>
          <a:p>
            <a:pPr>
              <a:lnSpc>
                <a:spcPct val="120000"/>
              </a:lnSpc>
              <a:buFont typeface="Arial" pitchFamily="34" charset="0"/>
              <a:buChar char="•"/>
            </a:pPr>
            <a:r>
              <a:rPr lang="pl-PL" sz="2000" dirty="0" smtClean="0">
                <a:solidFill>
                  <a:srgbClr val="1F497D"/>
                </a:solidFill>
                <a:latin typeface="Arial" charset="0"/>
              </a:rPr>
              <a:t>Średnia gęstość</a:t>
            </a:r>
            <a:r>
              <a:rPr lang="pl-PL" sz="2000" dirty="0">
                <a:solidFill>
                  <a:srgbClr val="1F497D"/>
                </a:solidFill>
                <a:latin typeface="Arial" charset="0"/>
              </a:rPr>
              <a:t>,</a:t>
            </a:r>
            <a:r>
              <a:rPr lang="en-GB" sz="2000" dirty="0" smtClean="0">
                <a:solidFill>
                  <a:srgbClr val="1F497D"/>
                </a:solidFill>
                <a:latin typeface="Arial" charset="0"/>
              </a:rPr>
              <a:t> g/cm</a:t>
            </a:r>
            <a:r>
              <a:rPr lang="en-GB" sz="2000" baseline="30000" dirty="0" smtClean="0">
                <a:solidFill>
                  <a:srgbClr val="1F497D"/>
                </a:solidFill>
                <a:latin typeface="Arial" charset="0"/>
              </a:rPr>
              <a:t>3 </a:t>
            </a:r>
          </a:p>
          <a:p>
            <a:pPr>
              <a:lnSpc>
                <a:spcPct val="120000"/>
              </a:lnSpc>
              <a:buFont typeface="Arial" pitchFamily="34" charset="0"/>
              <a:buChar char="•"/>
            </a:pPr>
            <a:endParaRPr lang="en-GB" sz="2200" dirty="0" smtClean="0"/>
          </a:p>
          <a:p>
            <a:pPr marL="0" indent="0">
              <a:lnSpc>
                <a:spcPct val="120000"/>
              </a:lnSpc>
              <a:buNone/>
            </a:pPr>
            <a:endParaRPr lang="en-GB" sz="2200" dirty="0" smtClean="0"/>
          </a:p>
          <a:p>
            <a:pPr>
              <a:lnSpc>
                <a:spcPct val="120000"/>
              </a:lnSpc>
              <a:buFont typeface="Arial" pitchFamily="34" charset="0"/>
              <a:buChar char="•"/>
            </a:pPr>
            <a:r>
              <a:rPr lang="pl-PL" sz="2000" dirty="0" err="1" smtClean="0">
                <a:solidFill>
                  <a:srgbClr val="1F497D"/>
                </a:solidFill>
                <a:latin typeface="Arial" charset="0"/>
              </a:rPr>
              <a:t>Thermal</a:t>
            </a:r>
            <a:r>
              <a:rPr lang="pl-PL" sz="2000" dirty="0" smtClean="0">
                <a:solidFill>
                  <a:srgbClr val="1F497D"/>
                </a:solidFill>
                <a:latin typeface="Arial" charset="0"/>
              </a:rPr>
              <a:t> </a:t>
            </a:r>
            <a:r>
              <a:rPr lang="pl-PL" sz="2000" dirty="0" err="1" smtClean="0">
                <a:solidFill>
                  <a:srgbClr val="1F497D"/>
                </a:solidFill>
                <a:latin typeface="Arial" charset="0"/>
              </a:rPr>
              <a:t>conductivity</a:t>
            </a:r>
            <a:r>
              <a:rPr lang="pl-PL" sz="2000" dirty="0" smtClean="0">
                <a:solidFill>
                  <a:srgbClr val="1F497D"/>
                </a:solidFill>
                <a:latin typeface="Arial" charset="0"/>
              </a:rPr>
              <a:t>,</a:t>
            </a:r>
            <a:r>
              <a:rPr lang="en-GB" sz="2000" dirty="0" smtClean="0">
                <a:solidFill>
                  <a:srgbClr val="1F497D"/>
                </a:solidFill>
                <a:latin typeface="Arial" charset="0"/>
              </a:rPr>
              <a:t> </a:t>
            </a:r>
            <a:r>
              <a:rPr lang="en-GB" sz="2000" dirty="0" smtClean="0">
                <a:solidFill>
                  <a:srgbClr val="1F497D"/>
                </a:solidFill>
                <a:latin typeface="Arial" charset="0"/>
              </a:rPr>
              <a:t>W/K/m</a:t>
            </a:r>
            <a:r>
              <a:rPr lang="en-GB" sz="2200" dirty="0"/>
              <a:t/>
            </a:r>
            <a:br>
              <a:rPr lang="en-GB" sz="2200" dirty="0"/>
            </a:br>
            <a:endParaRPr lang="en-GB" sz="2200" dirty="0" smtClean="0"/>
          </a:p>
          <a:p>
            <a:pPr>
              <a:lnSpc>
                <a:spcPct val="120000"/>
              </a:lnSpc>
              <a:buFont typeface="Arial" pitchFamily="34" charset="0"/>
              <a:buChar char="•"/>
            </a:pPr>
            <a:endParaRPr lang="en-GB" sz="2200" dirty="0" smtClean="0"/>
          </a:p>
          <a:p>
            <a:pPr>
              <a:lnSpc>
                <a:spcPct val="120000"/>
              </a:lnSpc>
              <a:buFont typeface="Arial" pitchFamily="34" charset="0"/>
              <a:buChar char="•"/>
            </a:pPr>
            <a:r>
              <a:rPr lang="pl-PL" sz="2000" dirty="0" err="1" smtClean="0">
                <a:solidFill>
                  <a:srgbClr val="1F497D"/>
                </a:solidFill>
                <a:latin typeface="Arial" charset="0"/>
              </a:rPr>
              <a:t>Porosity</a:t>
            </a:r>
            <a:r>
              <a:rPr lang="en-GB" sz="2000" dirty="0" smtClean="0">
                <a:solidFill>
                  <a:srgbClr val="1F497D"/>
                </a:solidFill>
                <a:latin typeface="Arial" charset="0"/>
              </a:rPr>
              <a:t>: </a:t>
            </a:r>
            <a:r>
              <a:rPr lang="en-GB" sz="2000" dirty="0" smtClean="0">
                <a:solidFill>
                  <a:srgbClr val="1F497D"/>
                </a:solidFill>
                <a:latin typeface="Arial" charset="0"/>
              </a:rPr>
              <a:t>44-54%</a:t>
            </a:r>
            <a:endParaRPr lang="en-GB" sz="2000" dirty="0">
              <a:solidFill>
                <a:srgbClr val="1F497D"/>
              </a:solidFill>
              <a:latin typeface="Arial" charset="0"/>
            </a:endParaRPr>
          </a:p>
        </p:txBody>
      </p:sp>
      <p:sp>
        <p:nvSpPr>
          <p:cNvPr id="9" name="Title 8"/>
          <p:cNvSpPr>
            <a:spLocks noGrp="1"/>
          </p:cNvSpPr>
          <p:nvPr>
            <p:ph type="title"/>
          </p:nvPr>
        </p:nvSpPr>
        <p:spPr/>
        <p:txBody>
          <a:bodyPr/>
          <a:lstStyle/>
          <a:p>
            <a:r>
              <a:rPr lang="pl-PL" b="1" dirty="0" smtClean="0">
                <a:solidFill>
                  <a:srgbClr val="1F497D"/>
                </a:solidFill>
                <a:latin typeface="+mn-lt"/>
                <a:ea typeface="+mn-ea"/>
                <a:cs typeface="+mn-cs"/>
              </a:rPr>
              <a:t>The </a:t>
            </a:r>
            <a:r>
              <a:rPr lang="pl-PL" b="1" dirty="0" err="1" smtClean="0">
                <a:solidFill>
                  <a:srgbClr val="1F497D"/>
                </a:solidFill>
                <a:latin typeface="+mn-lt"/>
                <a:ea typeface="+mn-ea"/>
                <a:cs typeface="+mn-cs"/>
              </a:rPr>
              <a:t>regolith</a:t>
            </a:r>
            <a:endParaRPr lang="en-US" b="1" dirty="0">
              <a:solidFill>
                <a:srgbClr val="1F497D"/>
              </a:solidFill>
              <a:latin typeface="+mn-lt"/>
              <a:ea typeface="+mn-ea"/>
              <a:cs typeface="+mn-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2819400"/>
            <a:ext cx="2438400" cy="248110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8992" y="4114800"/>
            <a:ext cx="1574800" cy="1574800"/>
          </a:xfrm>
          <a:prstGeom prst="rect">
            <a:avLst/>
          </a:prstGeom>
        </p:spPr>
      </p:pic>
      <p:sp>
        <p:nvSpPr>
          <p:cNvPr id="2" name="Rectangle 1"/>
          <p:cNvSpPr/>
          <p:nvPr/>
        </p:nvSpPr>
        <p:spPr>
          <a:xfrm>
            <a:off x="5410200" y="5300504"/>
            <a:ext cx="1381917" cy="276999"/>
          </a:xfrm>
          <a:prstGeom prst="rect">
            <a:avLst/>
          </a:prstGeom>
        </p:spPr>
        <p:txBody>
          <a:bodyPr wrap="none">
            <a:spAutoFit/>
          </a:bodyPr>
          <a:lstStyle/>
          <a:p>
            <a:r>
              <a:rPr lang="en-US" sz="1200" dirty="0">
                <a:solidFill>
                  <a:srgbClr val="1F497D"/>
                </a:solidFill>
                <a:latin typeface="Arial" charset="0"/>
              </a:rPr>
              <a:t>AS11‑40‑5877HR</a:t>
            </a:r>
          </a:p>
        </p:txBody>
      </p:sp>
      <p:sp>
        <p:nvSpPr>
          <p:cNvPr id="10" name="Rectangle 9"/>
          <p:cNvSpPr/>
          <p:nvPr/>
        </p:nvSpPr>
        <p:spPr>
          <a:xfrm>
            <a:off x="7429520" y="5715000"/>
            <a:ext cx="1571636" cy="646331"/>
          </a:xfrm>
          <a:prstGeom prst="rect">
            <a:avLst/>
          </a:prstGeom>
        </p:spPr>
        <p:txBody>
          <a:bodyPr wrap="square">
            <a:spAutoFit/>
          </a:bodyPr>
          <a:lstStyle/>
          <a:p>
            <a:r>
              <a:rPr lang="en-US" sz="1200" dirty="0" smtClean="0">
                <a:solidFill>
                  <a:srgbClr val="1F497D"/>
                </a:solidFill>
                <a:latin typeface="Arial" charset="0"/>
                <a:sym typeface="Wingdings" pitchFamily="2" charset="2"/>
              </a:rPr>
              <a:t>Credit: Orbital Technologies Corporation</a:t>
            </a:r>
            <a:endParaRPr lang="en-US" sz="1200" dirty="0">
              <a:solidFill>
                <a:srgbClr val="1F497D"/>
              </a:solidFill>
              <a:latin typeface="Arial" charset="0"/>
              <a:sym typeface="Wingdings" pitchFamily="2" charset="2"/>
            </a:endParaRPr>
          </a:p>
        </p:txBody>
      </p:sp>
      <p:cxnSp>
        <p:nvCxnSpPr>
          <p:cNvPr id="5" name="Straight Connector 4"/>
          <p:cNvCxnSpPr/>
          <p:nvPr/>
        </p:nvCxnSpPr>
        <p:spPr>
          <a:xfrm>
            <a:off x="6629400" y="1752600"/>
            <a:ext cx="45720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53200" y="1765756"/>
            <a:ext cx="622286" cy="338554"/>
          </a:xfrm>
          <a:prstGeom prst="rect">
            <a:avLst/>
          </a:prstGeom>
          <a:noFill/>
        </p:spPr>
        <p:txBody>
          <a:bodyPr wrap="none" rtlCol="0">
            <a:spAutoFit/>
          </a:bodyPr>
          <a:lstStyle/>
          <a:p>
            <a:r>
              <a:rPr lang="en-US" sz="1600" b="1" dirty="0" smtClean="0">
                <a:solidFill>
                  <a:prstClr val="black"/>
                </a:solidFill>
              </a:rPr>
              <a:t>1mm</a:t>
            </a:r>
            <a:endParaRPr lang="en-US" sz="4800" b="1"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28335793"/>
              </p:ext>
            </p:extLst>
          </p:nvPr>
        </p:nvGraphicFramePr>
        <p:xfrm>
          <a:off x="457200" y="3518520"/>
          <a:ext cx="4648200" cy="990600"/>
        </p:xfrm>
        <a:graphic>
          <a:graphicData uri="http://schemas.openxmlformats.org/drawingml/2006/table">
            <a:tbl>
              <a:tblPr firstRow="1" bandRow="1">
                <a:tableStyleId>{5C22544A-7EE6-4342-B048-85BDC9FD1C3A}</a:tableStyleId>
              </a:tblPr>
              <a:tblGrid>
                <a:gridCol w="1600200"/>
                <a:gridCol w="1676400"/>
                <a:gridCol w="1371600"/>
              </a:tblGrid>
              <a:tr h="532453">
                <a:tc>
                  <a:txBody>
                    <a:bodyPr/>
                    <a:lstStyle/>
                    <a:p>
                      <a:pPr algn="ctr"/>
                      <a:r>
                        <a:rPr lang="en-US" sz="1700" dirty="0" smtClean="0">
                          <a:solidFill>
                            <a:schemeClr val="tx1"/>
                          </a:solidFill>
                        </a:rPr>
                        <a:t>Lunar regolith</a:t>
                      </a:r>
                      <a:endParaRPr lang="en-US" sz="1700" dirty="0">
                        <a:solidFill>
                          <a:schemeClr val="tx1"/>
                        </a:solidFill>
                      </a:endParaRPr>
                    </a:p>
                  </a:txBody>
                  <a:tcPr anchor="ctr"/>
                </a:tc>
                <a:tc>
                  <a:txBody>
                    <a:bodyPr/>
                    <a:lstStyle/>
                    <a:p>
                      <a:pPr algn="ctr"/>
                      <a:r>
                        <a:rPr lang="en-US" sz="1700" dirty="0" smtClean="0">
                          <a:solidFill>
                            <a:schemeClr val="tx1"/>
                          </a:solidFill>
                        </a:rPr>
                        <a:t>Typical beach</a:t>
                      </a:r>
                      <a:r>
                        <a:rPr lang="en-US" sz="1700" baseline="0" dirty="0" smtClean="0">
                          <a:solidFill>
                            <a:schemeClr val="tx1"/>
                          </a:solidFill>
                        </a:rPr>
                        <a:t> sand</a:t>
                      </a:r>
                      <a:endParaRPr lang="en-US" sz="1700" dirty="0">
                        <a:solidFill>
                          <a:schemeClr val="tx1"/>
                        </a:solidFill>
                      </a:endParaRPr>
                    </a:p>
                  </a:txBody>
                  <a:tcPr anchor="ctr"/>
                </a:tc>
                <a:tc>
                  <a:txBody>
                    <a:bodyPr/>
                    <a:lstStyle/>
                    <a:p>
                      <a:pPr algn="ctr"/>
                      <a:r>
                        <a:rPr lang="en-US" sz="1700" dirty="0" smtClean="0">
                          <a:solidFill>
                            <a:schemeClr val="tx1"/>
                          </a:solidFill>
                        </a:rPr>
                        <a:t>Concrete</a:t>
                      </a:r>
                      <a:endParaRPr lang="en-US" sz="1700" dirty="0">
                        <a:solidFill>
                          <a:schemeClr val="tx1"/>
                        </a:solidFill>
                      </a:endParaRPr>
                    </a:p>
                  </a:txBody>
                  <a:tcPr anchor="ctr"/>
                </a:tc>
              </a:tr>
              <a:tr h="305747">
                <a:tc>
                  <a:txBody>
                    <a:bodyPr/>
                    <a:lstStyle/>
                    <a:p>
                      <a:pPr algn="ctr"/>
                      <a:r>
                        <a:rPr lang="en-US" sz="1900" dirty="0" smtClean="0">
                          <a:solidFill>
                            <a:schemeClr val="tx1"/>
                          </a:solidFill>
                        </a:rPr>
                        <a:t>1.45-1.79</a:t>
                      </a:r>
                      <a:endParaRPr lang="en-US" sz="1900" dirty="0">
                        <a:solidFill>
                          <a:schemeClr val="tx1"/>
                        </a:solidFill>
                      </a:endParaRPr>
                    </a:p>
                  </a:txBody>
                  <a:tcPr anchor="ctr"/>
                </a:tc>
                <a:tc>
                  <a:txBody>
                    <a:bodyPr/>
                    <a:lstStyle/>
                    <a:p>
                      <a:pPr algn="ctr"/>
                      <a:r>
                        <a:rPr lang="en-US" sz="1900" dirty="0" smtClean="0">
                          <a:solidFill>
                            <a:schemeClr val="tx1"/>
                          </a:solidFill>
                        </a:rPr>
                        <a:t>1.52</a:t>
                      </a:r>
                      <a:endParaRPr lang="en-US" sz="1900" dirty="0">
                        <a:solidFill>
                          <a:schemeClr val="tx1"/>
                        </a:solidFill>
                      </a:endParaRPr>
                    </a:p>
                  </a:txBody>
                  <a:tcPr anchor="ctr"/>
                </a:tc>
                <a:tc>
                  <a:txBody>
                    <a:bodyPr/>
                    <a:lstStyle/>
                    <a:p>
                      <a:pPr algn="ctr"/>
                      <a:r>
                        <a:rPr lang="en-US" sz="1900" dirty="0" smtClean="0">
                          <a:solidFill>
                            <a:schemeClr val="tx1"/>
                          </a:solidFill>
                        </a:rPr>
                        <a:t>2.40</a:t>
                      </a:r>
                      <a:endParaRPr lang="en-US" sz="1900" dirty="0">
                        <a:solidFill>
                          <a:schemeClr val="tx1"/>
                        </a:solidFill>
                      </a:endParaRPr>
                    </a:p>
                  </a:txBody>
                  <a:tcPr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28907826"/>
              </p:ext>
            </p:extLst>
          </p:nvPr>
        </p:nvGraphicFramePr>
        <p:xfrm>
          <a:off x="500034" y="4869160"/>
          <a:ext cx="4653888" cy="914400"/>
        </p:xfrm>
        <a:graphic>
          <a:graphicData uri="http://schemas.openxmlformats.org/drawingml/2006/table">
            <a:tbl>
              <a:tblPr firstRow="1" bandRow="1">
                <a:tableStyleId>{5C22544A-7EE6-4342-B048-85BDC9FD1C3A}</a:tableStyleId>
              </a:tblPr>
              <a:tblGrid>
                <a:gridCol w="1785950"/>
                <a:gridCol w="1316642"/>
                <a:gridCol w="1551296"/>
              </a:tblGrid>
              <a:tr h="533400">
                <a:tc>
                  <a:txBody>
                    <a:bodyPr/>
                    <a:lstStyle/>
                    <a:p>
                      <a:pPr algn="ctr"/>
                      <a:r>
                        <a:rPr lang="en-US" sz="1700" dirty="0" smtClean="0">
                          <a:solidFill>
                            <a:schemeClr val="tx1"/>
                          </a:solidFill>
                        </a:rPr>
                        <a:t>Lunar regolith</a:t>
                      </a:r>
                      <a:endParaRPr lang="en-US" sz="1700" dirty="0">
                        <a:solidFill>
                          <a:schemeClr val="tx1"/>
                        </a:solidFill>
                      </a:endParaRPr>
                    </a:p>
                  </a:txBody>
                  <a:tcPr anchor="ctr"/>
                </a:tc>
                <a:tc>
                  <a:txBody>
                    <a:bodyPr/>
                    <a:lstStyle/>
                    <a:p>
                      <a:pPr algn="ctr"/>
                      <a:r>
                        <a:rPr lang="en-US" sz="1700" dirty="0" smtClean="0">
                          <a:solidFill>
                            <a:schemeClr val="tx1"/>
                          </a:solidFill>
                        </a:rPr>
                        <a:t>Basalt</a:t>
                      </a:r>
                      <a:endParaRPr lang="en-US" sz="1700" dirty="0">
                        <a:solidFill>
                          <a:schemeClr val="tx1"/>
                        </a:solidFill>
                      </a:endParaRPr>
                    </a:p>
                  </a:txBody>
                  <a:tcPr anchor="ctr"/>
                </a:tc>
                <a:tc>
                  <a:txBody>
                    <a:bodyPr/>
                    <a:lstStyle/>
                    <a:p>
                      <a:pPr algn="ctr"/>
                      <a:r>
                        <a:rPr lang="en-US" sz="1700" dirty="0" smtClean="0">
                          <a:solidFill>
                            <a:schemeClr val="tx1"/>
                          </a:solidFill>
                        </a:rPr>
                        <a:t>Water</a:t>
                      </a:r>
                      <a:endParaRPr lang="en-US" sz="1700" dirty="0">
                        <a:solidFill>
                          <a:schemeClr val="tx1"/>
                        </a:solidFill>
                      </a:endParaRPr>
                    </a:p>
                  </a:txBody>
                  <a:tcPr anchor="ctr"/>
                </a:tc>
              </a:tr>
              <a:tr h="354993">
                <a:tc>
                  <a:txBody>
                    <a:bodyPr/>
                    <a:lstStyle/>
                    <a:p>
                      <a:pPr algn="ctr"/>
                      <a:r>
                        <a:rPr lang="pl-PL" sz="1900" dirty="0" smtClean="0">
                          <a:solidFill>
                            <a:schemeClr val="tx1"/>
                          </a:solidFill>
                        </a:rPr>
                        <a:t>1.72</a:t>
                      </a:r>
                      <a:r>
                        <a:rPr lang="pl-PL" sz="1900" baseline="0" dirty="0" smtClean="0">
                          <a:solidFill>
                            <a:schemeClr val="tx1"/>
                          </a:solidFill>
                        </a:rPr>
                        <a:t> – 2.95·</a:t>
                      </a:r>
                      <a:r>
                        <a:rPr lang="en-GB" sz="1900" dirty="0" smtClean="0">
                          <a:solidFill>
                            <a:schemeClr val="tx1"/>
                          </a:solidFill>
                        </a:rPr>
                        <a:t>10</a:t>
                      </a:r>
                      <a:r>
                        <a:rPr lang="en-GB" sz="1900" baseline="30000" dirty="0" smtClean="0">
                          <a:solidFill>
                            <a:schemeClr val="tx1"/>
                          </a:solidFill>
                        </a:rPr>
                        <a:t>-</a:t>
                      </a:r>
                      <a:r>
                        <a:rPr lang="pl-PL" sz="1900" baseline="30000" dirty="0" smtClean="0">
                          <a:solidFill>
                            <a:schemeClr val="tx1"/>
                          </a:solidFill>
                        </a:rPr>
                        <a:t>2</a:t>
                      </a:r>
                      <a:r>
                        <a:rPr lang="en-GB" sz="1900" dirty="0" smtClean="0">
                          <a:solidFill>
                            <a:schemeClr val="tx1"/>
                          </a:solidFill>
                        </a:rPr>
                        <a:t> </a:t>
                      </a:r>
                      <a:endParaRPr lang="en-US" sz="1900" dirty="0">
                        <a:solidFill>
                          <a:schemeClr val="tx1"/>
                        </a:solidFill>
                      </a:endParaRPr>
                    </a:p>
                  </a:txBody>
                  <a:tcPr anchor="ctr"/>
                </a:tc>
                <a:tc>
                  <a:txBody>
                    <a:bodyPr/>
                    <a:lstStyle/>
                    <a:p>
                      <a:pPr algn="ctr"/>
                      <a:r>
                        <a:rPr lang="en-GB" sz="1900" dirty="0" smtClean="0">
                          <a:solidFill>
                            <a:schemeClr val="tx1"/>
                          </a:solidFill>
                        </a:rPr>
                        <a:t>3.5</a:t>
                      </a:r>
                      <a:endParaRPr lang="en-US" sz="1900" dirty="0">
                        <a:solidFill>
                          <a:schemeClr val="tx1"/>
                        </a:solidFill>
                      </a:endParaRPr>
                    </a:p>
                  </a:txBody>
                  <a:tcPr anchor="ctr"/>
                </a:tc>
                <a:tc>
                  <a:txBody>
                    <a:bodyPr/>
                    <a:lstStyle/>
                    <a:p>
                      <a:pPr algn="ctr"/>
                      <a:r>
                        <a:rPr lang="en-GB" sz="1900" dirty="0" smtClean="0">
                          <a:solidFill>
                            <a:schemeClr val="tx1"/>
                          </a:solidFill>
                        </a:rPr>
                        <a:t>0.58</a:t>
                      </a:r>
                      <a:endParaRPr lang="en-US" sz="1900" dirty="0">
                        <a:solidFill>
                          <a:schemeClr val="tx1"/>
                        </a:solidFill>
                      </a:endParaRPr>
                    </a:p>
                  </a:txBody>
                  <a:tcPr anchor="ctr"/>
                </a:tc>
              </a:tr>
            </a:tbl>
          </a:graphicData>
        </a:graphic>
      </p:graphicFrame>
      <p:sp>
        <p:nvSpPr>
          <p:cNvPr id="13" name="pole tekstowe 12"/>
          <p:cNvSpPr txBox="1"/>
          <p:nvPr/>
        </p:nvSpPr>
        <p:spPr>
          <a:xfrm>
            <a:off x="395536" y="1465620"/>
            <a:ext cx="5014664" cy="461665"/>
          </a:xfrm>
          <a:prstGeom prst="rect">
            <a:avLst/>
          </a:prstGeom>
          <a:noFill/>
        </p:spPr>
        <p:txBody>
          <a:bodyPr wrap="square" rtlCol="0">
            <a:spAutoFit/>
          </a:bodyPr>
          <a:lstStyle/>
          <a:p>
            <a:r>
              <a:rPr lang="pl-PL" sz="2400" b="1" dirty="0" smtClean="0">
                <a:solidFill>
                  <a:srgbClr val="1F497D"/>
                </a:solidFill>
                <a:latin typeface="Arial" charset="0"/>
              </a:rPr>
              <a:t>Regolit =  </a:t>
            </a:r>
            <a:r>
              <a:rPr lang="pl-PL" sz="2400" b="1" dirty="0" err="1" smtClean="0">
                <a:solidFill>
                  <a:srgbClr val="1F497D"/>
                </a:solidFill>
                <a:latin typeface="Arial" charset="0"/>
              </a:rPr>
              <a:t>rhegos</a:t>
            </a:r>
            <a:r>
              <a:rPr lang="pl-PL" sz="2400" b="1" dirty="0" smtClean="0">
                <a:solidFill>
                  <a:srgbClr val="1F497D"/>
                </a:solidFill>
                <a:latin typeface="Arial" charset="0"/>
              </a:rPr>
              <a:t> + </a:t>
            </a:r>
            <a:r>
              <a:rPr lang="pl-PL" sz="2400" b="1" dirty="0" err="1" smtClean="0">
                <a:solidFill>
                  <a:srgbClr val="1F497D"/>
                </a:solidFill>
                <a:latin typeface="Arial" charset="0"/>
              </a:rPr>
              <a:t>lithos</a:t>
            </a:r>
            <a:r>
              <a:rPr lang="pl-PL" sz="2400" b="1" dirty="0" smtClean="0">
                <a:solidFill>
                  <a:srgbClr val="1F497D"/>
                </a:solidFill>
                <a:latin typeface="Arial" charset="0"/>
              </a:rPr>
              <a:t> (grec.)</a:t>
            </a:r>
            <a:endParaRPr lang="en-US" sz="2400" b="1" dirty="0">
              <a:solidFill>
                <a:srgbClr val="1F497D"/>
              </a:solidFill>
              <a:latin typeface="Arial" charset="0"/>
            </a:endParaRPr>
          </a:p>
        </p:txBody>
      </p:sp>
    </p:spTree>
    <p:extLst>
      <p:ext uri="{BB962C8B-B14F-4D97-AF65-F5344CB8AC3E}">
        <p14:creationId xmlns:p14="http://schemas.microsoft.com/office/powerpoint/2010/main" val="817426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b="1" dirty="0" err="1" smtClean="0">
                <a:solidFill>
                  <a:srgbClr val="1F497D"/>
                </a:solidFill>
                <a:latin typeface="+mn-lt"/>
                <a:ea typeface="+mn-ea"/>
                <a:cs typeface="+mn-cs"/>
              </a:rPr>
              <a:t>Regolith</a:t>
            </a:r>
            <a:endParaRPr lang="en-US" b="1" dirty="0">
              <a:solidFill>
                <a:srgbClr val="1F497D"/>
              </a:solidFill>
              <a:latin typeface="+mn-lt"/>
              <a:ea typeface="+mn-ea"/>
              <a:cs typeface="+mn-cs"/>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340768"/>
            <a:ext cx="4392488" cy="494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503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b="1" dirty="0" smtClean="0">
                <a:solidFill>
                  <a:srgbClr val="1F497D"/>
                </a:solidFill>
              </a:rPr>
              <a:t>Active measurements</a:t>
            </a:r>
            <a:endParaRPr lang="en-GB"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lstStyle/>
          <a:p>
            <a:endParaRPr lang="pl-PL" dirty="0" smtClean="0"/>
          </a:p>
          <a:p>
            <a:endParaRPr lang="pl-PL" dirty="0" smtClean="0"/>
          </a:p>
        </p:txBody>
      </p:sp>
      <p:sp>
        <p:nvSpPr>
          <p:cNvPr id="5" name="Symbol zastępczy numeru slajdu 4"/>
          <p:cNvSpPr>
            <a:spLocks noGrp="1"/>
          </p:cNvSpPr>
          <p:nvPr>
            <p:ph type="sldNum" sz="quarter" idx="12"/>
          </p:nvPr>
        </p:nvSpPr>
        <p:spPr/>
        <p:txBody>
          <a:bodyPr/>
          <a:lstStyle/>
          <a:p>
            <a:fld id="{4E6644D2-98C7-4BD9-A1D8-334C6E1E2FA2}" type="slidenum">
              <a:rPr lang="en-GB" smtClean="0"/>
              <a:pPr/>
              <a:t>5</a:t>
            </a:fld>
            <a:endParaRPr lang="en-GB"/>
          </a:p>
        </p:txBody>
      </p:sp>
      <p:pic>
        <p:nvPicPr>
          <p:cNvPr id="2050" name="Picture 2"/>
          <p:cNvPicPr>
            <a:picLocks noChangeAspect="1" noChangeArrowheads="1"/>
          </p:cNvPicPr>
          <p:nvPr/>
        </p:nvPicPr>
        <p:blipFill>
          <a:blip r:embed="rId2" cstate="print"/>
          <a:srcRect/>
          <a:stretch>
            <a:fillRect/>
          </a:stretch>
        </p:blipFill>
        <p:spPr bwMode="auto">
          <a:xfrm>
            <a:off x="818922" y="1476300"/>
            <a:ext cx="7581900" cy="4914900"/>
          </a:xfrm>
          <a:prstGeom prst="rect">
            <a:avLst/>
          </a:prstGeom>
          <a:noFill/>
          <a:ln w="9525">
            <a:noFill/>
            <a:miter lim="800000"/>
            <a:headEnd/>
            <a:tailEnd/>
          </a:ln>
          <a:effectLst/>
        </p:spPr>
      </p:pic>
      <p:sp>
        <p:nvSpPr>
          <p:cNvPr id="6" name="pole tekstowe 5"/>
          <p:cNvSpPr txBox="1"/>
          <p:nvPr/>
        </p:nvSpPr>
        <p:spPr>
          <a:xfrm>
            <a:off x="5652120" y="5867980"/>
            <a:ext cx="2520280" cy="369332"/>
          </a:xfrm>
          <a:prstGeom prst="rect">
            <a:avLst/>
          </a:prstGeom>
          <a:noFill/>
        </p:spPr>
        <p:txBody>
          <a:bodyPr wrap="square" rtlCol="0">
            <a:spAutoFit/>
          </a:bodyPr>
          <a:lstStyle/>
          <a:p>
            <a:r>
              <a:rPr lang="pl-PL" dirty="0" err="1" smtClean="0">
                <a:solidFill>
                  <a:schemeClr val="bg1"/>
                </a:solidFill>
              </a:rPr>
              <a:t>Credit</a:t>
            </a:r>
            <a:r>
              <a:rPr lang="pl-PL" dirty="0" smtClean="0">
                <a:solidFill>
                  <a:schemeClr val="bg1"/>
                </a:solidFill>
              </a:rPr>
              <a:t>: W. Marczewski</a:t>
            </a:r>
            <a:endParaRPr lang="en-US" dirty="0">
              <a:solidFill>
                <a:schemeClr val="bg1"/>
              </a:solidFill>
            </a:endParaRPr>
          </a:p>
        </p:txBody>
      </p:sp>
      <p:sp>
        <p:nvSpPr>
          <p:cNvPr id="4" name="pole tekstowe 3"/>
          <p:cNvSpPr txBox="1"/>
          <p:nvPr/>
        </p:nvSpPr>
        <p:spPr>
          <a:xfrm>
            <a:off x="785786" y="6237312"/>
            <a:ext cx="2490070" cy="307777"/>
          </a:xfrm>
          <a:prstGeom prst="rect">
            <a:avLst/>
          </a:prstGeom>
          <a:noFill/>
        </p:spPr>
        <p:txBody>
          <a:bodyPr wrap="square" rtlCol="0">
            <a:spAutoFit/>
          </a:bodyPr>
          <a:lstStyle/>
          <a:p>
            <a:r>
              <a:rPr lang="pl-PL" sz="1400" dirty="0" smtClean="0"/>
              <a:t>Ref.: Wojciech </a:t>
            </a:r>
            <a:r>
              <a:rPr lang="pl-PL" sz="1400" dirty="0" smtClean="0"/>
              <a:t>Marczewski</a:t>
            </a:r>
            <a:endParaRPr lang="en-GB"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Symbol zastępczy zawartości 2"/>
              <p:cNvSpPr txBox="1">
                <a:spLocks/>
              </p:cNvSpPr>
              <p:nvPr/>
            </p:nvSpPr>
            <p:spPr bwMode="auto">
              <a:xfrm>
                <a:off x="6096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solidFill>
                      <a:srgbClr val="1F497D"/>
                    </a:solidFill>
                    <a:latin typeface="Arial" charset="0"/>
                  </a:rPr>
                  <a:t>Thermal conductivity is proportional </a:t>
                </a:r>
                <a:r>
                  <a:rPr lang="pl-PL" sz="2000" dirty="0" smtClean="0">
                    <a:solidFill>
                      <a:srgbClr val="1F497D"/>
                    </a:solidFill>
                    <a:latin typeface="Arial" charset="0"/>
                  </a:rPr>
                  <a:t>to </a:t>
                </a:r>
                <a14:m>
                  <m:oMath xmlns:m="http://schemas.openxmlformats.org/officeDocument/2006/math">
                    <m:r>
                      <a:rPr lang="pl-PL" b="0" i="1" smtClean="0">
                        <a:solidFill>
                          <a:srgbClr val="1F497D"/>
                        </a:solidFill>
                        <a:latin typeface="Cambria Math"/>
                      </a:rPr>
                      <m:t>𝑃</m:t>
                    </m:r>
                    <m:f>
                      <m:fPr>
                        <m:ctrlPr>
                          <a:rPr lang="pl-PL" sz="2800" i="1">
                            <a:solidFill>
                              <a:srgbClr val="1F497D"/>
                            </a:solidFill>
                            <a:latin typeface="Cambria Math"/>
                          </a:rPr>
                        </m:ctrlPr>
                      </m:fPr>
                      <m:num>
                        <m:r>
                          <a:rPr lang="pl-PL" sz="2800" i="1">
                            <a:solidFill>
                              <a:srgbClr val="1F497D"/>
                            </a:solidFill>
                            <a:latin typeface="Cambria Math"/>
                          </a:rPr>
                          <m:t>𝑑</m:t>
                        </m:r>
                        <m:r>
                          <m:rPr>
                            <m:sty m:val="p"/>
                          </m:rPr>
                          <a:rPr lang="pl-PL" sz="2800">
                            <a:solidFill>
                              <a:srgbClr val="1F497D"/>
                            </a:solidFill>
                            <a:latin typeface="Cambria Math"/>
                          </a:rPr>
                          <m:t>ln</m:t>
                        </m:r>
                        <m:r>
                          <a:rPr lang="pl-PL" sz="2800" i="1">
                            <a:solidFill>
                              <a:srgbClr val="1F497D"/>
                            </a:solidFill>
                            <a:latin typeface="Cambria Math"/>
                          </a:rPr>
                          <m:t>𝑡</m:t>
                        </m:r>
                      </m:num>
                      <m:den>
                        <m:r>
                          <a:rPr lang="pl-PL" sz="2800" i="1">
                            <a:solidFill>
                              <a:srgbClr val="1F497D"/>
                            </a:solidFill>
                            <a:latin typeface="Cambria Math"/>
                          </a:rPr>
                          <m:t>𝑑𝑇</m:t>
                        </m:r>
                      </m:den>
                    </m:f>
                  </m:oMath>
                </a14:m>
                <a:endParaRPr lang="en-GB" sz="2000" dirty="0" smtClean="0">
                  <a:solidFill>
                    <a:srgbClr val="1F497D"/>
                  </a:solidFill>
                  <a:latin typeface="Arial" charset="0"/>
                </a:endParaRPr>
              </a:p>
            </p:txBody>
          </p:sp>
        </mc:Choice>
        <mc:Fallback>
          <p:sp>
            <p:nvSpPr>
              <p:cNvPr id="7" name="Symbol zastępczy zawartości 2"/>
              <p:cNvSpPr txBox="1">
                <a:spLocks noRot="1" noChangeAspect="1" noMove="1" noResize="1" noEditPoints="1" noAdjustHandles="1" noChangeArrowheads="1" noChangeShapeType="1" noTextEdit="1"/>
              </p:cNvSpPr>
              <p:nvPr/>
            </p:nvSpPr>
            <p:spPr bwMode="auto">
              <a:xfrm>
                <a:off x="609600" y="1752600"/>
                <a:ext cx="8229600" cy="4525963"/>
              </a:xfrm>
              <a:prstGeom prst="rect">
                <a:avLst/>
              </a:prstGeom>
              <a:blipFill rotWithShape="1">
                <a:blip r:embed="rId2"/>
                <a:stretch>
                  <a:fillRect l="-593"/>
                </a:stretch>
              </a:blipFill>
              <a:ln w="9525">
                <a:noFill/>
                <a:miter lim="800000"/>
                <a:headEnd/>
                <a:tailEnd/>
              </a:ln>
            </p:spPr>
            <p:txBody>
              <a:bodyPr/>
              <a:lstStyle/>
              <a:p>
                <a:r>
                  <a:rPr lang="en-US">
                    <a:noFill/>
                  </a:rPr>
                  <a:t> </a:t>
                </a:r>
              </a:p>
            </p:txBody>
          </p:sp>
        </mc:Fallback>
      </mc:AlternateContent>
      <p:sp>
        <p:nvSpPr>
          <p:cNvPr id="2" name="Tytuł 1"/>
          <p:cNvSpPr>
            <a:spLocks noGrp="1"/>
          </p:cNvSpPr>
          <p:nvPr>
            <p:ph type="title"/>
          </p:nvPr>
        </p:nvSpPr>
        <p:spPr/>
        <p:txBody>
          <a:bodyPr/>
          <a:lstStyle/>
          <a:p>
            <a:r>
              <a:rPr lang="en-GB" b="1" dirty="0" smtClean="0">
                <a:solidFill>
                  <a:srgbClr val="1F497D"/>
                </a:solidFill>
              </a:rPr>
              <a:t>Data interpretation</a:t>
            </a:r>
            <a:endParaRPr lang="en-GB" dirty="0">
              <a:effectLst>
                <a:outerShdw blurRad="38100" dist="38100" dir="2700000" algn="tl">
                  <a:srgbClr val="000000">
                    <a:alpha val="43137"/>
                  </a:srgbClr>
                </a:outerShdw>
              </a:effectLst>
            </a:endParaRPr>
          </a:p>
        </p:txBody>
      </p:sp>
      <p:sp>
        <p:nvSpPr>
          <p:cNvPr id="5" name="Symbol zastępczy numeru slajdu 4"/>
          <p:cNvSpPr>
            <a:spLocks noGrp="1"/>
          </p:cNvSpPr>
          <p:nvPr>
            <p:ph type="sldNum" sz="quarter" idx="12"/>
          </p:nvPr>
        </p:nvSpPr>
        <p:spPr/>
        <p:txBody>
          <a:bodyPr/>
          <a:lstStyle/>
          <a:p>
            <a:fld id="{4E6644D2-98C7-4BD9-A1D8-334C6E1E2FA2}" type="slidenum">
              <a:rPr lang="en-GB" smtClean="0"/>
              <a:pPr/>
              <a:t>6</a:t>
            </a:fld>
            <a:endParaRPr lang="en-GB"/>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5" y="3068960"/>
            <a:ext cx="4695675"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5089" y="2338321"/>
            <a:ext cx="4963415" cy="3610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283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b="1" dirty="0" smtClean="0">
                <a:solidFill>
                  <a:srgbClr val="1F497D"/>
                </a:solidFill>
              </a:rPr>
              <a:t>Data interpretation</a:t>
            </a:r>
            <a:endParaRPr lang="en-GB" dirty="0">
              <a:effectLst>
                <a:outerShdw blurRad="38100" dist="38100" dir="2700000" algn="tl">
                  <a:srgbClr val="000000">
                    <a:alpha val="43137"/>
                  </a:srgbClr>
                </a:outerShdw>
              </a:effectLst>
            </a:endParaRPr>
          </a:p>
        </p:txBody>
      </p:sp>
      <p:sp>
        <p:nvSpPr>
          <p:cNvPr id="5" name="Symbol zastępczy numeru slajdu 4"/>
          <p:cNvSpPr>
            <a:spLocks noGrp="1"/>
          </p:cNvSpPr>
          <p:nvPr>
            <p:ph type="sldNum" sz="quarter" idx="12"/>
          </p:nvPr>
        </p:nvSpPr>
        <p:spPr/>
        <p:txBody>
          <a:bodyPr/>
          <a:lstStyle/>
          <a:p>
            <a:fld id="{4E6644D2-98C7-4BD9-A1D8-334C6E1E2FA2}" type="slidenum">
              <a:rPr lang="en-GB" smtClean="0"/>
              <a:pPr/>
              <a:t>7</a:t>
            </a:fld>
            <a:endParaRPr lang="en-GB"/>
          </a:p>
        </p:txBody>
      </p:sp>
      <p:pic>
        <p:nvPicPr>
          <p:cNvPr id="10" name="Picture 2"/>
          <p:cNvPicPr>
            <a:picLocks noChangeAspect="1" noChangeArrowheads="1"/>
          </p:cNvPicPr>
          <p:nvPr/>
        </p:nvPicPr>
        <p:blipFill>
          <a:blip r:embed="rId2"/>
          <a:srcRect/>
          <a:stretch>
            <a:fillRect/>
          </a:stretch>
        </p:blipFill>
        <p:spPr bwMode="auto">
          <a:xfrm>
            <a:off x="1187624" y="1196751"/>
            <a:ext cx="6624736" cy="5284902"/>
          </a:xfrm>
          <a:prstGeom prst="rect">
            <a:avLst/>
          </a:prstGeom>
          <a:noFill/>
          <a:ln w="9525">
            <a:noFill/>
            <a:miter lim="800000"/>
            <a:headEnd/>
            <a:tailEnd/>
          </a:ln>
          <a:effectLst/>
        </p:spPr>
      </p:pic>
    </p:spTree>
    <p:extLst>
      <p:ext uri="{BB962C8B-B14F-4D97-AF65-F5344CB8AC3E}">
        <p14:creationId xmlns:p14="http://schemas.microsoft.com/office/powerpoint/2010/main" val="2235328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solidFill>
                  <a:srgbClr val="1F497D"/>
                </a:solidFill>
              </a:rPr>
              <a:t>Theory</a:t>
            </a:r>
            <a:endParaRPr lang="en-GB" b="1" dirty="0">
              <a:solidFill>
                <a:srgbClr val="1F497D"/>
              </a:solidFill>
            </a:endParaRPr>
          </a:p>
        </p:txBody>
      </p:sp>
      <p:sp>
        <p:nvSpPr>
          <p:cNvPr id="5" name="Symbol zastępczy numeru slajdu 4"/>
          <p:cNvSpPr>
            <a:spLocks noGrp="1"/>
          </p:cNvSpPr>
          <p:nvPr>
            <p:ph type="sldNum" sz="quarter" idx="12"/>
          </p:nvPr>
        </p:nvSpPr>
        <p:spPr/>
        <p:txBody>
          <a:bodyPr/>
          <a:lstStyle/>
          <a:p>
            <a:fld id="{4E6644D2-98C7-4BD9-A1D8-334C6E1E2FA2}" type="slidenum">
              <a:rPr lang="en-GB" smtClean="0"/>
              <a:pPr/>
              <a:t>8</a:t>
            </a:fld>
            <a:endParaRPr lang="en-GB"/>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512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11693" y="1772816"/>
            <a:ext cx="5712635" cy="1224136"/>
          </a:xfrm>
          <a:prstGeom prst="rect">
            <a:avLst/>
          </a:prstGeom>
          <a:noFill/>
        </p:spPr>
      </p:pic>
      <p:sp>
        <p:nvSpPr>
          <p:cNvPr id="51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512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07705" y="3525019"/>
            <a:ext cx="1728192" cy="508808"/>
          </a:xfrm>
          <a:prstGeom prst="rect">
            <a:avLst/>
          </a:prstGeom>
          <a:noFill/>
        </p:spPr>
      </p:pic>
      <p:sp>
        <p:nvSpPr>
          <p:cNvPr id="5125"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12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5126"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64089" y="3501008"/>
            <a:ext cx="2376264" cy="573581"/>
          </a:xfrm>
          <a:prstGeom prst="rect">
            <a:avLst/>
          </a:prstGeom>
          <a:noFill/>
        </p:spPr>
      </p:pic>
      <p:sp>
        <p:nvSpPr>
          <p:cNvPr id="5128" name="Rectangle 8"/>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 name="Prostokąt 17"/>
          <p:cNvSpPr/>
          <p:nvPr/>
        </p:nvSpPr>
        <p:spPr>
          <a:xfrm>
            <a:off x="667041" y="3068960"/>
            <a:ext cx="1024639" cy="461665"/>
          </a:xfrm>
          <a:prstGeom prst="rect">
            <a:avLst/>
          </a:prstGeom>
        </p:spPr>
        <p:txBody>
          <a:bodyPr wrap="none">
            <a:spAutoFit/>
          </a:bodyPr>
          <a:lstStyle/>
          <a:p>
            <a:r>
              <a:rPr lang="en-GB" sz="2400" dirty="0" smtClean="0">
                <a:solidFill>
                  <a:srgbClr val="1F497D"/>
                </a:solidFill>
                <a:latin typeface="Arial" charset="0"/>
              </a:rPr>
              <a:t>where</a:t>
            </a:r>
            <a:endParaRPr lang="en-GB" sz="2000" dirty="0"/>
          </a:p>
        </p:txBody>
      </p:sp>
      <p:sp>
        <p:nvSpPr>
          <p:cNvPr id="513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5131" name="Rectangle 11"/>
          <p:cNvSpPr>
            <a:spLocks noChangeArrowheads="1"/>
          </p:cNvSpPr>
          <p:nvPr/>
        </p:nvSpPr>
        <p:spPr bwMode="auto">
          <a:xfrm>
            <a:off x="0" y="1562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13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5132"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87624" y="5013176"/>
            <a:ext cx="7048929" cy="576064"/>
          </a:xfrm>
          <a:prstGeom prst="rect">
            <a:avLst/>
          </a:prstGeom>
          <a:noFill/>
        </p:spPr>
      </p:pic>
      <p:sp>
        <p:nvSpPr>
          <p:cNvPr id="25" name="Prostokąt 24"/>
          <p:cNvSpPr/>
          <p:nvPr/>
        </p:nvSpPr>
        <p:spPr>
          <a:xfrm>
            <a:off x="683568" y="4293096"/>
            <a:ext cx="3507692" cy="461665"/>
          </a:xfrm>
          <a:prstGeom prst="rect">
            <a:avLst/>
          </a:prstGeom>
        </p:spPr>
        <p:txBody>
          <a:bodyPr wrap="none">
            <a:spAutoFit/>
          </a:bodyPr>
          <a:lstStyle/>
          <a:p>
            <a:r>
              <a:rPr lang="en-GB" sz="2400" dirty="0" smtClean="0">
                <a:solidFill>
                  <a:srgbClr val="1F497D"/>
                </a:solidFill>
                <a:latin typeface="Arial" charset="0"/>
              </a:rPr>
              <a:t>with boundary condition:</a:t>
            </a:r>
            <a:endParaRPr lang="en-GB"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b="1" dirty="0" smtClean="0">
                <a:solidFill>
                  <a:srgbClr val="1F497D"/>
                </a:solidFill>
              </a:rPr>
              <a:t>Theory</a:t>
            </a:r>
            <a:endParaRPr lang="en-GB" b="1" dirty="0">
              <a:solidFill>
                <a:srgbClr val="1F497D"/>
              </a:solidFill>
            </a:endParaRPr>
          </a:p>
        </p:txBody>
      </p:sp>
      <p:sp>
        <p:nvSpPr>
          <p:cNvPr id="5" name="Symbol zastępczy numeru slajdu 4"/>
          <p:cNvSpPr>
            <a:spLocks noGrp="1"/>
          </p:cNvSpPr>
          <p:nvPr>
            <p:ph type="sldNum" sz="quarter" idx="12"/>
          </p:nvPr>
        </p:nvSpPr>
        <p:spPr/>
        <p:txBody>
          <a:bodyPr/>
          <a:lstStyle/>
          <a:p>
            <a:fld id="{4E6644D2-98C7-4BD9-A1D8-334C6E1E2FA2}" type="slidenum">
              <a:rPr lang="en-GB" smtClean="0"/>
              <a:pPr/>
              <a:t>9</a:t>
            </a:fld>
            <a:endParaRPr lang="en-GB"/>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51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5125"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12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5128" name="Rectangle 8"/>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13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513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5134" name="Rectangle 14"/>
          <p:cNvSpPr>
            <a:spLocks noChangeArrowheads="1"/>
          </p:cNvSpPr>
          <p:nvPr/>
        </p:nvSpPr>
        <p:spPr bwMode="auto">
          <a:xfrm>
            <a:off x="-809625" y="9810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l="5276" r="5292"/>
          <a:stretch>
            <a:fillRect/>
          </a:stretch>
        </p:blipFill>
        <p:spPr bwMode="auto">
          <a:xfrm>
            <a:off x="899592" y="1793075"/>
            <a:ext cx="7386896" cy="454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le tekstowe 2"/>
          <p:cNvSpPr txBox="1"/>
          <p:nvPr/>
        </p:nvSpPr>
        <p:spPr>
          <a:xfrm>
            <a:off x="395536" y="1317336"/>
            <a:ext cx="2304256" cy="461665"/>
          </a:xfrm>
          <a:prstGeom prst="rect">
            <a:avLst/>
          </a:prstGeom>
          <a:noFill/>
        </p:spPr>
        <p:txBody>
          <a:bodyPr wrap="square" rtlCol="0">
            <a:spAutoFit/>
          </a:bodyPr>
          <a:lstStyle/>
          <a:p>
            <a:r>
              <a:rPr lang="pl-PL" sz="2400" dirty="0">
                <a:solidFill>
                  <a:srgbClr val="1F497D"/>
                </a:solidFill>
                <a:latin typeface="Arial" charset="0"/>
              </a:rPr>
              <a:t>H in W/m</a:t>
            </a:r>
            <a:r>
              <a:rPr lang="pl-PL" sz="2400" baseline="30000" dirty="0">
                <a:solidFill>
                  <a:srgbClr val="1F497D"/>
                </a:solidFill>
                <a:latin typeface="Arial" charset="0"/>
              </a:rPr>
              <a:t>2</a:t>
            </a:r>
            <a:r>
              <a:rPr lang="pl-PL" sz="2400" dirty="0">
                <a:solidFill>
                  <a:srgbClr val="1F497D"/>
                </a:solidFill>
                <a:latin typeface="Arial" charset="0"/>
              </a:rPr>
              <a:t>/K</a:t>
            </a:r>
            <a:endParaRPr lang="en-US" sz="2400" dirty="0">
              <a:solidFill>
                <a:srgbClr val="1F497D"/>
              </a:solidFill>
              <a:latin typeface="Arial" charset="0"/>
            </a:endParaRPr>
          </a:p>
        </p:txBody>
      </p:sp>
    </p:spTree>
    <p:extLst>
      <p:ext uri="{BB962C8B-B14F-4D97-AF65-F5344CB8AC3E}">
        <p14:creationId xmlns:p14="http://schemas.microsoft.com/office/powerpoint/2010/main" val="2249888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9561</TotalTime>
  <Words>459</Words>
  <Application>Microsoft Office PowerPoint</Application>
  <PresentationFormat>Pokaz na ekranie (4:3)</PresentationFormat>
  <Paragraphs>89</Paragraphs>
  <Slides>15</Slides>
  <Notes>6</Notes>
  <HiddenSlides>0</HiddenSlides>
  <MMClips>0</MMClips>
  <ScaleCrop>false</ScaleCrop>
  <HeadingPairs>
    <vt:vector size="4" baseType="variant">
      <vt:variant>
        <vt:lpstr>Motyw</vt:lpstr>
      </vt:variant>
      <vt:variant>
        <vt:i4>2</vt:i4>
      </vt:variant>
      <vt:variant>
        <vt:lpstr>Tytuły slajdów</vt:lpstr>
      </vt:variant>
      <vt:variant>
        <vt:i4>15</vt:i4>
      </vt:variant>
    </vt:vector>
  </HeadingPairs>
  <TitlesOfParts>
    <vt:vector size="17" baseType="lpstr">
      <vt:lpstr>1_Motyw pakietu Office</vt:lpstr>
      <vt:lpstr>2_Motyw pakietu Office</vt:lpstr>
      <vt:lpstr>Thermal conductivity determination from active measurements – influence of the boundary conditions</vt:lpstr>
      <vt:lpstr>Outline</vt:lpstr>
      <vt:lpstr>The regolith</vt:lpstr>
      <vt:lpstr>Regolith</vt:lpstr>
      <vt:lpstr>Active measurements</vt:lpstr>
      <vt:lpstr>Data interpretation</vt:lpstr>
      <vt:lpstr>Data interpretation</vt:lpstr>
      <vt:lpstr>Theory</vt:lpstr>
      <vt:lpstr>Theory</vt:lpstr>
      <vt:lpstr>Experiment</vt:lpstr>
      <vt:lpstr>Experiment</vt:lpstr>
      <vt:lpstr>Experiment</vt:lpstr>
      <vt:lpstr>Experiment</vt:lpstr>
      <vt:lpstr>Experiment</vt:lpstr>
      <vt:lpstr>Prezentacja programu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Control System for STIX Instrument</dc:title>
  <dc:creator>Agata Przepiórka</dc:creator>
  <cp:lastModifiedBy>Agata Przepiórka</cp:lastModifiedBy>
  <cp:revision>183</cp:revision>
  <dcterms:created xsi:type="dcterms:W3CDTF">2012-05-15T12:13:29Z</dcterms:created>
  <dcterms:modified xsi:type="dcterms:W3CDTF">2014-06-03T13:53:00Z</dcterms:modified>
</cp:coreProperties>
</file>