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78" r:id="rId5"/>
    <p:sldId id="270" r:id="rId6"/>
    <p:sldId id="263" r:id="rId7"/>
    <p:sldId id="264" r:id="rId8"/>
    <p:sldId id="271" r:id="rId9"/>
    <p:sldId id="267" r:id="rId10"/>
    <p:sldId id="272" r:id="rId11"/>
    <p:sldId id="273" r:id="rId12"/>
    <p:sldId id="268" r:id="rId13"/>
    <p:sldId id="274" r:id="rId14"/>
    <p:sldId id="275" r:id="rId15"/>
    <p:sldId id="276" r:id="rId16"/>
    <p:sldId id="277" r:id="rId1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242E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Styl jasny 2 — Ak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18" d="100"/>
          <a:sy n="118" d="100"/>
        </p:scale>
        <p:origin x="-72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143000" y="1122363"/>
            <a:ext cx="6858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Rectangle 4"/>
          <p:cNvSpPr>
            <a:spLocks noGrp="1" noChangeArrowheads="1"/>
          </p:cNvSpPr>
          <p:nvPr>
            <p:ph type="dt" sz="half" idx="10"/>
          </p:nvPr>
        </p:nvSpPr>
        <p:spPr>
          <a:ln/>
        </p:spPr>
        <p:txBody>
          <a:bodyPr/>
          <a:lstStyle>
            <a:lvl1pPr>
              <a:defRPr/>
            </a:lvl1pPr>
          </a:lstStyle>
          <a:p>
            <a:fld id="{EF03B5BD-4CC3-43F1-8145-792AFFE3EC21}" type="datetimeFigureOut">
              <a:rPr lang="pl-PL" smtClean="0"/>
              <a:t>2014-06-04</a:t>
            </a:fld>
            <a:endParaRPr lang="pl-PL"/>
          </a:p>
        </p:txBody>
      </p:sp>
      <p:sp>
        <p:nvSpPr>
          <p:cNvPr id="5" name="Rectangle 5"/>
          <p:cNvSpPr>
            <a:spLocks noGrp="1" noChangeArrowheads="1"/>
          </p:cNvSpPr>
          <p:nvPr>
            <p:ph type="ftr" sz="quarter" idx="11"/>
          </p:nvPr>
        </p:nvSpPr>
        <p:spPr>
          <a:ln/>
        </p:spPr>
        <p:txBody>
          <a:bodyPr/>
          <a:lstStyle>
            <a:lvl1pPr>
              <a:defRPr/>
            </a:lvl1pPr>
          </a:lstStyle>
          <a:p>
            <a:endParaRPr lang="pl-PL"/>
          </a:p>
        </p:txBody>
      </p:sp>
      <p:sp>
        <p:nvSpPr>
          <p:cNvPr id="6" name="Rectangle 6"/>
          <p:cNvSpPr>
            <a:spLocks noGrp="1" noChangeArrowheads="1"/>
          </p:cNvSpPr>
          <p:nvPr>
            <p:ph type="sldNum" sz="quarter" idx="12"/>
          </p:nvPr>
        </p:nvSpPr>
        <p:spPr>
          <a:ln/>
        </p:spPr>
        <p:txBody>
          <a:bodyPr/>
          <a:lstStyle>
            <a:lvl1pPr>
              <a:defRPr/>
            </a:lvl1pPr>
          </a:lstStyle>
          <a:p>
            <a:fld id="{0CB39C93-40A6-4181-B9DD-79B064725AFF}" type="slidenum">
              <a:rPr lang="pl-PL" smtClean="0"/>
              <a:t>‹#›</a:t>
            </a:fld>
            <a:endParaRPr lang="pl-PL"/>
          </a:p>
        </p:txBody>
      </p:sp>
    </p:spTree>
    <p:extLst>
      <p:ext uri="{BB962C8B-B14F-4D97-AF65-F5344CB8AC3E}">
        <p14:creationId xmlns:p14="http://schemas.microsoft.com/office/powerpoint/2010/main" val="2482556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fld id="{EF03B5BD-4CC3-43F1-8145-792AFFE3EC21}" type="datetimeFigureOut">
              <a:rPr lang="pl-PL" smtClean="0"/>
              <a:t>2014-06-04</a:t>
            </a:fld>
            <a:endParaRPr lang="pl-PL"/>
          </a:p>
        </p:txBody>
      </p:sp>
      <p:sp>
        <p:nvSpPr>
          <p:cNvPr id="5" name="Rectangle 5"/>
          <p:cNvSpPr>
            <a:spLocks noGrp="1" noChangeArrowheads="1"/>
          </p:cNvSpPr>
          <p:nvPr>
            <p:ph type="ftr" sz="quarter" idx="11"/>
          </p:nvPr>
        </p:nvSpPr>
        <p:spPr>
          <a:ln/>
        </p:spPr>
        <p:txBody>
          <a:bodyPr/>
          <a:lstStyle>
            <a:lvl1pPr>
              <a:defRPr/>
            </a:lvl1pPr>
          </a:lstStyle>
          <a:p>
            <a:endParaRPr lang="pl-PL"/>
          </a:p>
        </p:txBody>
      </p:sp>
      <p:sp>
        <p:nvSpPr>
          <p:cNvPr id="6" name="Rectangle 6"/>
          <p:cNvSpPr>
            <a:spLocks noGrp="1" noChangeArrowheads="1"/>
          </p:cNvSpPr>
          <p:nvPr>
            <p:ph type="sldNum" sz="quarter" idx="12"/>
          </p:nvPr>
        </p:nvSpPr>
        <p:spPr>
          <a:ln/>
        </p:spPr>
        <p:txBody>
          <a:bodyPr/>
          <a:lstStyle>
            <a:lvl1pPr>
              <a:defRPr/>
            </a:lvl1pPr>
          </a:lstStyle>
          <a:p>
            <a:fld id="{0CB39C93-40A6-4181-B9DD-79B064725AFF}" type="slidenum">
              <a:rPr lang="pl-PL" smtClean="0"/>
              <a:t>‹#›</a:t>
            </a:fld>
            <a:endParaRPr lang="pl-PL"/>
          </a:p>
        </p:txBody>
      </p:sp>
    </p:spTree>
    <p:extLst>
      <p:ext uri="{BB962C8B-B14F-4D97-AF65-F5344CB8AC3E}">
        <p14:creationId xmlns:p14="http://schemas.microsoft.com/office/powerpoint/2010/main" val="3367384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fld id="{EF03B5BD-4CC3-43F1-8145-792AFFE3EC21}" type="datetimeFigureOut">
              <a:rPr lang="pl-PL" smtClean="0"/>
              <a:t>2014-06-04</a:t>
            </a:fld>
            <a:endParaRPr lang="pl-PL"/>
          </a:p>
        </p:txBody>
      </p:sp>
      <p:sp>
        <p:nvSpPr>
          <p:cNvPr id="5" name="Rectangle 5"/>
          <p:cNvSpPr>
            <a:spLocks noGrp="1" noChangeArrowheads="1"/>
          </p:cNvSpPr>
          <p:nvPr>
            <p:ph type="ftr" sz="quarter" idx="11"/>
          </p:nvPr>
        </p:nvSpPr>
        <p:spPr>
          <a:ln/>
        </p:spPr>
        <p:txBody>
          <a:bodyPr/>
          <a:lstStyle>
            <a:lvl1pPr>
              <a:defRPr/>
            </a:lvl1pPr>
          </a:lstStyle>
          <a:p>
            <a:endParaRPr lang="pl-PL"/>
          </a:p>
        </p:txBody>
      </p:sp>
      <p:sp>
        <p:nvSpPr>
          <p:cNvPr id="6" name="Rectangle 6"/>
          <p:cNvSpPr>
            <a:spLocks noGrp="1" noChangeArrowheads="1"/>
          </p:cNvSpPr>
          <p:nvPr>
            <p:ph type="sldNum" sz="quarter" idx="12"/>
          </p:nvPr>
        </p:nvSpPr>
        <p:spPr>
          <a:ln/>
        </p:spPr>
        <p:txBody>
          <a:bodyPr/>
          <a:lstStyle>
            <a:lvl1pPr>
              <a:defRPr/>
            </a:lvl1pPr>
          </a:lstStyle>
          <a:p>
            <a:fld id="{0CB39C93-40A6-4181-B9DD-79B064725AFF}" type="slidenum">
              <a:rPr lang="pl-PL" smtClean="0"/>
              <a:t>‹#›</a:t>
            </a:fld>
            <a:endParaRPr lang="pl-PL"/>
          </a:p>
        </p:txBody>
      </p:sp>
    </p:spTree>
    <p:extLst>
      <p:ext uri="{BB962C8B-B14F-4D97-AF65-F5344CB8AC3E}">
        <p14:creationId xmlns:p14="http://schemas.microsoft.com/office/powerpoint/2010/main" val="2130785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fld id="{EF03B5BD-4CC3-43F1-8145-792AFFE3EC21}" type="datetimeFigureOut">
              <a:rPr lang="pl-PL" smtClean="0"/>
              <a:t>2014-06-04</a:t>
            </a:fld>
            <a:endParaRPr lang="pl-PL"/>
          </a:p>
        </p:txBody>
      </p:sp>
      <p:sp>
        <p:nvSpPr>
          <p:cNvPr id="5" name="Rectangle 5"/>
          <p:cNvSpPr>
            <a:spLocks noGrp="1" noChangeArrowheads="1"/>
          </p:cNvSpPr>
          <p:nvPr>
            <p:ph type="ftr" sz="quarter" idx="11"/>
          </p:nvPr>
        </p:nvSpPr>
        <p:spPr>
          <a:ln/>
        </p:spPr>
        <p:txBody>
          <a:bodyPr/>
          <a:lstStyle>
            <a:lvl1pPr>
              <a:defRPr/>
            </a:lvl1pPr>
          </a:lstStyle>
          <a:p>
            <a:endParaRPr lang="pl-PL"/>
          </a:p>
        </p:txBody>
      </p:sp>
      <p:sp>
        <p:nvSpPr>
          <p:cNvPr id="6" name="Rectangle 6"/>
          <p:cNvSpPr>
            <a:spLocks noGrp="1" noChangeArrowheads="1"/>
          </p:cNvSpPr>
          <p:nvPr>
            <p:ph type="sldNum" sz="quarter" idx="12"/>
          </p:nvPr>
        </p:nvSpPr>
        <p:spPr>
          <a:ln/>
        </p:spPr>
        <p:txBody>
          <a:bodyPr/>
          <a:lstStyle>
            <a:lvl1pPr>
              <a:defRPr/>
            </a:lvl1pPr>
          </a:lstStyle>
          <a:p>
            <a:fld id="{0CB39C93-40A6-4181-B9DD-79B064725AFF}" type="slidenum">
              <a:rPr lang="pl-PL" smtClean="0"/>
              <a:t>‹#›</a:t>
            </a:fld>
            <a:endParaRPr lang="pl-PL"/>
          </a:p>
        </p:txBody>
      </p:sp>
    </p:spTree>
    <p:extLst>
      <p:ext uri="{BB962C8B-B14F-4D97-AF65-F5344CB8AC3E}">
        <p14:creationId xmlns:p14="http://schemas.microsoft.com/office/powerpoint/2010/main" val="2706501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623888" y="1709738"/>
            <a:ext cx="78867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smtClean="0"/>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fld id="{EF03B5BD-4CC3-43F1-8145-792AFFE3EC21}" type="datetimeFigureOut">
              <a:rPr lang="pl-PL" smtClean="0"/>
              <a:t>2014-06-04</a:t>
            </a:fld>
            <a:endParaRPr lang="pl-PL"/>
          </a:p>
        </p:txBody>
      </p:sp>
      <p:sp>
        <p:nvSpPr>
          <p:cNvPr id="5" name="Rectangle 5"/>
          <p:cNvSpPr>
            <a:spLocks noGrp="1" noChangeArrowheads="1"/>
          </p:cNvSpPr>
          <p:nvPr>
            <p:ph type="ftr" sz="quarter" idx="11"/>
          </p:nvPr>
        </p:nvSpPr>
        <p:spPr>
          <a:ln/>
        </p:spPr>
        <p:txBody>
          <a:bodyPr/>
          <a:lstStyle>
            <a:lvl1pPr>
              <a:defRPr/>
            </a:lvl1pPr>
          </a:lstStyle>
          <a:p>
            <a:endParaRPr lang="pl-PL"/>
          </a:p>
        </p:txBody>
      </p:sp>
      <p:sp>
        <p:nvSpPr>
          <p:cNvPr id="6" name="Rectangle 6"/>
          <p:cNvSpPr>
            <a:spLocks noGrp="1" noChangeArrowheads="1"/>
          </p:cNvSpPr>
          <p:nvPr>
            <p:ph type="sldNum" sz="quarter" idx="12"/>
          </p:nvPr>
        </p:nvSpPr>
        <p:spPr>
          <a:ln/>
        </p:spPr>
        <p:txBody>
          <a:bodyPr/>
          <a:lstStyle>
            <a:lvl1pPr>
              <a:defRPr/>
            </a:lvl1pPr>
          </a:lstStyle>
          <a:p>
            <a:fld id="{0CB39C93-40A6-4181-B9DD-79B064725AFF}" type="slidenum">
              <a:rPr lang="pl-PL" smtClean="0"/>
              <a:t>‹#›</a:t>
            </a:fld>
            <a:endParaRPr lang="pl-PL"/>
          </a:p>
        </p:txBody>
      </p:sp>
    </p:spTree>
    <p:extLst>
      <p:ext uri="{BB962C8B-B14F-4D97-AF65-F5344CB8AC3E}">
        <p14:creationId xmlns:p14="http://schemas.microsoft.com/office/powerpoint/2010/main" val="2018908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4"/>
          <p:cNvSpPr>
            <a:spLocks noGrp="1" noChangeArrowheads="1"/>
          </p:cNvSpPr>
          <p:nvPr>
            <p:ph type="dt" sz="half" idx="10"/>
          </p:nvPr>
        </p:nvSpPr>
        <p:spPr>
          <a:ln/>
        </p:spPr>
        <p:txBody>
          <a:bodyPr/>
          <a:lstStyle>
            <a:lvl1pPr>
              <a:defRPr/>
            </a:lvl1pPr>
          </a:lstStyle>
          <a:p>
            <a:fld id="{EF03B5BD-4CC3-43F1-8145-792AFFE3EC21}" type="datetimeFigureOut">
              <a:rPr lang="pl-PL" smtClean="0"/>
              <a:t>2014-06-04</a:t>
            </a:fld>
            <a:endParaRPr lang="pl-PL"/>
          </a:p>
        </p:txBody>
      </p:sp>
      <p:sp>
        <p:nvSpPr>
          <p:cNvPr id="6" name="Rectangle 5"/>
          <p:cNvSpPr>
            <a:spLocks noGrp="1" noChangeArrowheads="1"/>
          </p:cNvSpPr>
          <p:nvPr>
            <p:ph type="ftr" sz="quarter" idx="11"/>
          </p:nvPr>
        </p:nvSpPr>
        <p:spPr>
          <a:ln/>
        </p:spPr>
        <p:txBody>
          <a:bodyPr/>
          <a:lstStyle>
            <a:lvl1pPr>
              <a:defRPr/>
            </a:lvl1pPr>
          </a:lstStyle>
          <a:p>
            <a:endParaRPr lang="pl-PL"/>
          </a:p>
        </p:txBody>
      </p:sp>
      <p:sp>
        <p:nvSpPr>
          <p:cNvPr id="7" name="Rectangle 6"/>
          <p:cNvSpPr>
            <a:spLocks noGrp="1" noChangeArrowheads="1"/>
          </p:cNvSpPr>
          <p:nvPr>
            <p:ph type="sldNum" sz="quarter" idx="12"/>
          </p:nvPr>
        </p:nvSpPr>
        <p:spPr>
          <a:ln/>
        </p:spPr>
        <p:txBody>
          <a:bodyPr/>
          <a:lstStyle>
            <a:lvl1pPr>
              <a:defRPr/>
            </a:lvl1pPr>
          </a:lstStyle>
          <a:p>
            <a:fld id="{0CB39C93-40A6-4181-B9DD-79B064725AFF}" type="slidenum">
              <a:rPr lang="pl-PL" smtClean="0"/>
              <a:t>‹#›</a:t>
            </a:fld>
            <a:endParaRPr lang="pl-PL"/>
          </a:p>
        </p:txBody>
      </p:sp>
    </p:spTree>
    <p:extLst>
      <p:ext uri="{BB962C8B-B14F-4D97-AF65-F5344CB8AC3E}">
        <p14:creationId xmlns:p14="http://schemas.microsoft.com/office/powerpoint/2010/main" val="2503041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30238" y="365125"/>
            <a:ext cx="78867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630238" y="2505075"/>
            <a:ext cx="386873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29150" y="2505075"/>
            <a:ext cx="38877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4"/>
          <p:cNvSpPr>
            <a:spLocks noGrp="1" noChangeArrowheads="1"/>
          </p:cNvSpPr>
          <p:nvPr>
            <p:ph type="dt" sz="half" idx="10"/>
          </p:nvPr>
        </p:nvSpPr>
        <p:spPr>
          <a:ln/>
        </p:spPr>
        <p:txBody>
          <a:bodyPr/>
          <a:lstStyle>
            <a:lvl1pPr>
              <a:defRPr/>
            </a:lvl1pPr>
          </a:lstStyle>
          <a:p>
            <a:fld id="{EF03B5BD-4CC3-43F1-8145-792AFFE3EC21}" type="datetimeFigureOut">
              <a:rPr lang="pl-PL" smtClean="0"/>
              <a:t>2014-06-04</a:t>
            </a:fld>
            <a:endParaRPr lang="pl-PL"/>
          </a:p>
        </p:txBody>
      </p:sp>
      <p:sp>
        <p:nvSpPr>
          <p:cNvPr id="8" name="Rectangle 5"/>
          <p:cNvSpPr>
            <a:spLocks noGrp="1" noChangeArrowheads="1"/>
          </p:cNvSpPr>
          <p:nvPr>
            <p:ph type="ftr" sz="quarter" idx="11"/>
          </p:nvPr>
        </p:nvSpPr>
        <p:spPr>
          <a:ln/>
        </p:spPr>
        <p:txBody>
          <a:bodyPr/>
          <a:lstStyle>
            <a:lvl1pPr>
              <a:defRPr/>
            </a:lvl1pPr>
          </a:lstStyle>
          <a:p>
            <a:endParaRPr lang="pl-PL"/>
          </a:p>
        </p:txBody>
      </p:sp>
      <p:sp>
        <p:nvSpPr>
          <p:cNvPr id="9" name="Rectangle 6"/>
          <p:cNvSpPr>
            <a:spLocks noGrp="1" noChangeArrowheads="1"/>
          </p:cNvSpPr>
          <p:nvPr>
            <p:ph type="sldNum" sz="quarter" idx="12"/>
          </p:nvPr>
        </p:nvSpPr>
        <p:spPr>
          <a:ln/>
        </p:spPr>
        <p:txBody>
          <a:bodyPr/>
          <a:lstStyle>
            <a:lvl1pPr>
              <a:defRPr/>
            </a:lvl1pPr>
          </a:lstStyle>
          <a:p>
            <a:fld id="{0CB39C93-40A6-4181-B9DD-79B064725AFF}" type="slidenum">
              <a:rPr lang="pl-PL" smtClean="0"/>
              <a:t>‹#›</a:t>
            </a:fld>
            <a:endParaRPr lang="pl-PL"/>
          </a:p>
        </p:txBody>
      </p:sp>
    </p:spTree>
    <p:extLst>
      <p:ext uri="{BB962C8B-B14F-4D97-AF65-F5344CB8AC3E}">
        <p14:creationId xmlns:p14="http://schemas.microsoft.com/office/powerpoint/2010/main" val="3285369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4"/>
          <p:cNvSpPr>
            <a:spLocks noGrp="1" noChangeArrowheads="1"/>
          </p:cNvSpPr>
          <p:nvPr>
            <p:ph type="dt" sz="half" idx="10"/>
          </p:nvPr>
        </p:nvSpPr>
        <p:spPr>
          <a:ln/>
        </p:spPr>
        <p:txBody>
          <a:bodyPr/>
          <a:lstStyle>
            <a:lvl1pPr>
              <a:defRPr/>
            </a:lvl1pPr>
          </a:lstStyle>
          <a:p>
            <a:fld id="{EF03B5BD-4CC3-43F1-8145-792AFFE3EC21}" type="datetimeFigureOut">
              <a:rPr lang="pl-PL" smtClean="0"/>
              <a:t>2014-06-04</a:t>
            </a:fld>
            <a:endParaRPr lang="pl-PL"/>
          </a:p>
        </p:txBody>
      </p:sp>
      <p:sp>
        <p:nvSpPr>
          <p:cNvPr id="4" name="Rectangle 5"/>
          <p:cNvSpPr>
            <a:spLocks noGrp="1" noChangeArrowheads="1"/>
          </p:cNvSpPr>
          <p:nvPr>
            <p:ph type="ftr" sz="quarter" idx="11"/>
          </p:nvPr>
        </p:nvSpPr>
        <p:spPr>
          <a:ln/>
        </p:spPr>
        <p:txBody>
          <a:bodyPr/>
          <a:lstStyle>
            <a:lvl1pPr>
              <a:defRPr/>
            </a:lvl1pPr>
          </a:lstStyle>
          <a:p>
            <a:endParaRPr lang="pl-PL"/>
          </a:p>
        </p:txBody>
      </p:sp>
      <p:sp>
        <p:nvSpPr>
          <p:cNvPr id="5" name="Rectangle 6"/>
          <p:cNvSpPr>
            <a:spLocks noGrp="1" noChangeArrowheads="1"/>
          </p:cNvSpPr>
          <p:nvPr>
            <p:ph type="sldNum" sz="quarter" idx="12"/>
          </p:nvPr>
        </p:nvSpPr>
        <p:spPr>
          <a:ln/>
        </p:spPr>
        <p:txBody>
          <a:bodyPr/>
          <a:lstStyle>
            <a:lvl1pPr>
              <a:defRPr/>
            </a:lvl1pPr>
          </a:lstStyle>
          <a:p>
            <a:fld id="{0CB39C93-40A6-4181-B9DD-79B064725AFF}" type="slidenum">
              <a:rPr lang="pl-PL" smtClean="0"/>
              <a:t>‹#›</a:t>
            </a:fld>
            <a:endParaRPr lang="pl-PL"/>
          </a:p>
        </p:txBody>
      </p:sp>
    </p:spTree>
    <p:extLst>
      <p:ext uri="{BB962C8B-B14F-4D97-AF65-F5344CB8AC3E}">
        <p14:creationId xmlns:p14="http://schemas.microsoft.com/office/powerpoint/2010/main" val="708916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EF03B5BD-4CC3-43F1-8145-792AFFE3EC21}" type="datetimeFigureOut">
              <a:rPr lang="pl-PL" smtClean="0"/>
              <a:t>2014-06-04</a:t>
            </a:fld>
            <a:endParaRPr lang="pl-PL"/>
          </a:p>
        </p:txBody>
      </p:sp>
      <p:sp>
        <p:nvSpPr>
          <p:cNvPr id="3" name="Rectangle 5"/>
          <p:cNvSpPr>
            <a:spLocks noGrp="1" noChangeArrowheads="1"/>
          </p:cNvSpPr>
          <p:nvPr>
            <p:ph type="ftr" sz="quarter" idx="11"/>
          </p:nvPr>
        </p:nvSpPr>
        <p:spPr>
          <a:ln/>
        </p:spPr>
        <p:txBody>
          <a:bodyPr/>
          <a:lstStyle>
            <a:lvl1pPr>
              <a:defRPr/>
            </a:lvl1pPr>
          </a:lstStyle>
          <a:p>
            <a:endParaRPr lang="pl-PL"/>
          </a:p>
        </p:txBody>
      </p:sp>
      <p:sp>
        <p:nvSpPr>
          <p:cNvPr id="4" name="Rectangle 6"/>
          <p:cNvSpPr>
            <a:spLocks noGrp="1" noChangeArrowheads="1"/>
          </p:cNvSpPr>
          <p:nvPr>
            <p:ph type="sldNum" sz="quarter" idx="12"/>
          </p:nvPr>
        </p:nvSpPr>
        <p:spPr>
          <a:ln/>
        </p:spPr>
        <p:txBody>
          <a:bodyPr/>
          <a:lstStyle>
            <a:lvl1pPr>
              <a:defRPr/>
            </a:lvl1pPr>
          </a:lstStyle>
          <a:p>
            <a:fld id="{0CB39C93-40A6-4181-B9DD-79B064725AFF}" type="slidenum">
              <a:rPr lang="pl-PL" smtClean="0"/>
              <a:t>‹#›</a:t>
            </a:fld>
            <a:endParaRPr lang="pl-PL"/>
          </a:p>
        </p:txBody>
      </p:sp>
    </p:spTree>
    <p:extLst>
      <p:ext uri="{BB962C8B-B14F-4D97-AF65-F5344CB8AC3E}">
        <p14:creationId xmlns:p14="http://schemas.microsoft.com/office/powerpoint/2010/main" val="303343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30238" y="457200"/>
            <a:ext cx="2949575"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fld id="{EF03B5BD-4CC3-43F1-8145-792AFFE3EC21}" type="datetimeFigureOut">
              <a:rPr lang="pl-PL" smtClean="0"/>
              <a:t>2014-06-04</a:t>
            </a:fld>
            <a:endParaRPr lang="pl-PL"/>
          </a:p>
        </p:txBody>
      </p:sp>
      <p:sp>
        <p:nvSpPr>
          <p:cNvPr id="6" name="Rectangle 5"/>
          <p:cNvSpPr>
            <a:spLocks noGrp="1" noChangeArrowheads="1"/>
          </p:cNvSpPr>
          <p:nvPr>
            <p:ph type="ftr" sz="quarter" idx="11"/>
          </p:nvPr>
        </p:nvSpPr>
        <p:spPr>
          <a:ln/>
        </p:spPr>
        <p:txBody>
          <a:bodyPr/>
          <a:lstStyle>
            <a:lvl1pPr>
              <a:defRPr/>
            </a:lvl1pPr>
          </a:lstStyle>
          <a:p>
            <a:endParaRPr lang="pl-PL"/>
          </a:p>
        </p:txBody>
      </p:sp>
      <p:sp>
        <p:nvSpPr>
          <p:cNvPr id="7" name="Rectangle 6"/>
          <p:cNvSpPr>
            <a:spLocks noGrp="1" noChangeArrowheads="1"/>
          </p:cNvSpPr>
          <p:nvPr>
            <p:ph type="sldNum" sz="quarter" idx="12"/>
          </p:nvPr>
        </p:nvSpPr>
        <p:spPr>
          <a:ln/>
        </p:spPr>
        <p:txBody>
          <a:bodyPr/>
          <a:lstStyle>
            <a:lvl1pPr>
              <a:defRPr/>
            </a:lvl1pPr>
          </a:lstStyle>
          <a:p>
            <a:fld id="{0CB39C93-40A6-4181-B9DD-79B064725AFF}" type="slidenum">
              <a:rPr lang="pl-PL" smtClean="0"/>
              <a:t>‹#›</a:t>
            </a:fld>
            <a:endParaRPr lang="pl-PL"/>
          </a:p>
        </p:txBody>
      </p:sp>
    </p:spTree>
    <p:extLst>
      <p:ext uri="{BB962C8B-B14F-4D97-AF65-F5344CB8AC3E}">
        <p14:creationId xmlns:p14="http://schemas.microsoft.com/office/powerpoint/2010/main" val="1492166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30238" y="457200"/>
            <a:ext cx="2949575"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p>
        </p:txBody>
      </p:sp>
      <p:sp>
        <p:nvSpPr>
          <p:cNvPr id="4" name="Symbol zastępczy tekst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fld id="{EF03B5BD-4CC3-43F1-8145-792AFFE3EC21}" type="datetimeFigureOut">
              <a:rPr lang="pl-PL" smtClean="0"/>
              <a:t>2014-06-04</a:t>
            </a:fld>
            <a:endParaRPr lang="pl-PL"/>
          </a:p>
        </p:txBody>
      </p:sp>
      <p:sp>
        <p:nvSpPr>
          <p:cNvPr id="6" name="Rectangle 5"/>
          <p:cNvSpPr>
            <a:spLocks noGrp="1" noChangeArrowheads="1"/>
          </p:cNvSpPr>
          <p:nvPr>
            <p:ph type="ftr" sz="quarter" idx="11"/>
          </p:nvPr>
        </p:nvSpPr>
        <p:spPr>
          <a:ln/>
        </p:spPr>
        <p:txBody>
          <a:bodyPr/>
          <a:lstStyle>
            <a:lvl1pPr>
              <a:defRPr/>
            </a:lvl1pPr>
          </a:lstStyle>
          <a:p>
            <a:endParaRPr lang="pl-PL"/>
          </a:p>
        </p:txBody>
      </p:sp>
      <p:sp>
        <p:nvSpPr>
          <p:cNvPr id="7" name="Rectangle 6"/>
          <p:cNvSpPr>
            <a:spLocks noGrp="1" noChangeArrowheads="1"/>
          </p:cNvSpPr>
          <p:nvPr>
            <p:ph type="sldNum" sz="quarter" idx="12"/>
          </p:nvPr>
        </p:nvSpPr>
        <p:spPr>
          <a:ln/>
        </p:spPr>
        <p:txBody>
          <a:bodyPr/>
          <a:lstStyle>
            <a:lvl1pPr>
              <a:defRPr/>
            </a:lvl1pPr>
          </a:lstStyle>
          <a:p>
            <a:fld id="{0CB39C93-40A6-4181-B9DD-79B064725AFF}" type="slidenum">
              <a:rPr lang="pl-PL" smtClean="0"/>
              <a:t>‹#›</a:t>
            </a:fld>
            <a:endParaRPr lang="pl-PL"/>
          </a:p>
        </p:txBody>
      </p:sp>
    </p:spTree>
    <p:extLst>
      <p:ext uri="{BB962C8B-B14F-4D97-AF65-F5344CB8AC3E}">
        <p14:creationId xmlns:p14="http://schemas.microsoft.com/office/powerpoint/2010/main" val="1859964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l-PL" altLang="pl-PL" smtClean="0"/>
              <a:t>Kliknij, aby edytować styl wzorca tytułu</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fld id="{EF03B5BD-4CC3-43F1-8145-792AFFE3EC21}" type="datetimeFigureOut">
              <a:rPr lang="pl-PL" smtClean="0"/>
              <a:t>2014-06-04</a:t>
            </a:fld>
            <a:endParaRPr lang="pl-P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endParaRPr lang="pl-P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fld id="{0CB39C93-40A6-4181-B9DD-79B064725AFF}" type="slidenum">
              <a:rPr lang="pl-PL" smtClean="0"/>
              <a:t>‹#›</a:t>
            </a:fld>
            <a:endParaRPr lang="pl-PL"/>
          </a:p>
        </p:txBody>
      </p:sp>
    </p:spTree>
    <p:extLst>
      <p:ext uri="{BB962C8B-B14F-4D97-AF65-F5344CB8AC3E}">
        <p14:creationId xmlns:p14="http://schemas.microsoft.com/office/powerpoint/2010/main" val="12771556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t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tif"/><Relationship Id="rId2" Type="http://schemas.openxmlformats.org/officeDocument/2006/relationships/image" Target="../media/image13.tif"/><Relationship Id="rId1" Type="http://schemas.openxmlformats.org/officeDocument/2006/relationships/slideLayout" Target="../slideLayouts/slideLayout2.xml"/><Relationship Id="rId5" Type="http://schemas.openxmlformats.org/officeDocument/2006/relationships/image" Target="../media/image18.tif"/><Relationship Id="rId4" Type="http://schemas.openxmlformats.org/officeDocument/2006/relationships/image" Target="../media/image17.tif"/></Relationships>
</file>

<file path=ppt/slides/_rels/slide12.xml.rels><?xml version="1.0" encoding="UTF-8" standalone="yes"?>
<Relationships xmlns="http://schemas.openxmlformats.org/package/2006/relationships"><Relationship Id="rId2" Type="http://schemas.openxmlformats.org/officeDocument/2006/relationships/image" Target="../media/image19.t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t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tif"/><Relationship Id="rId2" Type="http://schemas.openxmlformats.org/officeDocument/2006/relationships/image" Target="../media/image21.t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13425" y="1638300"/>
            <a:ext cx="8140010" cy="2091897"/>
          </a:xfrm>
        </p:spPr>
        <p:txBody>
          <a:bodyPr>
            <a:noAutofit/>
          </a:bodyPr>
          <a:lstStyle/>
          <a:p>
            <a:pPr>
              <a:spcBef>
                <a:spcPts val="0"/>
              </a:spcBef>
              <a:spcAft>
                <a:spcPts val="0"/>
              </a:spcAft>
            </a:pPr>
            <a:r>
              <a:rPr lang="en-US" sz="2800" b="1" dirty="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Numerical simulations </a:t>
            </a:r>
            <a:r>
              <a:rPr lang="pl-PL" sz="2800" b="1" dirty="0" smtClean="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
            </a:r>
            <a:br>
              <a:rPr lang="pl-PL" sz="2800" b="1" dirty="0" smtClean="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br>
            <a:r>
              <a:rPr lang="en-US" sz="2800" b="1" dirty="0" smtClean="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of </a:t>
            </a:r>
            <a:r>
              <a:rPr lang="en-US" sz="2800" b="1" dirty="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the </a:t>
            </a:r>
            <a:r>
              <a:rPr lang="en-US" sz="2800" b="1" dirty="0" err="1">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quadrupole</a:t>
            </a:r>
            <a:r>
              <a:rPr lang="en-US" sz="2800" b="1" dirty="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 mass </a:t>
            </a:r>
            <a:r>
              <a:rPr lang="en-US" sz="2800" b="1" dirty="0" err="1">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analyser</a:t>
            </a:r>
            <a:r>
              <a:rPr lang="en-US" sz="2800" b="1" dirty="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 </a:t>
            </a:r>
            <a:r>
              <a:rPr lang="pl-PL" sz="2800" b="1" dirty="0" smtClean="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
            </a:r>
            <a:br>
              <a:rPr lang="pl-PL" sz="2800" b="1" dirty="0" smtClean="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br>
            <a:r>
              <a:rPr lang="en-US" sz="2800" b="1" dirty="0" smtClean="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in </a:t>
            </a:r>
            <a:r>
              <a:rPr lang="en-US" sz="2800" b="1" dirty="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context of its potential application </a:t>
            </a:r>
            <a:br>
              <a:rPr lang="en-US" sz="2800" b="1" dirty="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br>
            <a:r>
              <a:rPr lang="en-US" sz="2800" b="1" dirty="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on the Low Velocity Penetrator</a:t>
            </a:r>
            <a:endParaRPr lang="en-US" sz="2800" dirty="0"/>
          </a:p>
        </p:txBody>
      </p:sp>
      <p:sp>
        <p:nvSpPr>
          <p:cNvPr id="3" name="Podtytuł 2"/>
          <p:cNvSpPr>
            <a:spLocks noGrp="1"/>
          </p:cNvSpPr>
          <p:nvPr>
            <p:ph type="subTitle" idx="1"/>
          </p:nvPr>
        </p:nvSpPr>
        <p:spPr>
          <a:xfrm>
            <a:off x="1651000" y="4174697"/>
            <a:ext cx="6193790" cy="931862"/>
          </a:xfrm>
        </p:spPr>
        <p:txBody>
          <a:bodyPr/>
          <a:lstStyle/>
          <a:p>
            <a:pPr algn="r"/>
            <a:r>
              <a:rPr lang="en-US" sz="2000" dirty="0" smtClean="0"/>
              <a:t>Agata </a:t>
            </a:r>
            <a:r>
              <a:rPr lang="en-US" sz="2000" dirty="0" err="1" smtClean="0"/>
              <a:t>Nicolau-Kuklińska</a:t>
            </a:r>
            <a:endParaRPr lang="pl-PL" sz="2000" dirty="0" smtClean="0"/>
          </a:p>
          <a:p>
            <a:pPr algn="r"/>
            <a:r>
              <a:rPr lang="pl-PL" sz="1800" dirty="0" smtClean="0"/>
              <a:t>Karol Seweryn</a:t>
            </a:r>
            <a:endParaRPr lang="pl-PL" sz="1800" dirty="0"/>
          </a:p>
        </p:txBody>
      </p:sp>
      <p:sp>
        <p:nvSpPr>
          <p:cNvPr id="4" name="pole tekstowe 3"/>
          <p:cNvSpPr txBox="1"/>
          <p:nvPr/>
        </p:nvSpPr>
        <p:spPr>
          <a:xfrm>
            <a:off x="1132514" y="6300132"/>
            <a:ext cx="5352176" cy="369116"/>
          </a:xfrm>
          <a:prstGeom prst="rect">
            <a:avLst/>
          </a:prstGeom>
          <a:noFill/>
        </p:spPr>
        <p:txBody>
          <a:bodyPr wrap="square" rtlCol="0">
            <a:spAutoFit/>
          </a:bodyPr>
          <a:lstStyle/>
          <a:p>
            <a:r>
              <a:rPr lang="pl-PL" dirty="0" smtClean="0"/>
              <a:t>MPSE 2014</a:t>
            </a:r>
            <a:endParaRPr lang="pl-PL" dirty="0"/>
          </a:p>
        </p:txBody>
      </p:sp>
    </p:spTree>
    <p:extLst>
      <p:ext uri="{BB962C8B-B14F-4D97-AF65-F5344CB8AC3E}">
        <p14:creationId xmlns:p14="http://schemas.microsoft.com/office/powerpoint/2010/main" val="2964622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94360" y="160020"/>
            <a:ext cx="8229600" cy="952818"/>
          </a:xfrm>
        </p:spPr>
        <p:txBody>
          <a:bodyPr/>
          <a:lstStyle/>
          <a:p>
            <a:r>
              <a:rPr lang="en-US" sz="2800" b="1" dirty="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Parameters </a:t>
            </a:r>
            <a:r>
              <a:rPr lang="en-US" sz="2800" b="1" dirty="0" smtClean="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study</a:t>
            </a:r>
            <a:r>
              <a:rPr lang="pl-PL" sz="2800" b="1" dirty="0" smtClean="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 </a:t>
            </a:r>
            <a:r>
              <a:rPr lang="en-US" sz="2800" b="1" dirty="0" smtClean="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 frequency</a:t>
            </a:r>
            <a:endParaRPr lang="pl-PL" sz="2800" dirty="0"/>
          </a:p>
        </p:txBody>
      </p:sp>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346" y="1382029"/>
            <a:ext cx="7295988" cy="4850095"/>
          </a:xfrm>
          <a:prstGeom prst="rect">
            <a:avLst/>
          </a:prstGeom>
        </p:spPr>
      </p:pic>
    </p:spTree>
    <p:extLst>
      <p:ext uri="{BB962C8B-B14F-4D97-AF65-F5344CB8AC3E}">
        <p14:creationId xmlns:p14="http://schemas.microsoft.com/office/powerpoint/2010/main" val="23934756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15997"/>
            <a:ext cx="8229600" cy="1143000"/>
          </a:xfrm>
        </p:spPr>
        <p:txBody>
          <a:bodyPr/>
          <a:lstStyle/>
          <a:p>
            <a:r>
              <a:rPr lang="en-US" sz="2800" b="1" dirty="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Parameters study – ion source </a:t>
            </a:r>
            <a:r>
              <a:rPr lang="pl-PL" sz="2800" b="1" dirty="0" smtClean="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radius</a:t>
            </a:r>
            <a:r>
              <a:rPr lang="en-US" sz="2800" dirty="0" smtClean="0"/>
              <a:t> </a:t>
            </a:r>
            <a:endParaRPr lang="pl-PL" sz="2800" dirty="0"/>
          </a:p>
        </p:txBody>
      </p:sp>
      <p:pic>
        <p:nvPicPr>
          <p:cNvPr id="16" name="Obraz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158997"/>
            <a:ext cx="2971088" cy="2088936"/>
          </a:xfrm>
          <a:prstGeom prst="rect">
            <a:avLst/>
          </a:prstGeom>
        </p:spPr>
      </p:pic>
      <p:pic>
        <p:nvPicPr>
          <p:cNvPr id="17" name="Obraz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7717" y="986087"/>
            <a:ext cx="2967423" cy="2086359"/>
          </a:xfrm>
          <a:prstGeom prst="rect">
            <a:avLst/>
          </a:prstGeom>
        </p:spPr>
      </p:pic>
      <p:pic>
        <p:nvPicPr>
          <p:cNvPr id="18" name="Obraz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990" y="3678298"/>
            <a:ext cx="2971088" cy="2088936"/>
          </a:xfrm>
          <a:prstGeom prst="rect">
            <a:avLst/>
          </a:prstGeom>
        </p:spPr>
      </p:pic>
      <p:pic>
        <p:nvPicPr>
          <p:cNvPr id="4" name="Obraz 3"/>
          <p:cNvPicPr>
            <a:picLocks noChangeAspect="1"/>
          </p:cNvPicPr>
          <p:nvPr/>
        </p:nvPicPr>
        <p:blipFill rotWithShape="1">
          <a:blip r:embed="rId5">
            <a:extLst>
              <a:ext uri="{28A0092B-C50C-407E-A947-70E740481C1C}">
                <a14:useLocalDpi xmlns:a14="http://schemas.microsoft.com/office/drawing/2010/main" val="0"/>
              </a:ext>
            </a:extLst>
          </a:blip>
          <a:srcRect r="7807"/>
          <a:stretch/>
        </p:blipFill>
        <p:spPr>
          <a:xfrm>
            <a:off x="3727281" y="3072446"/>
            <a:ext cx="4733140" cy="3328354"/>
          </a:xfrm>
          <a:prstGeom prst="rect">
            <a:avLst/>
          </a:prstGeom>
        </p:spPr>
      </p:pic>
    </p:spTree>
    <p:extLst>
      <p:ext uri="{BB962C8B-B14F-4D97-AF65-F5344CB8AC3E}">
        <p14:creationId xmlns:p14="http://schemas.microsoft.com/office/powerpoint/2010/main" val="22217607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Obraz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8473" y="1494912"/>
            <a:ext cx="6555527" cy="4913605"/>
          </a:xfrm>
          <a:prstGeom prst="rect">
            <a:avLst/>
          </a:prstGeom>
        </p:spPr>
      </p:pic>
      <p:sp>
        <p:nvSpPr>
          <p:cNvPr id="2" name="Tytuł 1"/>
          <p:cNvSpPr>
            <a:spLocks noGrp="1"/>
          </p:cNvSpPr>
          <p:nvPr>
            <p:ph type="title"/>
          </p:nvPr>
        </p:nvSpPr>
        <p:spPr>
          <a:xfrm>
            <a:off x="1741650" y="351912"/>
            <a:ext cx="6789790" cy="1143000"/>
          </a:xfrm>
        </p:spPr>
        <p:txBody>
          <a:bodyPr/>
          <a:lstStyle/>
          <a:p>
            <a:r>
              <a:rPr lang="en-US" sz="2800" b="1" dirty="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Parameters study – </a:t>
            </a:r>
            <a:r>
              <a:rPr lang="pl-PL" sz="2800" b="1" dirty="0" err="1">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initial</a:t>
            </a:r>
            <a:r>
              <a:rPr lang="pl-PL" sz="2800" b="1" dirty="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 </a:t>
            </a:r>
            <a:r>
              <a:rPr lang="pl-PL" sz="2800" b="1" dirty="0" err="1" smtClean="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velocity</a:t>
            </a:r>
            <a:endParaRPr lang="pl-PL" sz="2800" dirty="0"/>
          </a:p>
        </p:txBody>
      </p:sp>
      <p:sp>
        <p:nvSpPr>
          <p:cNvPr id="4" name="Prostokąt 3"/>
          <p:cNvSpPr/>
          <p:nvPr/>
        </p:nvSpPr>
        <p:spPr>
          <a:xfrm>
            <a:off x="362860" y="3772532"/>
            <a:ext cx="2468354" cy="915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Accelerating </a:t>
            </a:r>
            <a:r>
              <a:rPr lang="en-US" sz="1200" dirty="0">
                <a:solidFill>
                  <a:schemeClr val="tx1"/>
                </a:solidFill>
              </a:rPr>
              <a:t>voltage </a:t>
            </a:r>
            <a:r>
              <a:rPr lang="en-US" sz="1200" b="1" i="1" dirty="0">
                <a:solidFill>
                  <a:schemeClr val="tx1"/>
                </a:solidFill>
              </a:rPr>
              <a:t>A</a:t>
            </a:r>
            <a:r>
              <a:rPr lang="en-US" sz="1200" b="1" dirty="0">
                <a:solidFill>
                  <a:schemeClr val="tx1"/>
                </a:solidFill>
              </a:rPr>
              <a:t> = </a:t>
            </a:r>
            <a:r>
              <a:rPr lang="pl-PL" sz="1200" b="1" dirty="0" smtClean="0">
                <a:solidFill>
                  <a:schemeClr val="tx1"/>
                </a:solidFill>
              </a:rPr>
              <a:t>1</a:t>
            </a:r>
            <a:r>
              <a:rPr lang="en-US" sz="1200" b="1" dirty="0" smtClean="0">
                <a:solidFill>
                  <a:schemeClr val="tx1"/>
                </a:solidFill>
              </a:rPr>
              <a:t> </a:t>
            </a:r>
            <a:r>
              <a:rPr lang="en-US" sz="1200" b="1" dirty="0">
                <a:solidFill>
                  <a:schemeClr val="tx1"/>
                </a:solidFill>
              </a:rPr>
              <a:t>V</a:t>
            </a:r>
          </a:p>
          <a:p>
            <a:pPr algn="ctr"/>
            <a:r>
              <a:rPr lang="en-US" sz="1200" dirty="0">
                <a:solidFill>
                  <a:schemeClr val="tx1"/>
                </a:solidFill>
              </a:rPr>
              <a:t>Initial ions velocity </a:t>
            </a:r>
            <a:r>
              <a:rPr lang="en-US" sz="1200" b="1" i="1" dirty="0">
                <a:solidFill>
                  <a:schemeClr val="tx1"/>
                </a:solidFill>
              </a:rPr>
              <a:t>v</a:t>
            </a:r>
            <a:r>
              <a:rPr lang="en-US" sz="1200" b="1" dirty="0">
                <a:solidFill>
                  <a:schemeClr val="tx1"/>
                </a:solidFill>
              </a:rPr>
              <a:t> = </a:t>
            </a:r>
            <a:r>
              <a:rPr lang="pl-PL" sz="1200" b="1" dirty="0" smtClean="0">
                <a:solidFill>
                  <a:schemeClr val="tx1"/>
                </a:solidFill>
              </a:rPr>
              <a:t>2245</a:t>
            </a:r>
            <a:r>
              <a:rPr lang="en-US" sz="1200" b="1" dirty="0" smtClean="0">
                <a:solidFill>
                  <a:schemeClr val="tx1"/>
                </a:solidFill>
              </a:rPr>
              <a:t> </a:t>
            </a:r>
            <a:r>
              <a:rPr lang="en-US" sz="1200" b="1" dirty="0">
                <a:solidFill>
                  <a:schemeClr val="tx1"/>
                </a:solidFill>
              </a:rPr>
              <a:t>m/s</a:t>
            </a:r>
          </a:p>
          <a:p>
            <a:pPr algn="ctr"/>
            <a:endParaRPr lang="pl-PL" sz="1050" dirty="0">
              <a:solidFill>
                <a:schemeClr val="tx1"/>
              </a:solidFill>
            </a:endParaRPr>
          </a:p>
        </p:txBody>
      </p:sp>
      <p:sp>
        <p:nvSpPr>
          <p:cNvPr id="5" name="Prostokąt 4"/>
          <p:cNvSpPr/>
          <p:nvPr/>
        </p:nvSpPr>
        <p:spPr>
          <a:xfrm>
            <a:off x="362860" y="1926278"/>
            <a:ext cx="2354579" cy="1054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Accelerating </a:t>
            </a:r>
            <a:r>
              <a:rPr lang="en-US" sz="1200" dirty="0">
                <a:solidFill>
                  <a:schemeClr val="tx1"/>
                </a:solidFill>
              </a:rPr>
              <a:t>voltage </a:t>
            </a:r>
            <a:r>
              <a:rPr lang="en-US" sz="1200" b="1" i="1" dirty="0">
                <a:solidFill>
                  <a:schemeClr val="tx1"/>
                </a:solidFill>
              </a:rPr>
              <a:t>A</a:t>
            </a:r>
            <a:r>
              <a:rPr lang="en-US" sz="1200" b="1" dirty="0">
                <a:solidFill>
                  <a:schemeClr val="tx1"/>
                </a:solidFill>
              </a:rPr>
              <a:t> = </a:t>
            </a:r>
            <a:r>
              <a:rPr lang="pl-PL" sz="1200" b="1" dirty="0">
                <a:solidFill>
                  <a:schemeClr val="tx1"/>
                </a:solidFill>
              </a:rPr>
              <a:t>3</a:t>
            </a:r>
            <a:r>
              <a:rPr lang="en-US" sz="1200" b="1" dirty="0">
                <a:solidFill>
                  <a:schemeClr val="tx1"/>
                </a:solidFill>
              </a:rPr>
              <a:t> V</a:t>
            </a:r>
          </a:p>
          <a:p>
            <a:pPr algn="ctr"/>
            <a:r>
              <a:rPr lang="en-US" sz="1200" dirty="0">
                <a:solidFill>
                  <a:schemeClr val="tx1"/>
                </a:solidFill>
              </a:rPr>
              <a:t>Initial ions velocity </a:t>
            </a:r>
            <a:r>
              <a:rPr lang="en-US" sz="1200" b="1" i="1" dirty="0">
                <a:solidFill>
                  <a:schemeClr val="tx1"/>
                </a:solidFill>
              </a:rPr>
              <a:t>v</a:t>
            </a:r>
            <a:r>
              <a:rPr lang="en-US" sz="1200" b="1" dirty="0">
                <a:solidFill>
                  <a:schemeClr val="tx1"/>
                </a:solidFill>
              </a:rPr>
              <a:t> = 3</a:t>
            </a:r>
            <a:r>
              <a:rPr lang="pl-PL" sz="1200" b="1" dirty="0">
                <a:solidFill>
                  <a:schemeClr val="tx1"/>
                </a:solidFill>
              </a:rPr>
              <a:t>889</a:t>
            </a:r>
            <a:r>
              <a:rPr lang="en-US" sz="1200" b="1" dirty="0">
                <a:solidFill>
                  <a:schemeClr val="tx1"/>
                </a:solidFill>
              </a:rPr>
              <a:t> m/s</a:t>
            </a:r>
          </a:p>
          <a:p>
            <a:pPr algn="ctr"/>
            <a:endParaRPr lang="pl-PL" sz="1050" dirty="0">
              <a:solidFill>
                <a:schemeClr val="tx1"/>
              </a:solidFill>
            </a:endParaRPr>
          </a:p>
        </p:txBody>
      </p:sp>
      <p:cxnSp>
        <p:nvCxnSpPr>
          <p:cNvPr id="8" name="Łącznik prosty ze strzałką 7"/>
          <p:cNvCxnSpPr/>
          <p:nvPr/>
        </p:nvCxnSpPr>
        <p:spPr>
          <a:xfrm flipV="1">
            <a:off x="2717439" y="2154363"/>
            <a:ext cx="2235561" cy="205147"/>
          </a:xfrm>
          <a:prstGeom prst="straightConnector1">
            <a:avLst/>
          </a:prstGeom>
          <a:ln>
            <a:solidFill>
              <a:srgbClr val="242EFA"/>
            </a:solidFill>
            <a:tailEnd type="triangle"/>
          </a:ln>
        </p:spPr>
        <p:style>
          <a:lnRef idx="3">
            <a:schemeClr val="accent2"/>
          </a:lnRef>
          <a:fillRef idx="0">
            <a:schemeClr val="accent2"/>
          </a:fillRef>
          <a:effectRef idx="2">
            <a:schemeClr val="accent2"/>
          </a:effectRef>
          <a:fontRef idx="minor">
            <a:schemeClr val="tx1"/>
          </a:fontRef>
        </p:style>
      </p:cxnSp>
      <p:sp>
        <p:nvSpPr>
          <p:cNvPr id="12" name="Prostokąt 11"/>
          <p:cNvSpPr/>
          <p:nvPr/>
        </p:nvSpPr>
        <p:spPr>
          <a:xfrm>
            <a:off x="305972" y="2856868"/>
            <a:ext cx="2468354" cy="915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Accelerating </a:t>
            </a:r>
            <a:r>
              <a:rPr lang="en-US" sz="1200" dirty="0">
                <a:solidFill>
                  <a:schemeClr val="tx1"/>
                </a:solidFill>
              </a:rPr>
              <a:t>voltage </a:t>
            </a:r>
            <a:r>
              <a:rPr lang="en-US" sz="1200" b="1" i="1" dirty="0">
                <a:solidFill>
                  <a:schemeClr val="tx1"/>
                </a:solidFill>
              </a:rPr>
              <a:t>A</a:t>
            </a:r>
            <a:r>
              <a:rPr lang="en-US" sz="1200" b="1" dirty="0">
                <a:solidFill>
                  <a:schemeClr val="tx1"/>
                </a:solidFill>
              </a:rPr>
              <a:t> = 2 V</a:t>
            </a:r>
          </a:p>
          <a:p>
            <a:pPr algn="ctr"/>
            <a:r>
              <a:rPr lang="en-US" sz="1200" dirty="0">
                <a:solidFill>
                  <a:schemeClr val="tx1"/>
                </a:solidFill>
              </a:rPr>
              <a:t>Initial ions velocity </a:t>
            </a:r>
            <a:r>
              <a:rPr lang="en-US" sz="1200" b="1" i="1" dirty="0">
                <a:solidFill>
                  <a:schemeClr val="tx1"/>
                </a:solidFill>
              </a:rPr>
              <a:t>v</a:t>
            </a:r>
            <a:r>
              <a:rPr lang="en-US" sz="1200" b="1" dirty="0">
                <a:solidFill>
                  <a:schemeClr val="tx1"/>
                </a:solidFill>
              </a:rPr>
              <a:t> = 3175 m/s</a:t>
            </a:r>
          </a:p>
          <a:p>
            <a:pPr algn="ctr"/>
            <a:endParaRPr lang="pl-PL" sz="1050" dirty="0">
              <a:solidFill>
                <a:schemeClr val="tx1"/>
              </a:solidFill>
            </a:endParaRPr>
          </a:p>
        </p:txBody>
      </p:sp>
      <p:cxnSp>
        <p:nvCxnSpPr>
          <p:cNvPr id="14" name="Łącznik prosty ze strzałką 13"/>
          <p:cNvCxnSpPr/>
          <p:nvPr/>
        </p:nvCxnSpPr>
        <p:spPr>
          <a:xfrm flipV="1">
            <a:off x="2683805" y="3212127"/>
            <a:ext cx="1923812" cy="17066"/>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6" name="Łącznik prosty ze strzałką 15"/>
          <p:cNvCxnSpPr/>
          <p:nvPr/>
        </p:nvCxnSpPr>
        <p:spPr>
          <a:xfrm>
            <a:off x="2683805" y="4091925"/>
            <a:ext cx="1701764" cy="243587"/>
          </a:xfrm>
          <a:prstGeom prst="straightConnector1">
            <a:avLst/>
          </a:prstGeom>
          <a:ln>
            <a:solidFill>
              <a:srgbClr val="33CC33"/>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6511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8180" y="61278"/>
            <a:ext cx="8229600" cy="1143000"/>
          </a:xfrm>
        </p:spPr>
        <p:txBody>
          <a:bodyPr/>
          <a:lstStyle/>
          <a:p>
            <a:r>
              <a:rPr lang="en-US" sz="2800" b="1" dirty="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Parameters study – a, q parameter</a:t>
            </a:r>
            <a:endParaRPr lang="pl-PL" sz="2800" dirty="0"/>
          </a:p>
        </p:txBody>
      </p:sp>
      <p:sp>
        <p:nvSpPr>
          <p:cNvPr id="3" name="pole tekstowe 2"/>
          <p:cNvSpPr txBox="1"/>
          <p:nvPr/>
        </p:nvSpPr>
        <p:spPr>
          <a:xfrm>
            <a:off x="1482706" y="1349067"/>
            <a:ext cx="6427297" cy="646331"/>
          </a:xfrm>
          <a:prstGeom prst="rect">
            <a:avLst/>
          </a:prstGeom>
          <a:noFill/>
        </p:spPr>
        <p:txBody>
          <a:bodyPr wrap="square" rtlCol="0">
            <a:spAutoFit/>
          </a:bodyPr>
          <a:lstStyle/>
          <a:p>
            <a:r>
              <a:rPr lang="pl-PL" dirty="0" smtClean="0"/>
              <a:t>100%a = 0.05                  100%q=0.7                    a/q </a:t>
            </a:r>
            <a:r>
              <a:rPr lang="pl-PL" dirty="0"/>
              <a:t>= </a:t>
            </a:r>
            <a:r>
              <a:rPr lang="pl-PL" dirty="0" err="1"/>
              <a:t>const</a:t>
            </a:r>
            <a:endParaRPr lang="pl-PL" dirty="0"/>
          </a:p>
          <a:p>
            <a:endParaRPr lang="pl-PL" dirty="0"/>
          </a:p>
        </p:txBody>
      </p:sp>
      <p:pic>
        <p:nvPicPr>
          <p:cNvPr id="7" name="Symbol zastępczy zawartości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1158" y="1995398"/>
            <a:ext cx="8040666" cy="4297385"/>
          </a:xfrm>
        </p:spPr>
      </p:pic>
    </p:spTree>
    <p:extLst>
      <p:ext uri="{BB962C8B-B14F-4D97-AF65-F5344CB8AC3E}">
        <p14:creationId xmlns:p14="http://schemas.microsoft.com/office/powerpoint/2010/main" val="28306695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77240" y="92670"/>
            <a:ext cx="8229600" cy="1143000"/>
          </a:xfrm>
        </p:spPr>
        <p:txBody>
          <a:bodyPr/>
          <a:lstStyle/>
          <a:p>
            <a:r>
              <a:rPr lang="en-US" sz="2800" b="1" dirty="0" smtClean="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Parameters </a:t>
            </a:r>
            <a:r>
              <a:rPr lang="en-US" sz="2800" b="1" dirty="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study – a, q </a:t>
            </a:r>
            <a:r>
              <a:rPr lang="en-US" sz="2800" b="1" dirty="0" smtClean="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parameter</a:t>
            </a:r>
            <a:endParaRPr lang="pl-PL" sz="2800" dirty="0"/>
          </a:p>
        </p:txBody>
      </p:sp>
      <p:sp>
        <p:nvSpPr>
          <p:cNvPr id="6" name="pole tekstowe 5"/>
          <p:cNvSpPr txBox="1"/>
          <p:nvPr/>
        </p:nvSpPr>
        <p:spPr>
          <a:xfrm>
            <a:off x="3438162" y="1307159"/>
            <a:ext cx="2168826" cy="369332"/>
          </a:xfrm>
          <a:prstGeom prst="rect">
            <a:avLst/>
          </a:prstGeom>
          <a:noFill/>
        </p:spPr>
        <p:txBody>
          <a:bodyPr wrap="square" rtlCol="0">
            <a:spAutoFit/>
          </a:bodyPr>
          <a:lstStyle/>
          <a:p>
            <a:r>
              <a:rPr lang="pl-PL" dirty="0"/>
              <a:t>a/q = </a:t>
            </a:r>
            <a:r>
              <a:rPr lang="pl-PL" dirty="0" smtClean="0"/>
              <a:t>eta = </a:t>
            </a:r>
            <a:r>
              <a:rPr lang="pl-PL" dirty="0" err="1" smtClean="0"/>
              <a:t>variable</a:t>
            </a:r>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6042" y="1921650"/>
            <a:ext cx="4315485" cy="3962400"/>
          </a:xfrm>
          <a:prstGeom prst="rect">
            <a:avLst/>
          </a:prstGeom>
        </p:spPr>
      </p:pic>
      <p:pic>
        <p:nvPicPr>
          <p:cNvPr id="5" name="Obraz 4"/>
          <p:cNvPicPr>
            <a:picLocks noChangeAspect="1"/>
          </p:cNvPicPr>
          <p:nvPr/>
        </p:nvPicPr>
        <p:blipFill rotWithShape="1">
          <a:blip r:embed="rId3">
            <a:extLst>
              <a:ext uri="{28A0092B-C50C-407E-A947-70E740481C1C}">
                <a14:useLocalDpi xmlns:a14="http://schemas.microsoft.com/office/drawing/2010/main" val="0"/>
              </a:ext>
            </a:extLst>
          </a:blip>
          <a:srcRect r="5389"/>
          <a:stretch/>
        </p:blipFill>
        <p:spPr>
          <a:xfrm>
            <a:off x="212510" y="1921650"/>
            <a:ext cx="4217447" cy="3962400"/>
          </a:xfrm>
          <a:prstGeom prst="rect">
            <a:avLst/>
          </a:prstGeom>
        </p:spPr>
      </p:pic>
    </p:spTree>
    <p:extLst>
      <p:ext uri="{BB962C8B-B14F-4D97-AF65-F5344CB8AC3E}">
        <p14:creationId xmlns:p14="http://schemas.microsoft.com/office/powerpoint/2010/main" val="30437420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65760" y="389923"/>
            <a:ext cx="8229600" cy="975042"/>
          </a:xfrm>
        </p:spPr>
        <p:txBody>
          <a:bodyPr/>
          <a:lstStyle/>
          <a:p>
            <a:pPr algn="ctr"/>
            <a:r>
              <a:rPr lang="pl-PL" sz="2800" b="1" dirty="0" err="1" smtClean="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Future</a:t>
            </a:r>
            <a:r>
              <a:rPr lang="pl-PL" sz="2800" b="1" dirty="0" smtClean="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 </a:t>
            </a:r>
            <a:r>
              <a:rPr lang="pl-PL" sz="2800" b="1" dirty="0" err="1" smtClean="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work</a:t>
            </a:r>
            <a:endParaRPr lang="pl-PL" sz="2800" b="1" dirty="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Symbol zastępczy zawartości 2"/>
          <p:cNvSpPr>
            <a:spLocks noGrp="1"/>
          </p:cNvSpPr>
          <p:nvPr>
            <p:ph idx="1"/>
          </p:nvPr>
        </p:nvSpPr>
        <p:spPr>
          <a:xfrm>
            <a:off x="365760" y="1455420"/>
            <a:ext cx="8450580" cy="5122933"/>
          </a:xfrm>
        </p:spPr>
        <p:txBody>
          <a:bodyPr>
            <a:noAutofit/>
          </a:bodyPr>
          <a:lstStyle/>
          <a:p>
            <a:pPr marL="457200" indent="-457200">
              <a:lnSpc>
                <a:spcPct val="150000"/>
              </a:lnSpc>
              <a:buFont typeface="+mj-lt"/>
              <a:buAutoNum type="arabicPeriod"/>
            </a:pPr>
            <a:r>
              <a:rPr lang="pl-PL" sz="2000" dirty="0"/>
              <a:t>I</a:t>
            </a:r>
            <a:r>
              <a:rPr lang="en-US" sz="2000" dirty="0" err="1" smtClean="0"/>
              <a:t>ncrease</a:t>
            </a:r>
            <a:r>
              <a:rPr lang="en-US" sz="2000" dirty="0" smtClean="0"/>
              <a:t> </a:t>
            </a:r>
            <a:r>
              <a:rPr lang="en-US" sz="2000" dirty="0"/>
              <a:t>the </a:t>
            </a:r>
            <a:r>
              <a:rPr lang="en-US" sz="2000" dirty="0" smtClean="0"/>
              <a:t>resolution</a:t>
            </a:r>
            <a:r>
              <a:rPr lang="pl-PL" sz="2000" dirty="0" smtClean="0"/>
              <a:t> of the </a:t>
            </a:r>
            <a:r>
              <a:rPr lang="pl-PL" sz="2000" dirty="0" err="1" smtClean="0"/>
              <a:t>quadrupole</a:t>
            </a:r>
            <a:r>
              <a:rPr lang="pl-PL" sz="2000" dirty="0" smtClean="0"/>
              <a:t> mass </a:t>
            </a:r>
            <a:r>
              <a:rPr lang="pl-PL" sz="2000" dirty="0" err="1" smtClean="0"/>
              <a:t>analyser</a:t>
            </a:r>
            <a:endParaRPr lang="pl-PL" sz="2000" dirty="0" smtClean="0"/>
          </a:p>
          <a:p>
            <a:pPr marL="457200" indent="-457200">
              <a:lnSpc>
                <a:spcPct val="150000"/>
              </a:lnSpc>
              <a:buFont typeface="+mj-lt"/>
              <a:buAutoNum type="arabicPeriod"/>
            </a:pPr>
            <a:endParaRPr lang="pl-PL" sz="2000" dirty="0" smtClean="0"/>
          </a:p>
          <a:p>
            <a:pPr marL="457200" indent="-457200">
              <a:lnSpc>
                <a:spcPct val="150000"/>
              </a:lnSpc>
              <a:buFont typeface="+mj-lt"/>
              <a:buAutoNum type="arabicPeriod"/>
            </a:pPr>
            <a:endParaRPr lang="pl-PL" sz="2000" dirty="0"/>
          </a:p>
          <a:p>
            <a:pPr marL="457200" indent="-457200">
              <a:lnSpc>
                <a:spcPct val="150000"/>
              </a:lnSpc>
              <a:buFont typeface="+mj-lt"/>
              <a:buAutoNum type="arabicPeriod"/>
            </a:pPr>
            <a:endParaRPr lang="pl-PL" sz="2000" dirty="0" smtClean="0"/>
          </a:p>
          <a:p>
            <a:pPr marL="457200" indent="-457200">
              <a:lnSpc>
                <a:spcPct val="150000"/>
              </a:lnSpc>
              <a:buFont typeface="+mj-lt"/>
              <a:buAutoNum type="arabicPeriod"/>
            </a:pPr>
            <a:endParaRPr lang="pl-PL" sz="2000" dirty="0"/>
          </a:p>
          <a:p>
            <a:pPr marL="457200" indent="-457200">
              <a:lnSpc>
                <a:spcPct val="150000"/>
              </a:lnSpc>
              <a:buFont typeface="+mj-lt"/>
              <a:buAutoNum type="arabicPeriod"/>
            </a:pPr>
            <a:endParaRPr lang="pl-PL" sz="2000" dirty="0"/>
          </a:p>
          <a:p>
            <a:pPr marL="457200" indent="-457200">
              <a:lnSpc>
                <a:spcPct val="150000"/>
              </a:lnSpc>
              <a:buFont typeface="+mj-lt"/>
              <a:buAutoNum type="arabicPeriod"/>
            </a:pPr>
            <a:r>
              <a:rPr lang="pl-PL" sz="2000" dirty="0" err="1"/>
              <a:t>O</a:t>
            </a:r>
            <a:r>
              <a:rPr lang="en-US" sz="2000" dirty="0" err="1" smtClean="0"/>
              <a:t>ptimalisation</a:t>
            </a:r>
            <a:r>
              <a:rPr lang="en-US" sz="2000" dirty="0" smtClean="0"/>
              <a:t> </a:t>
            </a:r>
            <a:r>
              <a:rPr lang="en-US" sz="2000" dirty="0"/>
              <a:t>mass </a:t>
            </a:r>
            <a:r>
              <a:rPr lang="en-US" sz="2000" dirty="0" err="1"/>
              <a:t>analyser</a:t>
            </a:r>
            <a:r>
              <a:rPr lang="en-US" sz="2000" dirty="0"/>
              <a:t> </a:t>
            </a:r>
            <a:r>
              <a:rPr lang="pl-PL" sz="2000" dirty="0" smtClean="0"/>
              <a:t>with</a:t>
            </a:r>
            <a:r>
              <a:rPr lang="en-US" sz="2000" dirty="0" smtClean="0"/>
              <a:t> </a:t>
            </a:r>
            <a:r>
              <a:rPr lang="en-US" sz="2000" dirty="0"/>
              <a:t>a smaller </a:t>
            </a:r>
            <a:r>
              <a:rPr lang="en-US" sz="2000" dirty="0" smtClean="0"/>
              <a:t>size</a:t>
            </a:r>
            <a:endParaRPr lang="pl-PL" sz="2000" dirty="0"/>
          </a:p>
          <a:p>
            <a:pPr marL="457200" indent="-457200">
              <a:lnSpc>
                <a:spcPct val="150000"/>
              </a:lnSpc>
              <a:buFont typeface="+mj-lt"/>
              <a:buAutoNum type="arabicPeriod"/>
            </a:pPr>
            <a:r>
              <a:rPr lang="pl-PL" sz="2000" dirty="0"/>
              <a:t>M</a:t>
            </a:r>
            <a:r>
              <a:rPr lang="en-US" sz="2000" dirty="0" err="1" smtClean="0"/>
              <a:t>iniaturization</a:t>
            </a:r>
            <a:r>
              <a:rPr lang="en-US" sz="2000" dirty="0" smtClean="0"/>
              <a:t> </a:t>
            </a:r>
            <a:r>
              <a:rPr lang="pl-PL" sz="2000" dirty="0" smtClean="0"/>
              <a:t>of </a:t>
            </a:r>
            <a:r>
              <a:rPr lang="pl-PL" sz="2000" dirty="0" err="1" smtClean="0"/>
              <a:t>other</a:t>
            </a:r>
            <a:r>
              <a:rPr lang="pl-PL" sz="2000" dirty="0" smtClean="0"/>
              <a:t> </a:t>
            </a:r>
            <a:r>
              <a:rPr lang="en-US" sz="2000" dirty="0" err="1" smtClean="0"/>
              <a:t>analy</a:t>
            </a:r>
            <a:r>
              <a:rPr lang="pl-PL" sz="2000" dirty="0" smtClean="0"/>
              <a:t>s</a:t>
            </a:r>
            <a:r>
              <a:rPr lang="en-US" sz="2000" dirty="0" err="1" smtClean="0"/>
              <a:t>er</a:t>
            </a:r>
            <a:r>
              <a:rPr lang="pl-PL" sz="2000" dirty="0" smtClean="0"/>
              <a:t> </a:t>
            </a:r>
            <a:r>
              <a:rPr lang="pl-PL" sz="2000" dirty="0" err="1" smtClean="0"/>
              <a:t>types</a:t>
            </a:r>
            <a:r>
              <a:rPr lang="pl-PL" sz="2000" dirty="0" smtClean="0"/>
              <a:t> (</a:t>
            </a:r>
            <a:r>
              <a:rPr lang="pl-PL" sz="2000" dirty="0" err="1" smtClean="0"/>
              <a:t>e.g</a:t>
            </a:r>
            <a:r>
              <a:rPr lang="pl-PL" sz="2000" dirty="0" smtClean="0"/>
              <a:t>. </a:t>
            </a:r>
            <a:r>
              <a:rPr lang="en-US" sz="2000" dirty="0" smtClean="0"/>
              <a:t>time </a:t>
            </a:r>
            <a:r>
              <a:rPr lang="en-US" sz="2000" dirty="0"/>
              <a:t>of </a:t>
            </a:r>
            <a:r>
              <a:rPr lang="en-US" sz="2000" dirty="0" smtClean="0"/>
              <a:t>flight</a:t>
            </a:r>
            <a:r>
              <a:rPr lang="pl-PL" sz="2000" dirty="0" smtClean="0"/>
              <a:t>)</a:t>
            </a:r>
          </a:p>
          <a:p>
            <a:pPr marL="457200" indent="-457200">
              <a:lnSpc>
                <a:spcPct val="150000"/>
              </a:lnSpc>
              <a:buFont typeface="+mj-lt"/>
              <a:buAutoNum type="arabicPeriod"/>
            </a:pPr>
            <a:r>
              <a:rPr lang="pl-PL" sz="2000" dirty="0" err="1" smtClean="0"/>
              <a:t>After</a:t>
            </a:r>
            <a:r>
              <a:rPr lang="pl-PL" sz="2000" dirty="0" smtClean="0"/>
              <a:t> trade-off of mass </a:t>
            </a:r>
            <a:r>
              <a:rPr lang="pl-PL" sz="2000" dirty="0" err="1" smtClean="0"/>
              <a:t>spectrometer</a:t>
            </a:r>
            <a:r>
              <a:rPr lang="pl-PL" sz="2000" dirty="0" smtClean="0"/>
              <a:t> we plan to </a:t>
            </a:r>
            <a:r>
              <a:rPr lang="pl-PL" sz="2000" dirty="0" err="1" smtClean="0"/>
              <a:t>build</a:t>
            </a:r>
            <a:r>
              <a:rPr lang="pl-PL" sz="2000" dirty="0" smtClean="0"/>
              <a:t> </a:t>
            </a:r>
            <a:r>
              <a:rPr lang="pl-PL" sz="2000" dirty="0" err="1" smtClean="0"/>
              <a:t>breadbord</a:t>
            </a:r>
            <a:r>
              <a:rPr lang="pl-PL" sz="2000" dirty="0" smtClean="0"/>
              <a:t> and </a:t>
            </a:r>
            <a:r>
              <a:rPr lang="pl-PL" sz="2000" dirty="0" err="1" smtClean="0"/>
              <a:t>integrate</a:t>
            </a:r>
            <a:r>
              <a:rPr lang="pl-PL" sz="2000" dirty="0" smtClean="0"/>
              <a:t> with mole penetrator </a:t>
            </a:r>
            <a:r>
              <a:rPr lang="pl-PL" sz="2000" dirty="0" err="1" smtClean="0"/>
              <a:t>or</a:t>
            </a:r>
            <a:r>
              <a:rPr lang="pl-PL" sz="2000" dirty="0" smtClean="0"/>
              <a:t> </a:t>
            </a:r>
            <a:r>
              <a:rPr lang="pl-PL" sz="2000" dirty="0" err="1" smtClean="0"/>
              <a:t>drill</a:t>
            </a:r>
            <a:r>
              <a:rPr lang="pl-PL" sz="2000" dirty="0" smtClean="0"/>
              <a:t> system</a:t>
            </a:r>
            <a:endParaRPr lang="pl-PL" sz="2000" dirty="0"/>
          </a:p>
        </p:txBody>
      </p:sp>
      <p:grpSp>
        <p:nvGrpSpPr>
          <p:cNvPr id="19" name="Grupa 18"/>
          <p:cNvGrpSpPr/>
          <p:nvPr/>
        </p:nvGrpSpPr>
        <p:grpSpPr>
          <a:xfrm>
            <a:off x="755015" y="2361148"/>
            <a:ext cx="7451090" cy="2258050"/>
            <a:chOff x="715010" y="2005548"/>
            <a:chExt cx="7451090" cy="2258050"/>
          </a:xfrm>
        </p:grpSpPr>
        <p:sp>
          <p:nvSpPr>
            <p:cNvPr id="4" name="pole tekstowe 3"/>
            <p:cNvSpPr txBox="1"/>
            <p:nvPr/>
          </p:nvSpPr>
          <p:spPr>
            <a:xfrm>
              <a:off x="6223000" y="3247935"/>
              <a:ext cx="1943100" cy="707886"/>
            </a:xfrm>
            <a:prstGeom prst="rect">
              <a:avLst/>
            </a:prstGeom>
            <a:noFill/>
          </p:spPr>
          <p:txBody>
            <a:bodyPr wrap="square" rtlCol="0">
              <a:spAutoFit/>
            </a:bodyPr>
            <a:lstStyle/>
            <a:p>
              <a:pPr algn="ctr"/>
              <a:r>
                <a:rPr lang="pl-PL" sz="2000" b="1" dirty="0" err="1"/>
                <a:t>f</a:t>
              </a:r>
              <a:r>
                <a:rPr lang="pl-PL" sz="2000" b="1" dirty="0" err="1" smtClean="0"/>
                <a:t>raquency</a:t>
              </a:r>
              <a:r>
                <a:rPr lang="pl-PL" sz="2000" b="1" dirty="0" smtClean="0"/>
                <a:t/>
              </a:r>
              <a:br>
                <a:rPr lang="pl-PL" sz="2000" b="1" dirty="0" smtClean="0"/>
              </a:br>
              <a:r>
                <a:rPr lang="pl-PL" sz="2000" dirty="0" smtClean="0"/>
                <a:t> </a:t>
              </a:r>
              <a:r>
                <a:rPr lang="pl-PL" sz="2000" dirty="0"/>
                <a:t>of the </a:t>
              </a:r>
              <a:r>
                <a:rPr lang="pl-PL" sz="2000" dirty="0" err="1"/>
                <a:t>ac</a:t>
              </a:r>
              <a:r>
                <a:rPr lang="pl-PL" sz="2000" dirty="0"/>
                <a:t> field</a:t>
              </a:r>
            </a:p>
          </p:txBody>
        </p:sp>
        <p:sp>
          <p:nvSpPr>
            <p:cNvPr id="5" name="pole tekstowe 4"/>
            <p:cNvSpPr txBox="1"/>
            <p:nvPr/>
          </p:nvSpPr>
          <p:spPr>
            <a:xfrm>
              <a:off x="3658870" y="3247935"/>
              <a:ext cx="1643380" cy="707886"/>
            </a:xfrm>
            <a:prstGeom prst="rect">
              <a:avLst/>
            </a:prstGeom>
            <a:noFill/>
          </p:spPr>
          <p:txBody>
            <a:bodyPr wrap="square" rtlCol="0">
              <a:spAutoFit/>
            </a:bodyPr>
            <a:lstStyle/>
            <a:p>
              <a:pPr algn="ctr"/>
              <a:r>
                <a:rPr lang="pl-PL" sz="2000" b="1" dirty="0" err="1"/>
                <a:t>velocity</a:t>
              </a:r>
              <a:r>
                <a:rPr lang="pl-PL" sz="2000" b="1" dirty="0"/>
                <a:t> </a:t>
              </a:r>
              <a:r>
                <a:rPr lang="pl-PL" sz="2000" b="1" dirty="0" smtClean="0"/>
                <a:t/>
              </a:r>
              <a:br>
                <a:rPr lang="pl-PL" sz="2000" b="1" dirty="0" smtClean="0"/>
              </a:br>
              <a:r>
                <a:rPr lang="pl-PL" sz="2000" dirty="0" smtClean="0"/>
                <a:t>of </a:t>
              </a:r>
              <a:r>
                <a:rPr lang="pl-PL" sz="2000" dirty="0"/>
                <a:t>the </a:t>
              </a:r>
              <a:r>
                <a:rPr lang="pl-PL" sz="2000" dirty="0" err="1"/>
                <a:t>ions</a:t>
              </a:r>
              <a:endParaRPr lang="pl-PL" sz="2000" dirty="0"/>
            </a:p>
          </p:txBody>
        </p:sp>
        <p:sp>
          <p:nvSpPr>
            <p:cNvPr id="6" name="pole tekstowe 5"/>
            <p:cNvSpPr txBox="1"/>
            <p:nvPr/>
          </p:nvSpPr>
          <p:spPr>
            <a:xfrm>
              <a:off x="715010" y="3247935"/>
              <a:ext cx="2594610" cy="1015663"/>
            </a:xfrm>
            <a:prstGeom prst="rect">
              <a:avLst/>
            </a:prstGeom>
            <a:noFill/>
          </p:spPr>
          <p:txBody>
            <a:bodyPr wrap="square" rtlCol="0">
              <a:spAutoFit/>
            </a:bodyPr>
            <a:lstStyle/>
            <a:p>
              <a:pPr algn="ctr"/>
              <a:r>
                <a:rPr lang="pl-PL" sz="2000" b="1" dirty="0"/>
                <a:t>geometry</a:t>
              </a:r>
              <a:r>
                <a:rPr lang="en-US" sz="2000" b="1" dirty="0"/>
                <a:t> </a:t>
              </a:r>
              <a:r>
                <a:rPr lang="pl-PL" sz="2000" dirty="0" smtClean="0"/>
                <a:t/>
              </a:r>
              <a:br>
                <a:rPr lang="pl-PL" sz="2000" dirty="0" smtClean="0"/>
              </a:br>
              <a:r>
                <a:rPr lang="en-US" sz="2000" dirty="0" smtClean="0"/>
                <a:t>of the </a:t>
              </a:r>
              <a:r>
                <a:rPr lang="en-US" sz="2000" dirty="0"/>
                <a:t>mass </a:t>
              </a:r>
              <a:r>
                <a:rPr lang="en-US" sz="2000" dirty="0" err="1"/>
                <a:t>analyser</a:t>
              </a:r>
              <a:endParaRPr lang="pl-PL" sz="2000" dirty="0"/>
            </a:p>
            <a:p>
              <a:pPr algn="ctr"/>
              <a:endParaRPr lang="pl-PL" sz="2000" dirty="0"/>
            </a:p>
          </p:txBody>
        </p:sp>
        <p:sp>
          <p:nvSpPr>
            <p:cNvPr id="7" name="pole tekstowe 6"/>
            <p:cNvSpPr txBox="1"/>
            <p:nvPr/>
          </p:nvSpPr>
          <p:spPr>
            <a:xfrm>
              <a:off x="3188969" y="2359139"/>
              <a:ext cx="2594610" cy="707886"/>
            </a:xfrm>
            <a:prstGeom prst="rect">
              <a:avLst/>
            </a:prstGeom>
            <a:noFill/>
          </p:spPr>
          <p:txBody>
            <a:bodyPr wrap="square" rtlCol="0">
              <a:spAutoFit/>
            </a:bodyPr>
            <a:lstStyle/>
            <a:p>
              <a:pPr algn="ctr"/>
              <a:r>
                <a:rPr lang="en-US" sz="2000" dirty="0" err="1" smtClean="0"/>
                <a:t>num</a:t>
              </a:r>
              <a:r>
                <a:rPr lang="pl-PL" sz="2000" dirty="0" smtClean="0"/>
                <a:t>b</a:t>
              </a:r>
              <a:r>
                <a:rPr lang="en-US" sz="2000" dirty="0" err="1" smtClean="0"/>
                <a:t>er</a:t>
              </a:r>
              <a:r>
                <a:rPr lang="en-US" sz="2000" dirty="0" smtClean="0"/>
                <a:t> </a:t>
              </a:r>
              <a:r>
                <a:rPr lang="en-US" sz="2000" dirty="0"/>
                <a:t>of cycles</a:t>
              </a:r>
              <a:endParaRPr lang="pl-PL" sz="2000" dirty="0"/>
            </a:p>
            <a:p>
              <a:pPr algn="ctr"/>
              <a:endParaRPr lang="pl-PL" sz="2000" dirty="0"/>
            </a:p>
          </p:txBody>
        </p:sp>
        <p:sp>
          <p:nvSpPr>
            <p:cNvPr id="8" name="Strzałka w dół 7"/>
            <p:cNvSpPr/>
            <p:nvPr/>
          </p:nvSpPr>
          <p:spPr>
            <a:xfrm>
              <a:off x="4331335" y="2005548"/>
              <a:ext cx="298450" cy="402639"/>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pl-PL"/>
            </a:p>
          </p:txBody>
        </p:sp>
        <p:cxnSp>
          <p:nvCxnSpPr>
            <p:cNvPr id="10" name="Łącznik prosty ze strzałką 9"/>
            <p:cNvCxnSpPr/>
            <p:nvPr/>
          </p:nvCxnSpPr>
          <p:spPr>
            <a:xfrm flipH="1">
              <a:off x="2012316" y="2737782"/>
              <a:ext cx="2460942" cy="51015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2" name="Łącznik prosty ze strzałką 11"/>
            <p:cNvCxnSpPr/>
            <p:nvPr/>
          </p:nvCxnSpPr>
          <p:spPr>
            <a:xfrm>
              <a:off x="4480560" y="2737782"/>
              <a:ext cx="0" cy="51015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4" name="Łącznik prosty ze strzałką 13"/>
            <p:cNvCxnSpPr/>
            <p:nvPr/>
          </p:nvCxnSpPr>
          <p:spPr>
            <a:xfrm>
              <a:off x="4480559" y="2737782"/>
              <a:ext cx="2606041" cy="51015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385547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edge">
                                      <p:cBhvr>
                                        <p:cTn id="13" dur="30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 calcmode="lin" valueType="num">
                                      <p:cBhvr additive="base">
                                        <p:cTn id="1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 calcmode="lin" valueType="num">
                                      <p:cBhvr additive="base">
                                        <p:cTn id="2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 calcmode="lin" valueType="num">
                                      <p:cBhvr additive="base">
                                        <p:cTn id="3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2344738"/>
            <a:ext cx="8229600" cy="1143000"/>
          </a:xfrm>
        </p:spPr>
        <p:txBody>
          <a:bodyPr/>
          <a:lstStyle/>
          <a:p>
            <a:r>
              <a:rPr lang="en-US" b="1" dirty="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Thank you </a:t>
            </a:r>
            <a:r>
              <a:rPr lang="pl-PL" b="1" dirty="0" smtClean="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
            </a:r>
            <a:br>
              <a:rPr lang="pl-PL" b="1" dirty="0" smtClean="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br>
            <a:r>
              <a:rPr lang="en-US" b="1" dirty="0" smtClean="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for </a:t>
            </a:r>
            <a:r>
              <a:rPr lang="en-US" b="1" dirty="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your attention</a:t>
            </a:r>
          </a:p>
        </p:txBody>
      </p:sp>
    </p:spTree>
    <p:extLst>
      <p:ext uri="{BB962C8B-B14F-4D97-AF65-F5344CB8AC3E}">
        <p14:creationId xmlns:p14="http://schemas.microsoft.com/office/powerpoint/2010/main" val="35126376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1512732" y="266822"/>
            <a:ext cx="6370638" cy="1143000"/>
          </a:xfrm>
        </p:spPr>
        <p:txBody>
          <a:bodyPr/>
          <a:lstStyle/>
          <a:p>
            <a:r>
              <a:rPr lang="en-US" sz="2800" b="1" dirty="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We Are All Made Of Stars</a:t>
            </a:r>
            <a:endParaRPr lang="pl-PL" sz="2800" dirty="0"/>
          </a:p>
        </p:txBody>
      </p:sp>
      <p:sp>
        <p:nvSpPr>
          <p:cNvPr id="5" name="Symbol zastępczy zawartości 4"/>
          <p:cNvSpPr>
            <a:spLocks noGrp="1"/>
          </p:cNvSpPr>
          <p:nvPr>
            <p:ph idx="1"/>
          </p:nvPr>
        </p:nvSpPr>
        <p:spPr>
          <a:xfrm>
            <a:off x="319626" y="1606595"/>
            <a:ext cx="8444523" cy="4525963"/>
          </a:xfrm>
        </p:spPr>
        <p:txBody>
          <a:bodyPr/>
          <a:lstStyle/>
          <a:p>
            <a:pPr marL="0" indent="0" algn="just">
              <a:buNone/>
            </a:pPr>
            <a:r>
              <a:rPr lang="pl-PL" sz="2400" dirty="0" smtClean="0"/>
              <a:t>	</a:t>
            </a:r>
            <a:r>
              <a:rPr lang="pl-PL" sz="2000" dirty="0" smtClean="0"/>
              <a:t>„</a:t>
            </a:r>
            <a:r>
              <a:rPr lang="en-US" sz="2000" dirty="0" smtClean="0"/>
              <a:t>Of all objects, the planets are those which appear to us under the least varied aspect. We see how we may determine their forms, their distances, their bulk, and their motions, but we can never known anything of their chemical or mineralogical structure; and, much less, that of organized beings living on their surface ...</a:t>
            </a:r>
            <a:r>
              <a:rPr lang="pl-PL" sz="2000" dirty="0" smtClean="0"/>
              <a:t>”</a:t>
            </a:r>
            <a:endParaRPr lang="en-US" sz="2000" dirty="0" smtClean="0"/>
          </a:p>
          <a:p>
            <a:pPr marL="0" indent="0" algn="r">
              <a:buNone/>
            </a:pPr>
            <a:endParaRPr lang="pl-PL" sz="1500" dirty="0"/>
          </a:p>
          <a:p>
            <a:pPr marL="0" indent="0" algn="r">
              <a:buNone/>
            </a:pPr>
            <a:r>
              <a:rPr lang="pl-PL" sz="1500" dirty="0" smtClean="0"/>
              <a:t> </a:t>
            </a:r>
            <a:r>
              <a:rPr lang="pl-PL" sz="1200" dirty="0" smtClean="0"/>
              <a:t>     </a:t>
            </a:r>
            <a:r>
              <a:rPr lang="en-US" sz="1200" dirty="0" err="1" smtClean="0"/>
              <a:t>Auguste</a:t>
            </a:r>
            <a:r>
              <a:rPr lang="en-US" sz="1200" dirty="0" smtClean="0"/>
              <a:t> </a:t>
            </a:r>
            <a:r>
              <a:rPr lang="en-US" sz="1200" dirty="0"/>
              <a:t>Comte, The Positive Philosophy</a:t>
            </a:r>
            <a:r>
              <a:rPr lang="en-US" sz="1200" dirty="0" smtClean="0"/>
              <a:t>, </a:t>
            </a:r>
            <a:r>
              <a:rPr lang="pl-PL" sz="1200" dirty="0" smtClean="0"/>
              <a:t/>
            </a:r>
            <a:br>
              <a:rPr lang="pl-PL" sz="1200" dirty="0" smtClean="0"/>
            </a:br>
            <a:r>
              <a:rPr lang="en-US" sz="1200" dirty="0" smtClean="0"/>
              <a:t>Book </a:t>
            </a:r>
            <a:r>
              <a:rPr lang="en-US" sz="1200" dirty="0"/>
              <a:t>II, Chapter 1 (1842)</a:t>
            </a:r>
            <a:endParaRPr lang="pl-PL" sz="1200" dirty="0"/>
          </a:p>
        </p:txBody>
      </p:sp>
      <p:pic>
        <p:nvPicPr>
          <p:cNvPr id="1026" name="Picture 2" descr="http://www.bubblews.com/assets/images/news/907127804_138311699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1201" y="3453939"/>
            <a:ext cx="4654778" cy="3002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633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09336" y="384356"/>
            <a:ext cx="8242300" cy="994172"/>
          </a:xfrm>
        </p:spPr>
        <p:txBody>
          <a:bodyPr>
            <a:noAutofit/>
          </a:bodyPr>
          <a:lstStyle/>
          <a:p>
            <a:r>
              <a:rPr lang="en-US" sz="2800" b="1" dirty="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Mineralogy and chemical composition - important role in the knowledge about </a:t>
            </a:r>
            <a:r>
              <a:rPr lang="pl-PL" sz="2800" b="1" dirty="0" err="1" smtClean="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Universe</a:t>
            </a:r>
            <a:endParaRPr lang="pl-PL" sz="2800" b="1" dirty="0"/>
          </a:p>
        </p:txBody>
      </p:sp>
      <p:sp>
        <p:nvSpPr>
          <p:cNvPr id="3" name="Symbol zastępczy zawartości 2"/>
          <p:cNvSpPr>
            <a:spLocks noGrp="1"/>
          </p:cNvSpPr>
          <p:nvPr>
            <p:ph idx="1"/>
          </p:nvPr>
        </p:nvSpPr>
        <p:spPr>
          <a:xfrm>
            <a:off x="457200" y="2890973"/>
            <a:ext cx="3750816" cy="1748365"/>
          </a:xfrm>
        </p:spPr>
        <p:txBody>
          <a:bodyPr/>
          <a:lstStyle/>
          <a:p>
            <a:pPr marL="0" indent="0" algn="just">
              <a:lnSpc>
                <a:spcPct val="150000"/>
              </a:lnSpc>
              <a:buNone/>
            </a:pPr>
            <a:r>
              <a:rPr lang="pl-PL" sz="1600" dirty="0" smtClean="0"/>
              <a:t>T</a:t>
            </a:r>
            <a:r>
              <a:rPr lang="en-US" sz="1600" dirty="0" smtClean="0"/>
              <a:t>he origin of </a:t>
            </a:r>
            <a:r>
              <a:rPr lang="pl-PL" sz="1600" dirty="0" smtClean="0"/>
              <a:t>the </a:t>
            </a:r>
            <a:r>
              <a:rPr lang="en-US" sz="1600" dirty="0" smtClean="0"/>
              <a:t>Earth's Moon</a:t>
            </a:r>
            <a:endParaRPr lang="pl-PL" sz="1600" dirty="0" smtClean="0"/>
          </a:p>
          <a:p>
            <a:pPr marL="0" indent="0" algn="just">
              <a:lnSpc>
                <a:spcPct val="150000"/>
              </a:lnSpc>
              <a:buNone/>
            </a:pPr>
            <a:r>
              <a:rPr lang="pl-PL" sz="1600" dirty="0" smtClean="0"/>
              <a:t>H</a:t>
            </a:r>
            <a:r>
              <a:rPr lang="en-US" sz="1600" dirty="0" err="1" smtClean="0"/>
              <a:t>unt</a:t>
            </a:r>
            <a:r>
              <a:rPr lang="en-US" sz="1600" dirty="0" smtClean="0"/>
              <a:t> </a:t>
            </a:r>
            <a:r>
              <a:rPr lang="en-US" sz="1600" dirty="0"/>
              <a:t>for life on </a:t>
            </a:r>
            <a:r>
              <a:rPr lang="en-US" sz="1600" dirty="0" smtClean="0"/>
              <a:t>Mars</a:t>
            </a:r>
            <a:r>
              <a:rPr lang="pl-PL" sz="1600" dirty="0" smtClean="0"/>
              <a:t>                   </a:t>
            </a:r>
          </a:p>
          <a:p>
            <a:pPr marL="0" indent="0" algn="just">
              <a:lnSpc>
                <a:spcPct val="150000"/>
              </a:lnSpc>
              <a:buNone/>
            </a:pPr>
            <a:r>
              <a:rPr lang="pl-PL" sz="1600" dirty="0" smtClean="0"/>
              <a:t>Planning </a:t>
            </a:r>
            <a:r>
              <a:rPr lang="en-US" sz="1600" dirty="0"/>
              <a:t>future </a:t>
            </a:r>
            <a:r>
              <a:rPr lang="en-US" sz="1600" dirty="0" smtClean="0"/>
              <a:t>exploration</a:t>
            </a:r>
            <a:endParaRPr lang="pl-PL" sz="1600" dirty="0"/>
          </a:p>
          <a:p>
            <a:pPr marL="0" indent="0" algn="just">
              <a:lnSpc>
                <a:spcPct val="150000"/>
              </a:lnSpc>
              <a:buNone/>
            </a:pPr>
            <a:r>
              <a:rPr lang="pl-PL" sz="1600" dirty="0" smtClean="0"/>
              <a:t>S</a:t>
            </a:r>
            <a:r>
              <a:rPr lang="en-US" sz="1600" dirty="0" err="1" smtClean="0"/>
              <a:t>earch</a:t>
            </a:r>
            <a:r>
              <a:rPr lang="en-US" sz="1600" dirty="0" smtClean="0"/>
              <a:t> </a:t>
            </a:r>
            <a:r>
              <a:rPr lang="en-US" sz="1600" dirty="0"/>
              <a:t>and mining of space </a:t>
            </a:r>
            <a:r>
              <a:rPr lang="en-US" sz="1600" dirty="0" smtClean="0"/>
              <a:t>resources</a:t>
            </a:r>
            <a:endParaRPr lang="pl-PL" sz="1600" dirty="0" smtClean="0"/>
          </a:p>
          <a:p>
            <a:pPr marL="0" indent="0" algn="just">
              <a:lnSpc>
                <a:spcPct val="150000"/>
              </a:lnSpc>
              <a:buNone/>
            </a:pPr>
            <a:endParaRPr lang="pl-PL" sz="1600" dirty="0"/>
          </a:p>
        </p:txBody>
      </p:sp>
      <p:pic>
        <p:nvPicPr>
          <p:cNvPr id="6" name="Picture 2" descr="The collision between &quot;Proto-Earth&quot; and Theia, from which the Earth and Moon were created 4,500-4,400 million years ago. Both planets had a massive iron core when they collided and created the Moon and Earth. Credit: University of Copenhag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508" y="1568508"/>
            <a:ext cx="1409090" cy="12820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Mars-crater-lake"/>
          <p:cNvPicPr>
            <a:picLocks noChangeAspect="1" noChangeArrowheads="1"/>
          </p:cNvPicPr>
          <p:nvPr/>
        </p:nvPicPr>
        <p:blipFill rotWithShape="1">
          <a:blip r:embed="rId3">
            <a:extLst>
              <a:ext uri="{28A0092B-C50C-407E-A947-70E740481C1C}">
                <a14:useLocalDpi xmlns:a14="http://schemas.microsoft.com/office/drawing/2010/main" val="0"/>
              </a:ext>
            </a:extLst>
          </a:blip>
          <a:srcRect b="5031"/>
          <a:stretch/>
        </p:blipFill>
        <p:spPr bwMode="auto">
          <a:xfrm>
            <a:off x="874452" y="4746839"/>
            <a:ext cx="2392532" cy="1817734"/>
          </a:xfrm>
          <a:prstGeom prst="rect">
            <a:avLst/>
          </a:prstGeom>
          <a:noFill/>
          <a:extLst>
            <a:ext uri="{909E8E84-426E-40DD-AFC4-6F175D3DCCD1}">
              <a14:hiddenFill xmlns:a14="http://schemas.microsoft.com/office/drawing/2010/main">
                <a:solidFill>
                  <a:srgbClr val="FFFFFF"/>
                </a:solidFill>
              </a14:hiddenFill>
            </a:ext>
          </a:extLst>
        </p:spPr>
      </p:pic>
      <p:sp>
        <p:nvSpPr>
          <p:cNvPr id="7" name="Symbol zastępczy zawartości 2"/>
          <p:cNvSpPr txBox="1">
            <a:spLocks/>
          </p:cNvSpPr>
          <p:nvPr/>
        </p:nvSpPr>
        <p:spPr bwMode="auto">
          <a:xfrm>
            <a:off x="4039339" y="2101168"/>
            <a:ext cx="4918229" cy="4559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n-US" sz="1200" dirty="0" smtClean="0"/>
              <a:t>Trevor</a:t>
            </a:r>
            <a:r>
              <a:rPr lang="pl-PL" sz="1200" dirty="0" smtClean="0"/>
              <a:t>,</a:t>
            </a:r>
            <a:r>
              <a:rPr lang="en-US" sz="1200" dirty="0" smtClean="0"/>
              <a:t> R</a:t>
            </a:r>
            <a:r>
              <a:rPr lang="pl-PL" sz="1200" dirty="0" smtClean="0"/>
              <a:t>.;</a:t>
            </a:r>
            <a:r>
              <a:rPr lang="en-US" sz="1200" dirty="0" smtClean="0"/>
              <a:t> Recent </a:t>
            </a:r>
            <a:r>
              <a:rPr lang="en-US" sz="1200" dirty="0"/>
              <a:t>developments in isotope-ratio </a:t>
            </a:r>
            <a:r>
              <a:rPr lang="en-US" sz="1200" dirty="0" smtClean="0"/>
              <a:t>mass</a:t>
            </a:r>
            <a:r>
              <a:rPr lang="pl-PL" sz="1200" dirty="0" smtClean="0"/>
              <a:t> </a:t>
            </a:r>
            <a:r>
              <a:rPr lang="en-US" sz="1200" dirty="0" smtClean="0"/>
              <a:t>spectrometry </a:t>
            </a:r>
            <a:r>
              <a:rPr lang="en-US" sz="1200" dirty="0"/>
              <a:t>for </a:t>
            </a:r>
            <a:r>
              <a:rPr lang="pl-PL" sz="1200" dirty="0" smtClean="0"/>
              <a:t> </a:t>
            </a:r>
            <a:r>
              <a:rPr lang="en-US" sz="1200" dirty="0" smtClean="0"/>
              <a:t>geochemistry </a:t>
            </a:r>
            <a:r>
              <a:rPr lang="en-US" sz="1200" dirty="0"/>
              <a:t>and </a:t>
            </a:r>
            <a:r>
              <a:rPr lang="en-US" sz="1200" dirty="0" err="1" smtClean="0"/>
              <a:t>cosmochemistry</a:t>
            </a:r>
            <a:r>
              <a:rPr lang="pl-PL" sz="1200" dirty="0" smtClean="0"/>
              <a:t>. </a:t>
            </a:r>
            <a:r>
              <a:rPr lang="en-US" sz="1200" i="1" dirty="0" smtClean="0"/>
              <a:t>Rev. Sci. </a:t>
            </a:r>
            <a:r>
              <a:rPr lang="en-US" sz="1200" i="1" dirty="0" err="1" smtClean="0"/>
              <a:t>Instrum</a:t>
            </a:r>
            <a:r>
              <a:rPr lang="en-US" sz="1200" dirty="0" smtClean="0"/>
              <a:t>.</a:t>
            </a:r>
            <a:r>
              <a:rPr lang="pl-PL" sz="1200" dirty="0" smtClean="0"/>
              <a:t> 2013,</a:t>
            </a:r>
            <a:r>
              <a:rPr lang="en-US" sz="1200" dirty="0" smtClean="0"/>
              <a:t> 84, 011101</a:t>
            </a:r>
            <a:r>
              <a:rPr lang="pl-PL" sz="1200" dirty="0" smtClean="0"/>
              <a:t>.</a:t>
            </a:r>
          </a:p>
          <a:p>
            <a:pPr algn="just">
              <a:lnSpc>
                <a:spcPct val="150000"/>
              </a:lnSpc>
            </a:pPr>
            <a:r>
              <a:rPr lang="en-US" sz="1200" dirty="0" smtClean="0"/>
              <a:t>Boynton,</a:t>
            </a:r>
            <a:r>
              <a:rPr lang="en-US" sz="1200" dirty="0"/>
              <a:t> W</a:t>
            </a:r>
            <a:r>
              <a:rPr lang="en-US" sz="1200" dirty="0" smtClean="0"/>
              <a:t>.</a:t>
            </a:r>
            <a:r>
              <a:rPr lang="pl-PL" sz="1200" dirty="0" smtClean="0"/>
              <a:t>,</a:t>
            </a:r>
            <a:r>
              <a:rPr lang="en-US" sz="1200" dirty="0" smtClean="0"/>
              <a:t> </a:t>
            </a:r>
            <a:r>
              <a:rPr lang="en-US" sz="1200" dirty="0"/>
              <a:t>V</a:t>
            </a:r>
            <a:r>
              <a:rPr lang="en-US" sz="1200" dirty="0" smtClean="0"/>
              <a:t>.</a:t>
            </a:r>
            <a:r>
              <a:rPr lang="pl-PL" sz="1200" dirty="0" smtClean="0"/>
              <a:t>; </a:t>
            </a:r>
            <a:r>
              <a:rPr lang="en-US" sz="1200" dirty="0" smtClean="0"/>
              <a:t>Evidence </a:t>
            </a:r>
            <a:r>
              <a:rPr lang="en-US" sz="1200" dirty="0"/>
              <a:t>for Calcium Carbonate at </a:t>
            </a:r>
            <a:r>
              <a:rPr lang="en-US" sz="1200" dirty="0" smtClean="0"/>
              <a:t>the</a:t>
            </a:r>
            <a:r>
              <a:rPr lang="pl-PL" sz="1200" dirty="0" smtClean="0"/>
              <a:t> </a:t>
            </a:r>
            <a:r>
              <a:rPr lang="en-US" sz="1200" dirty="0" smtClean="0"/>
              <a:t>Mars </a:t>
            </a:r>
            <a:r>
              <a:rPr lang="en-US" sz="1200" dirty="0"/>
              <a:t>Phoenix Landing </a:t>
            </a:r>
            <a:r>
              <a:rPr lang="en-US" sz="1200" dirty="0" smtClean="0"/>
              <a:t>Site</a:t>
            </a:r>
            <a:r>
              <a:rPr lang="pl-PL" sz="1200" dirty="0" smtClean="0"/>
              <a:t>. </a:t>
            </a:r>
            <a:r>
              <a:rPr lang="pl-PL" sz="1200" i="1" dirty="0" smtClean="0"/>
              <a:t>Science, </a:t>
            </a:r>
            <a:r>
              <a:rPr lang="pl-PL" sz="1200" dirty="0" err="1" smtClean="0"/>
              <a:t>July</a:t>
            </a:r>
            <a:r>
              <a:rPr lang="pl-PL" sz="1200" dirty="0" smtClean="0"/>
              <a:t> 2009, vol. </a:t>
            </a:r>
            <a:r>
              <a:rPr lang="en-US" sz="1200" dirty="0" smtClean="0"/>
              <a:t>325</a:t>
            </a:r>
            <a:r>
              <a:rPr lang="pl-PL" sz="1200" dirty="0" smtClean="0"/>
              <a:t>.</a:t>
            </a:r>
            <a:endParaRPr lang="en-US" sz="1200" dirty="0"/>
          </a:p>
          <a:p>
            <a:pPr algn="just">
              <a:lnSpc>
                <a:spcPct val="150000"/>
              </a:lnSpc>
            </a:pPr>
            <a:r>
              <a:rPr lang="en-US" sz="1200" dirty="0" err="1" smtClean="0"/>
              <a:t>Wanke</a:t>
            </a:r>
            <a:r>
              <a:rPr lang="en-US" sz="1200" dirty="0"/>
              <a:t>, H.; Bruckner, J.; </a:t>
            </a:r>
            <a:r>
              <a:rPr lang="en-US" sz="1200" dirty="0" err="1"/>
              <a:t>Dreibus</a:t>
            </a:r>
            <a:r>
              <a:rPr lang="en-US" sz="1200" dirty="0"/>
              <a:t>, G.; </a:t>
            </a:r>
            <a:r>
              <a:rPr lang="en-US" sz="1200" dirty="0" err="1"/>
              <a:t>Rieder</a:t>
            </a:r>
            <a:r>
              <a:rPr lang="en-US" sz="1200" dirty="0"/>
              <a:t>, R.; </a:t>
            </a:r>
            <a:r>
              <a:rPr lang="en-US" sz="1200" dirty="0" err="1"/>
              <a:t>Ryabchikov</a:t>
            </a:r>
            <a:r>
              <a:rPr lang="en-US" sz="1200" dirty="0"/>
              <a:t>, I.: Chemical composition of rocks and soils at the Pathfinder site. </a:t>
            </a:r>
            <a:r>
              <a:rPr lang="en-US" sz="1200" i="1" dirty="0"/>
              <a:t>Space </a:t>
            </a:r>
            <a:r>
              <a:rPr lang="en-US" sz="1200" i="1" dirty="0" err="1"/>
              <a:t>Sci</a:t>
            </a:r>
            <a:r>
              <a:rPr lang="en-US" sz="1200" i="1" dirty="0"/>
              <a:t> Rev</a:t>
            </a:r>
            <a:r>
              <a:rPr lang="en-US" sz="1200" dirty="0"/>
              <a:t> 2001, </a:t>
            </a:r>
            <a:r>
              <a:rPr lang="en-US" sz="1200" i="1" dirty="0"/>
              <a:t>96</a:t>
            </a:r>
            <a:r>
              <a:rPr lang="en-US" sz="1200" dirty="0"/>
              <a:t>, </a:t>
            </a:r>
            <a:r>
              <a:rPr lang="en-US" sz="1200" dirty="0" smtClean="0"/>
              <a:t>317-330</a:t>
            </a:r>
            <a:r>
              <a:rPr lang="pl-PL" sz="1200" dirty="0" smtClean="0"/>
              <a:t>.</a:t>
            </a:r>
          </a:p>
          <a:p>
            <a:pPr algn="just">
              <a:lnSpc>
                <a:spcPct val="150000"/>
              </a:lnSpc>
            </a:pPr>
            <a:r>
              <a:rPr lang="pl-PL" sz="1200" dirty="0" err="1" smtClean="0"/>
              <a:t>Wurz</a:t>
            </a:r>
            <a:r>
              <a:rPr lang="pl-PL" sz="1200" dirty="0"/>
              <a:t>, P.; </a:t>
            </a:r>
            <a:r>
              <a:rPr lang="pl-PL" sz="1200" dirty="0" err="1"/>
              <a:t>Abplanalp</a:t>
            </a:r>
            <a:r>
              <a:rPr lang="pl-PL" sz="1200" dirty="0"/>
              <a:t>, D.; </a:t>
            </a:r>
            <a:r>
              <a:rPr lang="pl-PL" sz="1200" dirty="0" err="1"/>
              <a:t>Tulej</a:t>
            </a:r>
            <a:r>
              <a:rPr lang="pl-PL" sz="1200" dirty="0"/>
              <a:t>, M.; </a:t>
            </a:r>
            <a:r>
              <a:rPr lang="pl-PL" sz="1200" dirty="0" err="1"/>
              <a:t>Iakovleva</a:t>
            </a:r>
            <a:r>
              <a:rPr lang="pl-PL" sz="1200" dirty="0"/>
              <a:t>, M.; </a:t>
            </a:r>
            <a:r>
              <a:rPr lang="pl-PL" sz="1200" dirty="0" err="1"/>
              <a:t>Fernandes</a:t>
            </a:r>
            <a:r>
              <a:rPr lang="pl-PL" sz="1200" dirty="0"/>
              <a:t>, V. A.; </a:t>
            </a:r>
            <a:r>
              <a:rPr lang="pl-PL" sz="1200" dirty="0" err="1"/>
              <a:t>Chumikov</a:t>
            </a:r>
            <a:r>
              <a:rPr lang="pl-PL" sz="1200" dirty="0"/>
              <a:t>, A.; </a:t>
            </a:r>
            <a:r>
              <a:rPr lang="pl-PL" sz="1200" dirty="0" err="1"/>
              <a:t>Managadze</a:t>
            </a:r>
            <a:r>
              <a:rPr lang="pl-PL" sz="1200" dirty="0"/>
              <a:t>, G. G.: Mass </a:t>
            </a:r>
            <a:r>
              <a:rPr lang="pl-PL" sz="1200" dirty="0" err="1"/>
              <a:t>spectrometric</a:t>
            </a:r>
            <a:r>
              <a:rPr lang="pl-PL" sz="1200" dirty="0"/>
              <a:t> </a:t>
            </a:r>
            <a:r>
              <a:rPr lang="pl-PL" sz="1200" dirty="0" err="1"/>
              <a:t>analysis</a:t>
            </a:r>
            <a:r>
              <a:rPr lang="pl-PL" sz="1200" dirty="0"/>
              <a:t> in </a:t>
            </a:r>
            <a:r>
              <a:rPr lang="pl-PL" sz="1200" dirty="0" err="1"/>
              <a:t>planetary</a:t>
            </a:r>
            <a:r>
              <a:rPr lang="pl-PL" sz="1200" dirty="0"/>
              <a:t> science: </a:t>
            </a:r>
            <a:r>
              <a:rPr lang="pl-PL" sz="1200" dirty="0" err="1"/>
              <a:t>Investigation</a:t>
            </a:r>
            <a:r>
              <a:rPr lang="pl-PL" sz="1200" dirty="0"/>
              <a:t> of the </a:t>
            </a:r>
            <a:r>
              <a:rPr lang="pl-PL" sz="1200" dirty="0" err="1"/>
              <a:t>surface</a:t>
            </a:r>
            <a:r>
              <a:rPr lang="pl-PL" sz="1200" dirty="0"/>
              <a:t> and the </a:t>
            </a:r>
            <a:r>
              <a:rPr lang="pl-PL" sz="1200" dirty="0" err="1"/>
              <a:t>atmosphere</a:t>
            </a:r>
            <a:r>
              <a:rPr lang="pl-PL" sz="1200" dirty="0"/>
              <a:t>. Solar </a:t>
            </a:r>
            <a:r>
              <a:rPr lang="pl-PL" sz="1200" dirty="0" err="1"/>
              <a:t>Syst</a:t>
            </a:r>
            <a:r>
              <a:rPr lang="pl-PL" sz="1200" dirty="0"/>
              <a:t> Res 2012, 46, </a:t>
            </a:r>
            <a:r>
              <a:rPr lang="pl-PL" sz="1200" dirty="0" smtClean="0"/>
              <a:t>408-422.</a:t>
            </a:r>
          </a:p>
          <a:p>
            <a:r>
              <a:rPr lang="pl-PL" sz="1200" dirty="0" err="1" smtClean="0"/>
              <a:t>Yen</a:t>
            </a:r>
            <a:r>
              <a:rPr lang="pl-PL" sz="1200" dirty="0" smtClean="0"/>
              <a:t>, </a:t>
            </a:r>
            <a:r>
              <a:rPr lang="pl-PL" sz="1200" dirty="0"/>
              <a:t>A., S</a:t>
            </a:r>
            <a:r>
              <a:rPr lang="pl-PL" sz="1200" dirty="0" smtClean="0"/>
              <a:t>.; </a:t>
            </a:r>
            <a:r>
              <a:rPr lang="en-US" sz="1200" dirty="0" smtClean="0"/>
              <a:t>An </a:t>
            </a:r>
            <a:r>
              <a:rPr lang="en-US" sz="1200" dirty="0"/>
              <a:t>integrated view of the chemistry </a:t>
            </a:r>
            <a:r>
              <a:rPr lang="en-US" sz="1200" dirty="0" smtClean="0"/>
              <a:t>and</a:t>
            </a:r>
            <a:r>
              <a:rPr lang="pl-PL" sz="1200" dirty="0" smtClean="0"/>
              <a:t> </a:t>
            </a:r>
            <a:r>
              <a:rPr lang="pl-PL" sz="1200" dirty="0" err="1" smtClean="0"/>
              <a:t>mineralogy</a:t>
            </a:r>
            <a:r>
              <a:rPr lang="pl-PL" sz="1200" dirty="0" smtClean="0"/>
              <a:t> </a:t>
            </a:r>
            <a:r>
              <a:rPr lang="pl-PL" sz="1200" dirty="0"/>
              <a:t>of </a:t>
            </a:r>
            <a:r>
              <a:rPr lang="pl-PL" sz="1200" dirty="0" err="1"/>
              <a:t>martian</a:t>
            </a:r>
            <a:r>
              <a:rPr lang="pl-PL" sz="1200" dirty="0"/>
              <a:t> </a:t>
            </a:r>
            <a:r>
              <a:rPr lang="pl-PL" sz="1200" dirty="0" err="1" smtClean="0"/>
              <a:t>soils</a:t>
            </a:r>
            <a:r>
              <a:rPr lang="pl-PL" sz="1200" dirty="0" smtClean="0"/>
              <a:t>. </a:t>
            </a:r>
            <a:r>
              <a:rPr lang="pl-PL" sz="1200" i="1" dirty="0" smtClean="0"/>
              <a:t>Nature, </a:t>
            </a:r>
            <a:r>
              <a:rPr lang="pl-PL" sz="1200" dirty="0" err="1" smtClean="0"/>
              <a:t>July</a:t>
            </a:r>
            <a:r>
              <a:rPr lang="pl-PL" sz="1200" dirty="0" smtClean="0"/>
              <a:t> 2005, vol 436.</a:t>
            </a:r>
            <a:endParaRPr lang="pl-PL" sz="1200" dirty="0"/>
          </a:p>
        </p:txBody>
      </p:sp>
    </p:spTree>
    <p:extLst>
      <p:ext uri="{BB962C8B-B14F-4D97-AF65-F5344CB8AC3E}">
        <p14:creationId xmlns:p14="http://schemas.microsoft.com/office/powerpoint/2010/main" val="3297751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09336" y="384356"/>
            <a:ext cx="8242300" cy="994172"/>
          </a:xfrm>
        </p:spPr>
        <p:txBody>
          <a:bodyPr>
            <a:noAutofit/>
          </a:bodyPr>
          <a:lstStyle/>
          <a:p>
            <a:r>
              <a:rPr lang="en-US" sz="2800" b="1" dirty="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Mineralogy and chemical composition </a:t>
            </a:r>
            <a:r>
              <a:rPr lang="pl-PL" sz="2800" b="1" dirty="0" smtClean="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a:t>
            </a:r>
            <a:br>
              <a:rPr lang="pl-PL" sz="2800" b="1" dirty="0" smtClean="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br>
            <a:r>
              <a:rPr lang="pl-PL" sz="2800" b="1" dirty="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a:t>
            </a:r>
            <a:r>
              <a:rPr lang="en-US" sz="2800" b="1" dirty="0" smtClean="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 </a:t>
            </a:r>
            <a:r>
              <a:rPr lang="pl-PL" sz="2800" b="1" dirty="0" err="1" smtClean="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under</a:t>
            </a:r>
            <a:r>
              <a:rPr lang="pl-PL" sz="2800" b="1" dirty="0" smtClean="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 </a:t>
            </a:r>
            <a:r>
              <a:rPr lang="pl-PL" sz="2800" b="1" dirty="0" err="1" smtClean="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surface</a:t>
            </a:r>
            <a:r>
              <a:rPr lang="pl-PL" sz="2800" b="1" dirty="0" smtClean="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 development</a:t>
            </a:r>
            <a:endParaRPr lang="pl-PL" sz="2800" b="1" dirty="0"/>
          </a:p>
        </p:txBody>
      </p:sp>
      <p:sp>
        <p:nvSpPr>
          <p:cNvPr id="4" name="pole tekstowe 3"/>
          <p:cNvSpPr txBox="1"/>
          <p:nvPr/>
        </p:nvSpPr>
        <p:spPr>
          <a:xfrm>
            <a:off x="988547" y="5509053"/>
            <a:ext cx="4237149" cy="523220"/>
          </a:xfrm>
          <a:prstGeom prst="rect">
            <a:avLst/>
          </a:prstGeom>
          <a:noFill/>
        </p:spPr>
        <p:txBody>
          <a:bodyPr wrap="square" rtlCol="0">
            <a:spAutoFit/>
          </a:bodyPr>
          <a:lstStyle/>
          <a:p>
            <a:pPr algn="ctr"/>
            <a:r>
              <a:rPr lang="pl-PL" sz="2800" dirty="0" smtClean="0">
                <a:ln w="0"/>
                <a:solidFill>
                  <a:schemeClr val="accent1"/>
                </a:solidFill>
                <a:effectLst>
                  <a:outerShdw blurRad="38100" dist="25400" dir="5400000" algn="ctr" rotWithShape="0">
                    <a:srgbClr val="6E747A">
                      <a:alpha val="43000"/>
                    </a:srgbClr>
                  </a:outerShdw>
                </a:effectLst>
              </a:rPr>
              <a:t>Mass </a:t>
            </a:r>
            <a:r>
              <a:rPr lang="pl-PL" sz="2800" smtClean="0">
                <a:ln w="0"/>
                <a:solidFill>
                  <a:schemeClr val="accent1"/>
                </a:solidFill>
                <a:effectLst>
                  <a:outerShdw blurRad="38100" dist="25400" dir="5400000" algn="ctr" rotWithShape="0">
                    <a:srgbClr val="6E747A">
                      <a:alpha val="43000"/>
                    </a:srgbClr>
                  </a:outerShdw>
                </a:effectLst>
              </a:rPr>
              <a:t>spectrometer</a:t>
            </a:r>
            <a:endParaRPr lang="pl-PL" sz="2800" dirty="0">
              <a:ln w="0"/>
              <a:solidFill>
                <a:schemeClr val="accent1"/>
              </a:solidFill>
              <a:effectLst>
                <a:outerShdw blurRad="38100" dist="25400" dir="5400000" algn="ctr" rotWithShape="0">
                  <a:srgbClr val="6E747A">
                    <a:alpha val="43000"/>
                  </a:srgbClr>
                </a:outerShdw>
              </a:effectLst>
            </a:endParaRPr>
          </a:p>
        </p:txBody>
      </p:sp>
      <p:sp>
        <p:nvSpPr>
          <p:cNvPr id="7" name="Symbol zastępczy zawartości 6"/>
          <p:cNvSpPr>
            <a:spLocks noGrp="1"/>
          </p:cNvSpPr>
          <p:nvPr>
            <p:ph idx="1"/>
          </p:nvPr>
        </p:nvSpPr>
        <p:spPr>
          <a:xfrm>
            <a:off x="457200" y="1600201"/>
            <a:ext cx="8229600" cy="1391574"/>
          </a:xfrm>
        </p:spPr>
        <p:txBody>
          <a:bodyPr/>
          <a:lstStyle/>
          <a:p>
            <a:pPr marL="0" indent="0" algn="ctr">
              <a:buNone/>
            </a:pPr>
            <a:r>
              <a:rPr lang="en-US" sz="2000" dirty="0"/>
              <a:t>Depth profiling measurements of chemical </a:t>
            </a:r>
            <a:r>
              <a:rPr lang="en-US" sz="2000" dirty="0" smtClean="0"/>
              <a:t>composition</a:t>
            </a:r>
            <a:r>
              <a:rPr lang="pl-PL" sz="2000" dirty="0" smtClean="0"/>
              <a:t/>
            </a:r>
            <a:br>
              <a:rPr lang="pl-PL" sz="2000" dirty="0" smtClean="0"/>
            </a:br>
            <a:r>
              <a:rPr lang="en-US" sz="2000" dirty="0" smtClean="0"/>
              <a:t>by</a:t>
            </a:r>
            <a:r>
              <a:rPr lang="pl-PL" sz="2000" dirty="0" smtClean="0"/>
              <a:t> </a:t>
            </a:r>
            <a:r>
              <a:rPr lang="en-US" sz="2000" dirty="0" smtClean="0"/>
              <a:t>drill devices</a:t>
            </a:r>
            <a:r>
              <a:rPr lang="pl-PL" sz="2000" dirty="0" smtClean="0"/>
              <a:t> </a:t>
            </a:r>
            <a:r>
              <a:rPr lang="pl-PL" sz="2000" dirty="0" err="1" smtClean="0"/>
              <a:t>or</a:t>
            </a:r>
            <a:r>
              <a:rPr lang="en-US" sz="2000" dirty="0" smtClean="0"/>
              <a:t> </a:t>
            </a:r>
            <a:r>
              <a:rPr lang="en-US" sz="2000" dirty="0"/>
              <a:t>penetrators </a:t>
            </a:r>
            <a:endParaRPr lang="pl-PL" sz="2000" dirty="0"/>
          </a:p>
        </p:txBody>
      </p:sp>
      <p:pic>
        <p:nvPicPr>
          <p:cNvPr id="1026" name="Obraz 32" descr="F:\Praca\KRET\Raport koncowy\zdjecia do raportu\IMG_569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344567">
            <a:off x="964650" y="3369297"/>
            <a:ext cx="4148898" cy="63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Obraz 9"/>
          <p:cNvPicPr>
            <a:picLocks noChangeAspect="1"/>
          </p:cNvPicPr>
          <p:nvPr/>
        </p:nvPicPr>
        <p:blipFill>
          <a:blip r:embed="rId3"/>
          <a:stretch>
            <a:fillRect/>
          </a:stretch>
        </p:blipFill>
        <p:spPr>
          <a:xfrm>
            <a:off x="5765916" y="2295988"/>
            <a:ext cx="2244618" cy="3818016"/>
          </a:xfrm>
          <a:prstGeom prst="rect">
            <a:avLst/>
          </a:prstGeom>
        </p:spPr>
      </p:pic>
    </p:spTree>
    <p:extLst>
      <p:ext uri="{BB962C8B-B14F-4D97-AF65-F5344CB8AC3E}">
        <p14:creationId xmlns:p14="http://schemas.microsoft.com/office/powerpoint/2010/main" val="205623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4894" y="304577"/>
            <a:ext cx="8229600" cy="1025605"/>
          </a:xfrm>
        </p:spPr>
        <p:txBody>
          <a:bodyPr/>
          <a:lstStyle/>
          <a:p>
            <a:r>
              <a:rPr lang="en-US" sz="2800" b="1" dirty="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The need for </a:t>
            </a:r>
            <a:r>
              <a:rPr lang="en-US" sz="2800" b="1" dirty="0" err="1" smtClean="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miniaturisation</a:t>
            </a:r>
            <a:r>
              <a:rPr lang="pl-PL" sz="2800" b="1" dirty="0" smtClean="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 </a:t>
            </a:r>
            <a:br>
              <a:rPr lang="pl-PL" sz="2800" b="1" dirty="0" smtClean="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br>
            <a:r>
              <a:rPr lang="pl-PL" sz="2800" b="1" dirty="0" smtClean="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of the mass </a:t>
            </a:r>
            <a:r>
              <a:rPr lang="pl-PL" sz="2800" b="1" dirty="0" err="1" smtClean="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spectrometer</a:t>
            </a:r>
            <a:endParaRPr lang="pl-PL" sz="2800" dirty="0"/>
          </a:p>
        </p:txBody>
      </p:sp>
      <p:sp>
        <p:nvSpPr>
          <p:cNvPr id="9" name="Symbol zastępczy zawartości 8"/>
          <p:cNvSpPr>
            <a:spLocks noGrp="1"/>
          </p:cNvSpPr>
          <p:nvPr>
            <p:ph idx="1"/>
          </p:nvPr>
        </p:nvSpPr>
        <p:spPr>
          <a:xfrm>
            <a:off x="541322" y="1330181"/>
            <a:ext cx="4038372" cy="4680001"/>
          </a:xfrm>
        </p:spPr>
        <p:txBody>
          <a:bodyPr>
            <a:noAutofit/>
          </a:bodyPr>
          <a:lstStyle/>
          <a:p>
            <a:pPr marL="0" indent="0">
              <a:lnSpc>
                <a:spcPct val="170000"/>
              </a:lnSpc>
              <a:buNone/>
            </a:pPr>
            <a:r>
              <a:rPr lang="pl-PL" sz="2000" b="1" dirty="0" smtClean="0"/>
              <a:t>     </a:t>
            </a:r>
            <a:r>
              <a:rPr lang="pl-PL" sz="2000" b="1" dirty="0" err="1" smtClean="0"/>
              <a:t>Benefits</a:t>
            </a:r>
            <a:r>
              <a:rPr lang="pl-PL" sz="2000" b="1" dirty="0" smtClean="0"/>
              <a:t>:</a:t>
            </a:r>
          </a:p>
          <a:p>
            <a:pPr>
              <a:lnSpc>
                <a:spcPct val="170000"/>
              </a:lnSpc>
            </a:pPr>
            <a:r>
              <a:rPr lang="pl-PL" sz="2000" dirty="0" err="1" smtClean="0"/>
              <a:t>Low</a:t>
            </a:r>
            <a:r>
              <a:rPr lang="pl-PL" sz="2000" dirty="0" smtClean="0"/>
              <a:t> </a:t>
            </a:r>
            <a:r>
              <a:rPr lang="pl-PL" sz="2000" dirty="0" err="1" smtClean="0"/>
              <a:t>cost</a:t>
            </a:r>
            <a:r>
              <a:rPr lang="pl-PL" sz="2000" dirty="0" smtClean="0"/>
              <a:t> launch</a:t>
            </a:r>
          </a:p>
          <a:p>
            <a:pPr>
              <a:lnSpc>
                <a:spcPct val="170000"/>
              </a:lnSpc>
            </a:pPr>
            <a:r>
              <a:rPr lang="pl-PL" sz="2000" dirty="0" err="1" smtClean="0"/>
              <a:t>Low</a:t>
            </a:r>
            <a:r>
              <a:rPr lang="pl-PL" sz="2000" dirty="0" smtClean="0"/>
              <a:t> </a:t>
            </a:r>
            <a:r>
              <a:rPr lang="pl-PL" sz="2000" dirty="0" err="1" smtClean="0"/>
              <a:t>power</a:t>
            </a:r>
            <a:r>
              <a:rPr lang="pl-PL" sz="2000" dirty="0" smtClean="0"/>
              <a:t> </a:t>
            </a:r>
            <a:r>
              <a:rPr lang="pl-PL" sz="2000" dirty="0" err="1" smtClean="0"/>
              <a:t>consumption</a:t>
            </a:r>
            <a:endParaRPr lang="pl-PL" sz="2000" dirty="0" smtClean="0"/>
          </a:p>
          <a:p>
            <a:pPr>
              <a:lnSpc>
                <a:spcPct val="170000"/>
              </a:lnSpc>
            </a:pPr>
            <a:r>
              <a:rPr lang="pl-PL" sz="2000" dirty="0" err="1" smtClean="0"/>
              <a:t>Possibility</a:t>
            </a:r>
            <a:r>
              <a:rPr lang="pl-PL" sz="2000" dirty="0" smtClean="0"/>
              <a:t> to place </a:t>
            </a:r>
            <a:r>
              <a:rPr lang="pl-PL" sz="2000" dirty="0" err="1" smtClean="0"/>
              <a:t>many</a:t>
            </a:r>
            <a:r>
              <a:rPr lang="pl-PL" sz="2000" dirty="0" smtClean="0"/>
              <a:t> </a:t>
            </a:r>
            <a:r>
              <a:rPr lang="pl-PL" sz="2000" dirty="0" err="1" smtClean="0"/>
              <a:t>instruments</a:t>
            </a:r>
            <a:r>
              <a:rPr lang="pl-PL" sz="2000" dirty="0" smtClean="0"/>
              <a:t> on </a:t>
            </a:r>
            <a:r>
              <a:rPr lang="pl-PL" sz="2000" dirty="0" err="1" smtClean="0"/>
              <a:t>board</a:t>
            </a:r>
            <a:r>
              <a:rPr lang="pl-PL" sz="2000" dirty="0" smtClean="0"/>
              <a:t> rover</a:t>
            </a:r>
            <a:br>
              <a:rPr lang="pl-PL" sz="2000" dirty="0" smtClean="0"/>
            </a:br>
            <a:r>
              <a:rPr lang="pl-PL" sz="2000" dirty="0" smtClean="0"/>
              <a:t> </a:t>
            </a:r>
            <a:r>
              <a:rPr lang="pl-PL" sz="2000" dirty="0" err="1" smtClean="0"/>
              <a:t>or</a:t>
            </a:r>
            <a:r>
              <a:rPr lang="pl-PL" sz="2000" dirty="0" smtClean="0"/>
              <a:t> </a:t>
            </a:r>
            <a:r>
              <a:rPr lang="pl-PL" sz="2000" dirty="0" err="1" smtClean="0"/>
              <a:t>satellite</a:t>
            </a:r>
            <a:r>
              <a:rPr lang="pl-PL" sz="2000" dirty="0" smtClean="0"/>
              <a:t> </a:t>
            </a:r>
          </a:p>
          <a:p>
            <a:pPr>
              <a:lnSpc>
                <a:spcPct val="170000"/>
              </a:lnSpc>
            </a:pPr>
            <a:r>
              <a:rPr lang="pl-PL" sz="2000" dirty="0" err="1" smtClean="0"/>
              <a:t>Possibility</a:t>
            </a:r>
            <a:r>
              <a:rPr lang="pl-PL" sz="2000" dirty="0" smtClean="0"/>
              <a:t> to place instrument </a:t>
            </a:r>
            <a:r>
              <a:rPr lang="pl-PL" sz="2000" dirty="0" err="1" smtClean="0"/>
              <a:t>under</a:t>
            </a:r>
            <a:r>
              <a:rPr lang="pl-PL" sz="2000" dirty="0" smtClean="0"/>
              <a:t> </a:t>
            </a:r>
            <a:r>
              <a:rPr lang="pl-PL" sz="2000" dirty="0" err="1" smtClean="0"/>
              <a:t>surface</a:t>
            </a:r>
            <a:r>
              <a:rPr lang="pl-PL" sz="2000" dirty="0" smtClean="0"/>
              <a:t>  </a:t>
            </a:r>
          </a:p>
          <a:p>
            <a:pPr>
              <a:lnSpc>
                <a:spcPct val="170000"/>
              </a:lnSpc>
            </a:pPr>
            <a:endParaRPr lang="pl-PL" sz="2000" dirty="0"/>
          </a:p>
        </p:txBody>
      </p:sp>
      <p:grpSp>
        <p:nvGrpSpPr>
          <p:cNvPr id="3" name="Grupa 2"/>
          <p:cNvGrpSpPr/>
          <p:nvPr/>
        </p:nvGrpSpPr>
        <p:grpSpPr>
          <a:xfrm>
            <a:off x="4542449" y="2130641"/>
            <a:ext cx="4228689" cy="3551067"/>
            <a:chOff x="4280352" y="1973796"/>
            <a:chExt cx="3927394" cy="3113403"/>
          </a:xfrm>
        </p:grpSpPr>
        <p:pic>
          <p:nvPicPr>
            <p:cNvPr id="8" name="Obraz 7"/>
            <p:cNvPicPr>
              <a:picLocks noChangeAspect="1"/>
            </p:cNvPicPr>
            <p:nvPr/>
          </p:nvPicPr>
          <p:blipFill rotWithShape="1">
            <a:blip r:embed="rId2"/>
            <a:srcRect l="63181" t="24766" r="12419" b="13337"/>
            <a:stretch/>
          </p:blipFill>
          <p:spPr>
            <a:xfrm>
              <a:off x="4280352" y="1973796"/>
              <a:ext cx="3927394" cy="3113403"/>
            </a:xfrm>
            <a:prstGeom prst="rect">
              <a:avLst/>
            </a:prstGeom>
          </p:spPr>
        </p:pic>
        <p:sp>
          <p:nvSpPr>
            <p:cNvPr id="5" name="Prostokąt 4"/>
            <p:cNvSpPr/>
            <p:nvPr/>
          </p:nvSpPr>
          <p:spPr>
            <a:xfrm>
              <a:off x="6727698" y="3213116"/>
              <a:ext cx="740664" cy="301752"/>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l-PL" sz="1350"/>
            </a:p>
          </p:txBody>
        </p:sp>
      </p:grpSp>
      <p:sp>
        <p:nvSpPr>
          <p:cNvPr id="4" name="Strzałka w prawo 3"/>
          <p:cNvSpPr/>
          <p:nvPr/>
        </p:nvSpPr>
        <p:spPr>
          <a:xfrm>
            <a:off x="3142695" y="5312314"/>
            <a:ext cx="2157274" cy="369394"/>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pl-PL"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48720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2000"/>
                                        <p:tgtEl>
                                          <p:spTgt spid="9">
                                            <p:txEl>
                                              <p:pRg st="1" end="1"/>
                                            </p:txEl>
                                          </p:spTgt>
                                        </p:tgtEl>
                                      </p:cBhvr>
                                    </p:animEffect>
                                    <p:anim calcmode="lin" valueType="num">
                                      <p:cBhvr>
                                        <p:cTn id="8" dur="2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2000" fill="hold"/>
                                        <p:tgtEl>
                                          <p:spTgt spid="9">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2000"/>
                                        <p:tgtEl>
                                          <p:spTgt spid="9">
                                            <p:txEl>
                                              <p:pRg st="2" end="2"/>
                                            </p:txEl>
                                          </p:spTgt>
                                        </p:tgtEl>
                                      </p:cBhvr>
                                    </p:animEffect>
                                    <p:anim calcmode="lin" valueType="num">
                                      <p:cBhvr>
                                        <p:cTn id="13" dur="2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4" dur="2000" fill="hold"/>
                                        <p:tgtEl>
                                          <p:spTgt spid="9">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2000"/>
                                        <p:tgtEl>
                                          <p:spTgt spid="9">
                                            <p:txEl>
                                              <p:pRg st="3" end="3"/>
                                            </p:txEl>
                                          </p:spTgt>
                                        </p:tgtEl>
                                      </p:cBhvr>
                                    </p:animEffect>
                                    <p:anim calcmode="lin" valueType="num">
                                      <p:cBhvr>
                                        <p:cTn id="18" dur="2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19" dur="2000" fill="hold"/>
                                        <p:tgtEl>
                                          <p:spTgt spid="9">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2000"/>
                                        <p:tgtEl>
                                          <p:spTgt spid="9">
                                            <p:txEl>
                                              <p:pRg st="4" end="4"/>
                                            </p:txEl>
                                          </p:spTgt>
                                        </p:tgtEl>
                                      </p:cBhvr>
                                    </p:animEffect>
                                    <p:anim calcmode="lin" valueType="num">
                                      <p:cBhvr>
                                        <p:cTn id="23" dur="2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4" dur="2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par>
                                <p:cTn id="30" presetID="6" presetClass="entr" presetSubtype="16"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circle(in)">
                                      <p:cBhvr>
                                        <p:cTn id="3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ole tekstowe 22"/>
          <p:cNvSpPr txBox="1"/>
          <p:nvPr/>
        </p:nvSpPr>
        <p:spPr>
          <a:xfrm>
            <a:off x="558246" y="3777734"/>
            <a:ext cx="992672" cy="461665"/>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p:spPr>
        <p:txBody>
          <a:bodyPr wrap="square" rtlCol="0">
            <a:spAutoFit/>
          </a:bodyPr>
          <a:lstStyle/>
          <a:p>
            <a:pPr algn="ctr"/>
            <a:r>
              <a:rPr lang="pl-PL" sz="1200" dirty="0" err="1"/>
              <a:t>Sample</a:t>
            </a:r>
            <a:r>
              <a:rPr lang="pl-PL" sz="1200" dirty="0"/>
              <a:t> </a:t>
            </a:r>
            <a:r>
              <a:rPr lang="pl-PL" sz="1200" dirty="0" err="1"/>
              <a:t>Preparation</a:t>
            </a:r>
            <a:r>
              <a:rPr lang="pl-PL" sz="1200" dirty="0"/>
              <a:t> </a:t>
            </a:r>
          </a:p>
        </p:txBody>
      </p:sp>
      <p:grpSp>
        <p:nvGrpSpPr>
          <p:cNvPr id="5" name="Grupa 4"/>
          <p:cNvGrpSpPr/>
          <p:nvPr/>
        </p:nvGrpSpPr>
        <p:grpSpPr>
          <a:xfrm>
            <a:off x="1683073" y="2896192"/>
            <a:ext cx="6798937" cy="2366886"/>
            <a:chOff x="515979" y="3789040"/>
            <a:chExt cx="6205203" cy="1656184"/>
          </a:xfrm>
        </p:grpSpPr>
        <p:grpSp>
          <p:nvGrpSpPr>
            <p:cNvPr id="6" name="Grupa 5"/>
            <p:cNvGrpSpPr/>
            <p:nvPr/>
          </p:nvGrpSpPr>
          <p:grpSpPr>
            <a:xfrm>
              <a:off x="515979" y="3789040"/>
              <a:ext cx="6205203" cy="1656184"/>
              <a:chOff x="515979" y="3789040"/>
              <a:chExt cx="6205203" cy="1656184"/>
            </a:xfrm>
          </p:grpSpPr>
          <p:sp>
            <p:nvSpPr>
              <p:cNvPr id="8" name="Prostokąt 7"/>
              <p:cNvSpPr/>
              <p:nvPr/>
            </p:nvSpPr>
            <p:spPr>
              <a:xfrm>
                <a:off x="2051720" y="3789040"/>
                <a:ext cx="3384376" cy="16561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l-PL" sz="1275"/>
              </a:p>
            </p:txBody>
          </p:sp>
          <p:sp>
            <p:nvSpPr>
              <p:cNvPr id="9" name="Prostokąt zaokrąglony 8"/>
              <p:cNvSpPr/>
              <p:nvPr/>
            </p:nvSpPr>
            <p:spPr>
              <a:xfrm>
                <a:off x="616223" y="4262372"/>
                <a:ext cx="864096" cy="648072"/>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l-PL" sz="1275"/>
              </a:p>
            </p:txBody>
          </p:sp>
          <p:sp>
            <p:nvSpPr>
              <p:cNvPr id="10" name="Prostokąt 9"/>
              <p:cNvSpPr/>
              <p:nvPr/>
            </p:nvSpPr>
            <p:spPr>
              <a:xfrm>
                <a:off x="1863179" y="4077072"/>
                <a:ext cx="753939" cy="1044116"/>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l-PL" sz="1275"/>
              </a:p>
            </p:txBody>
          </p:sp>
          <p:sp>
            <p:nvSpPr>
              <p:cNvPr id="11" name="Prostokąt 10"/>
              <p:cNvSpPr/>
              <p:nvPr/>
            </p:nvSpPr>
            <p:spPr>
              <a:xfrm>
                <a:off x="2999833" y="4069448"/>
                <a:ext cx="1224136" cy="1044116"/>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l-PL" sz="1275"/>
              </a:p>
            </p:txBody>
          </p:sp>
          <p:sp>
            <p:nvSpPr>
              <p:cNvPr id="12" name="Prostokąt 11"/>
              <p:cNvSpPr/>
              <p:nvPr/>
            </p:nvSpPr>
            <p:spPr>
              <a:xfrm>
                <a:off x="4622788" y="4092237"/>
                <a:ext cx="753939" cy="1044116"/>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l-PL" sz="1275"/>
              </a:p>
            </p:txBody>
          </p:sp>
          <p:sp>
            <p:nvSpPr>
              <p:cNvPr id="13" name="pole tekstowe 10"/>
              <p:cNvSpPr txBox="1"/>
              <p:nvPr/>
            </p:nvSpPr>
            <p:spPr>
              <a:xfrm>
                <a:off x="2820849" y="4339036"/>
                <a:ext cx="1527011" cy="456524"/>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1275" dirty="0"/>
                  <a:t>Mass </a:t>
                </a:r>
              </a:p>
              <a:p>
                <a:pPr algn="ctr"/>
                <a:r>
                  <a:rPr lang="pl-PL" sz="1275" dirty="0" err="1"/>
                  <a:t>Analyser</a:t>
                </a:r>
                <a:endParaRPr lang="pl-PL" sz="1275" dirty="0"/>
              </a:p>
            </p:txBody>
          </p:sp>
          <p:sp>
            <p:nvSpPr>
              <p:cNvPr id="14" name="pole tekstowe 12"/>
              <p:cNvSpPr txBox="1"/>
              <p:nvPr/>
            </p:nvSpPr>
            <p:spPr>
              <a:xfrm>
                <a:off x="515979" y="4378996"/>
                <a:ext cx="1064583" cy="434785"/>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1200" dirty="0" err="1"/>
                  <a:t>Sample</a:t>
                </a:r>
                <a:endParaRPr lang="pl-PL" sz="1200" dirty="0"/>
              </a:p>
              <a:p>
                <a:pPr algn="ctr"/>
                <a:r>
                  <a:rPr lang="pl-PL" sz="1200" dirty="0" err="1"/>
                  <a:t>Introduction</a:t>
                </a:r>
                <a:endParaRPr lang="pl-PL" sz="1200" dirty="0"/>
              </a:p>
            </p:txBody>
          </p:sp>
          <p:sp>
            <p:nvSpPr>
              <p:cNvPr id="15" name="pole tekstowe 13"/>
              <p:cNvSpPr txBox="1"/>
              <p:nvPr/>
            </p:nvSpPr>
            <p:spPr>
              <a:xfrm>
                <a:off x="1702224" y="4431698"/>
                <a:ext cx="1064583" cy="201901"/>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1275" dirty="0" err="1" smtClean="0"/>
                  <a:t>Ioniser</a:t>
                </a:r>
                <a:endParaRPr lang="pl-PL" sz="1275" dirty="0"/>
              </a:p>
            </p:txBody>
          </p:sp>
          <p:sp>
            <p:nvSpPr>
              <p:cNvPr id="16" name="pole tekstowe 14"/>
              <p:cNvSpPr txBox="1"/>
              <p:nvPr/>
            </p:nvSpPr>
            <p:spPr>
              <a:xfrm>
                <a:off x="4467466" y="4429852"/>
                <a:ext cx="1064583" cy="271741"/>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1275" dirty="0" err="1"/>
                  <a:t>Detector</a:t>
                </a:r>
                <a:endParaRPr lang="pl-PL" sz="1275" dirty="0"/>
              </a:p>
            </p:txBody>
          </p:sp>
          <p:sp>
            <p:nvSpPr>
              <p:cNvPr id="17" name="Prostokąt zaokrąglony 16"/>
              <p:cNvSpPr/>
              <p:nvPr/>
            </p:nvSpPr>
            <p:spPr>
              <a:xfrm>
                <a:off x="5756845" y="4275094"/>
                <a:ext cx="864096" cy="648072"/>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l-PL" sz="1275"/>
              </a:p>
            </p:txBody>
          </p:sp>
          <p:sp>
            <p:nvSpPr>
              <p:cNvPr id="18" name="pole tekstowe 15"/>
              <p:cNvSpPr txBox="1"/>
              <p:nvPr/>
            </p:nvSpPr>
            <p:spPr>
              <a:xfrm>
                <a:off x="5656599" y="4429852"/>
                <a:ext cx="1064583" cy="271741"/>
              </a:xfrm>
              <a:prstGeom prst="rect">
                <a:avLst/>
              </a:prstGeom>
              <a:noFill/>
              <a:ln>
                <a:noFill/>
              </a:ln>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1275" dirty="0" err="1"/>
                  <a:t>Computer</a:t>
                </a:r>
                <a:endParaRPr lang="pl-PL" sz="1275" dirty="0"/>
              </a:p>
            </p:txBody>
          </p:sp>
          <p:sp>
            <p:nvSpPr>
              <p:cNvPr id="19" name="Strzałka w prawo 18"/>
              <p:cNvSpPr/>
              <p:nvPr/>
            </p:nvSpPr>
            <p:spPr>
              <a:xfrm>
                <a:off x="1480319" y="4476019"/>
                <a:ext cx="355377" cy="246222"/>
              </a:xfrm>
              <a:prstGeom prst="rightArrow">
                <a:avLst>
                  <a:gd name="adj1" fmla="val 8350"/>
                  <a:gd name="adj2" fmla="val 60921"/>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l-PL" sz="1275"/>
              </a:p>
            </p:txBody>
          </p:sp>
          <p:sp>
            <p:nvSpPr>
              <p:cNvPr id="20" name="Strzałka w prawo 19"/>
              <p:cNvSpPr/>
              <p:nvPr/>
            </p:nvSpPr>
            <p:spPr>
              <a:xfrm>
                <a:off x="4240396" y="4468395"/>
                <a:ext cx="355377" cy="246222"/>
              </a:xfrm>
              <a:prstGeom prst="rightArrow">
                <a:avLst>
                  <a:gd name="adj1" fmla="val 8350"/>
                  <a:gd name="adj2" fmla="val 58641"/>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l-PL" sz="1275"/>
              </a:p>
            </p:txBody>
          </p:sp>
          <p:sp>
            <p:nvSpPr>
              <p:cNvPr id="21" name="Strzałka w prawo 20"/>
              <p:cNvSpPr/>
              <p:nvPr/>
            </p:nvSpPr>
            <p:spPr>
              <a:xfrm>
                <a:off x="2617118" y="4491184"/>
                <a:ext cx="355377" cy="246222"/>
              </a:xfrm>
              <a:prstGeom prst="rightArrow">
                <a:avLst>
                  <a:gd name="adj1" fmla="val 8350"/>
                  <a:gd name="adj2" fmla="val 60921"/>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l-PL" sz="1275"/>
              </a:p>
            </p:txBody>
          </p:sp>
        </p:grpSp>
        <p:sp>
          <p:nvSpPr>
            <p:cNvPr id="7" name="Strzałka w prawo 6"/>
            <p:cNvSpPr/>
            <p:nvPr/>
          </p:nvSpPr>
          <p:spPr>
            <a:xfrm>
              <a:off x="5388623" y="4476019"/>
              <a:ext cx="355377" cy="246222"/>
            </a:xfrm>
            <a:prstGeom prst="rightArrow">
              <a:avLst>
                <a:gd name="adj1" fmla="val 8350"/>
                <a:gd name="adj2" fmla="val 58641"/>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l-PL" sz="1275"/>
            </a:p>
          </p:txBody>
        </p:sp>
      </p:grpSp>
      <p:sp>
        <p:nvSpPr>
          <p:cNvPr id="2" name="Tytuł 1"/>
          <p:cNvSpPr>
            <a:spLocks noGrp="1"/>
          </p:cNvSpPr>
          <p:nvPr>
            <p:ph type="title"/>
          </p:nvPr>
        </p:nvSpPr>
        <p:spPr>
          <a:xfrm>
            <a:off x="1398058" y="350283"/>
            <a:ext cx="7575089" cy="1143000"/>
          </a:xfrm>
        </p:spPr>
        <p:txBody>
          <a:bodyPr/>
          <a:lstStyle/>
          <a:p>
            <a:r>
              <a:rPr lang="en-US" sz="2800" b="1" dirty="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Mass spectrometry - principle of operation</a:t>
            </a:r>
            <a:endParaRPr lang="pl-PL" sz="2800" dirty="0"/>
          </a:p>
        </p:txBody>
      </p:sp>
      <p:sp>
        <p:nvSpPr>
          <p:cNvPr id="3" name="pole tekstowe 2"/>
          <p:cNvSpPr txBox="1"/>
          <p:nvPr/>
        </p:nvSpPr>
        <p:spPr>
          <a:xfrm>
            <a:off x="1343578" y="1526272"/>
            <a:ext cx="4449120" cy="1169551"/>
          </a:xfrm>
          <a:prstGeom prst="rect">
            <a:avLst/>
          </a:prstGeom>
          <a:noFill/>
        </p:spPr>
        <p:txBody>
          <a:bodyPr wrap="square" rtlCol="0">
            <a:spAutoFit/>
          </a:bodyPr>
          <a:lstStyle/>
          <a:p>
            <a:pPr algn="ctr"/>
            <a:r>
              <a:rPr lang="pl-PL" sz="1400" dirty="0" err="1"/>
              <a:t>Inductively</a:t>
            </a:r>
            <a:r>
              <a:rPr lang="pl-PL" sz="1400" dirty="0"/>
              <a:t> </a:t>
            </a:r>
            <a:r>
              <a:rPr lang="pl-PL" sz="1400" dirty="0" err="1"/>
              <a:t>Coupled</a:t>
            </a:r>
            <a:r>
              <a:rPr lang="pl-PL" sz="1400" dirty="0"/>
              <a:t> </a:t>
            </a:r>
            <a:r>
              <a:rPr lang="pl-PL" sz="1400" dirty="0" err="1"/>
              <a:t>Plasma</a:t>
            </a:r>
            <a:r>
              <a:rPr lang="pl-PL" sz="1400" dirty="0"/>
              <a:t> (ICP)</a:t>
            </a:r>
          </a:p>
          <a:p>
            <a:pPr algn="ctr"/>
            <a:r>
              <a:rPr lang="pl-PL" sz="1400" dirty="0"/>
              <a:t> </a:t>
            </a:r>
            <a:r>
              <a:rPr lang="pl-PL" sz="1400" dirty="0" err="1"/>
              <a:t>Electron</a:t>
            </a:r>
            <a:r>
              <a:rPr lang="pl-PL" sz="1400" dirty="0"/>
              <a:t> </a:t>
            </a:r>
            <a:r>
              <a:rPr lang="pl-PL" sz="1400" dirty="0" err="1"/>
              <a:t>Impact</a:t>
            </a:r>
            <a:r>
              <a:rPr lang="pl-PL" sz="1400" dirty="0"/>
              <a:t> </a:t>
            </a:r>
            <a:r>
              <a:rPr lang="pl-PL" sz="1400" dirty="0" err="1"/>
              <a:t>Ionization</a:t>
            </a:r>
            <a:r>
              <a:rPr lang="pl-PL" sz="1400" dirty="0"/>
              <a:t> (EI)</a:t>
            </a:r>
          </a:p>
          <a:p>
            <a:pPr algn="ctr"/>
            <a:r>
              <a:rPr lang="pl-PL" sz="1400" dirty="0" err="1"/>
              <a:t>Chemical</a:t>
            </a:r>
            <a:r>
              <a:rPr lang="pl-PL" sz="1400" dirty="0"/>
              <a:t> </a:t>
            </a:r>
            <a:r>
              <a:rPr lang="pl-PL" sz="1400" dirty="0" err="1"/>
              <a:t>Ionization</a:t>
            </a:r>
            <a:r>
              <a:rPr lang="pl-PL" sz="1400" dirty="0"/>
              <a:t> (CI)</a:t>
            </a:r>
          </a:p>
          <a:p>
            <a:pPr algn="ctr"/>
            <a:r>
              <a:rPr lang="pl-PL" sz="1400" dirty="0" err="1"/>
              <a:t>Matrix</a:t>
            </a:r>
            <a:r>
              <a:rPr lang="pl-PL" sz="1400" dirty="0"/>
              <a:t> </a:t>
            </a:r>
            <a:r>
              <a:rPr lang="pl-PL" sz="1400" dirty="0" err="1"/>
              <a:t>Assisted</a:t>
            </a:r>
            <a:r>
              <a:rPr lang="pl-PL" sz="1400" dirty="0"/>
              <a:t> Laser </a:t>
            </a:r>
            <a:r>
              <a:rPr lang="pl-PL" sz="1400" dirty="0" err="1"/>
              <a:t>Desorption</a:t>
            </a:r>
            <a:r>
              <a:rPr lang="pl-PL" sz="1400" dirty="0"/>
              <a:t> </a:t>
            </a:r>
            <a:r>
              <a:rPr lang="pl-PL" sz="1400" dirty="0" err="1"/>
              <a:t>Ionization</a:t>
            </a:r>
            <a:r>
              <a:rPr lang="pl-PL" sz="1400" dirty="0"/>
              <a:t> (MALDI)</a:t>
            </a:r>
          </a:p>
          <a:p>
            <a:pPr algn="ctr"/>
            <a:r>
              <a:rPr lang="pl-PL" sz="1400" b="1" dirty="0">
                <a:solidFill>
                  <a:srgbClr val="FF0000"/>
                </a:solidFill>
              </a:rPr>
              <a:t>Laser </a:t>
            </a:r>
            <a:r>
              <a:rPr lang="pl-PL" sz="1400" b="1" dirty="0" err="1">
                <a:solidFill>
                  <a:srgbClr val="FF0000"/>
                </a:solidFill>
              </a:rPr>
              <a:t>Desorption</a:t>
            </a:r>
            <a:r>
              <a:rPr lang="pl-PL" sz="1400" b="1" dirty="0">
                <a:solidFill>
                  <a:srgbClr val="FF0000"/>
                </a:solidFill>
              </a:rPr>
              <a:t> </a:t>
            </a:r>
            <a:r>
              <a:rPr lang="pl-PL" sz="1400" b="1" dirty="0" err="1">
                <a:solidFill>
                  <a:srgbClr val="FF0000"/>
                </a:solidFill>
              </a:rPr>
              <a:t>Ionisation</a:t>
            </a:r>
            <a:r>
              <a:rPr lang="pl-PL" sz="1400" b="1" dirty="0">
                <a:solidFill>
                  <a:srgbClr val="FF0000"/>
                </a:solidFill>
              </a:rPr>
              <a:t> (LI)</a:t>
            </a:r>
          </a:p>
        </p:txBody>
      </p:sp>
      <p:sp>
        <p:nvSpPr>
          <p:cNvPr id="22" name="pole tekstowe 21"/>
          <p:cNvSpPr txBox="1"/>
          <p:nvPr/>
        </p:nvSpPr>
        <p:spPr>
          <a:xfrm>
            <a:off x="3462735" y="5517595"/>
            <a:ext cx="3224973" cy="954107"/>
          </a:xfrm>
          <a:prstGeom prst="rect">
            <a:avLst/>
          </a:prstGeom>
          <a:noFill/>
        </p:spPr>
        <p:txBody>
          <a:bodyPr wrap="square" rtlCol="0">
            <a:spAutoFit/>
          </a:bodyPr>
          <a:lstStyle/>
          <a:p>
            <a:pPr algn="ctr"/>
            <a:r>
              <a:rPr lang="pl-PL" sz="1400" dirty="0"/>
              <a:t>Time-Of-Flight (TOF)</a:t>
            </a:r>
          </a:p>
          <a:p>
            <a:pPr algn="ctr"/>
            <a:r>
              <a:rPr lang="pl-PL" sz="1400" dirty="0" err="1"/>
              <a:t>Magnetic</a:t>
            </a:r>
            <a:r>
              <a:rPr lang="pl-PL" sz="1400" dirty="0"/>
              <a:t> </a:t>
            </a:r>
            <a:r>
              <a:rPr lang="pl-PL" sz="1400" dirty="0" err="1"/>
              <a:t>Sector</a:t>
            </a:r>
            <a:endParaRPr lang="pl-PL" sz="1400" dirty="0"/>
          </a:p>
          <a:p>
            <a:pPr algn="ctr"/>
            <a:r>
              <a:rPr lang="pl-PL" sz="1400" dirty="0" err="1"/>
              <a:t>Quadrupole</a:t>
            </a:r>
            <a:r>
              <a:rPr lang="pl-PL" sz="1400" dirty="0"/>
              <a:t> </a:t>
            </a:r>
            <a:r>
              <a:rPr lang="pl-PL" sz="1400" dirty="0" err="1"/>
              <a:t>Ion</a:t>
            </a:r>
            <a:r>
              <a:rPr lang="pl-PL" sz="1400" dirty="0"/>
              <a:t> Trap</a:t>
            </a:r>
          </a:p>
          <a:p>
            <a:pPr algn="ctr"/>
            <a:r>
              <a:rPr lang="pl-PL" sz="1400" b="1" dirty="0" err="1">
                <a:solidFill>
                  <a:srgbClr val="FF0000"/>
                </a:solidFill>
              </a:rPr>
              <a:t>Quadrupole</a:t>
            </a:r>
            <a:r>
              <a:rPr lang="pl-PL" sz="1400" b="1" dirty="0">
                <a:solidFill>
                  <a:srgbClr val="FF0000"/>
                </a:solidFill>
              </a:rPr>
              <a:t> Mass Analyzer (QMS)</a:t>
            </a:r>
          </a:p>
        </p:txBody>
      </p:sp>
      <p:grpSp>
        <p:nvGrpSpPr>
          <p:cNvPr id="4" name="Grupa 3"/>
          <p:cNvGrpSpPr/>
          <p:nvPr/>
        </p:nvGrpSpPr>
        <p:grpSpPr>
          <a:xfrm>
            <a:off x="496592" y="3583649"/>
            <a:ext cx="1108709" cy="887067"/>
            <a:chOff x="1939525" y="3409122"/>
            <a:chExt cx="1478279" cy="1182756"/>
          </a:xfrm>
        </p:grpSpPr>
        <p:cxnSp>
          <p:nvCxnSpPr>
            <p:cNvPr id="25" name="Łącznik prosty 24"/>
            <p:cNvCxnSpPr/>
            <p:nvPr/>
          </p:nvCxnSpPr>
          <p:spPr>
            <a:xfrm>
              <a:off x="1939525" y="3409122"/>
              <a:ext cx="1478279" cy="118275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8" name="Łącznik prosty 27"/>
            <p:cNvCxnSpPr/>
            <p:nvPr/>
          </p:nvCxnSpPr>
          <p:spPr>
            <a:xfrm flipH="1">
              <a:off x="1992660" y="3409122"/>
              <a:ext cx="1346576" cy="114131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grpSp>
      <p:cxnSp>
        <p:nvCxnSpPr>
          <p:cNvPr id="34" name="Łącznik prosty ze strzałką 33"/>
          <p:cNvCxnSpPr/>
          <p:nvPr/>
        </p:nvCxnSpPr>
        <p:spPr>
          <a:xfrm flipV="1">
            <a:off x="5075222" y="4799991"/>
            <a:ext cx="1" cy="6517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Łącznik prosty ze strzałką 36"/>
          <p:cNvCxnSpPr/>
          <p:nvPr/>
        </p:nvCxnSpPr>
        <p:spPr>
          <a:xfrm flipH="1">
            <a:off x="3568138" y="2707026"/>
            <a:ext cx="4078" cy="6119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4937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3">
                                            <p:txEl>
                                              <p:pRg st="4" end="4"/>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6" presetClass="entr" presetSubtype="16" fill="hold" nodeType="afterEffect">
                                  <p:stCondLst>
                                    <p:cond delay="50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1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2">
                                            <p:txEl>
                                              <p:pRg st="3" end="3"/>
                                            </p:txEl>
                                          </p:spTgt>
                                        </p:tgtEl>
                                        <p:attrNameLst>
                                          <p:attrName>style.visibility</p:attrName>
                                        </p:attrNameLst>
                                      </p:cBhvr>
                                      <p:to>
                                        <p:strVal val="visible"/>
                                      </p:to>
                                    </p:set>
                                    <p:anim calcmode="lin" valueType="num">
                                      <p:cBhvr>
                                        <p:cTn id="25" dur="500" fill="hold"/>
                                        <p:tgtEl>
                                          <p:spTgt spid="22">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22">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48130" y="414680"/>
            <a:ext cx="8229600" cy="811927"/>
          </a:xfrm>
        </p:spPr>
        <p:txBody>
          <a:bodyPr/>
          <a:lstStyle/>
          <a:p>
            <a:r>
              <a:rPr lang="en-US" sz="2800" b="1" dirty="0" err="1">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Qadrupole</a:t>
            </a:r>
            <a:r>
              <a:rPr lang="en-US" sz="2800" b="1" dirty="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 mass </a:t>
            </a:r>
            <a:r>
              <a:rPr lang="en-US" sz="2800" b="1" dirty="0" err="1" smtClean="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analyser</a:t>
            </a:r>
            <a:endParaRPr lang="pl-PL" sz="2800" dirty="0"/>
          </a:p>
        </p:txBody>
      </p:sp>
      <p:sp>
        <p:nvSpPr>
          <p:cNvPr id="31" name="Prostokąt 30"/>
          <p:cNvSpPr/>
          <p:nvPr/>
        </p:nvSpPr>
        <p:spPr>
          <a:xfrm>
            <a:off x="5215382" y="6024129"/>
            <a:ext cx="2430474" cy="338554"/>
          </a:xfrm>
          <a:prstGeom prst="rect">
            <a:avLst/>
          </a:prstGeom>
        </p:spPr>
        <p:txBody>
          <a:bodyPr wrap="none">
            <a:spAutoFit/>
          </a:bodyPr>
          <a:lstStyle/>
          <a:p>
            <a:r>
              <a:rPr lang="pl-PL" sz="1600" dirty="0"/>
              <a:t>The a-q </a:t>
            </a:r>
            <a:r>
              <a:rPr lang="pl-PL" sz="1600" dirty="0" err="1"/>
              <a:t>stability</a:t>
            </a:r>
            <a:r>
              <a:rPr lang="pl-PL" sz="1600" dirty="0"/>
              <a:t> diagram</a:t>
            </a:r>
          </a:p>
        </p:txBody>
      </p:sp>
      <p:sp>
        <p:nvSpPr>
          <p:cNvPr id="33" name="Prostokąt 32"/>
          <p:cNvSpPr/>
          <p:nvPr/>
        </p:nvSpPr>
        <p:spPr>
          <a:xfrm>
            <a:off x="5983676" y="2535924"/>
            <a:ext cx="752889" cy="384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a:solidFill>
                <a:schemeClr val="tx1"/>
              </a:solidFill>
            </a:endParaRPr>
          </a:p>
        </p:txBody>
      </p:sp>
      <p:sp>
        <p:nvSpPr>
          <p:cNvPr id="34" name="Prostokąt 33"/>
          <p:cNvSpPr/>
          <p:nvPr/>
        </p:nvSpPr>
        <p:spPr>
          <a:xfrm>
            <a:off x="7304123" y="2855038"/>
            <a:ext cx="752889" cy="384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a:solidFill>
                <a:schemeClr val="tx1"/>
              </a:solidFill>
            </a:endParaRPr>
          </a:p>
        </p:txBody>
      </p:sp>
      <p:grpSp>
        <p:nvGrpSpPr>
          <p:cNvPr id="4" name="Grupa 3"/>
          <p:cNvGrpSpPr/>
          <p:nvPr/>
        </p:nvGrpSpPr>
        <p:grpSpPr>
          <a:xfrm>
            <a:off x="3720135" y="3480207"/>
            <a:ext cx="4674125" cy="2291079"/>
            <a:chOff x="3837353" y="2453597"/>
            <a:chExt cx="4674125" cy="2291079"/>
          </a:xfrm>
        </p:grpSpPr>
        <mc:AlternateContent xmlns:mc="http://schemas.openxmlformats.org/markup-compatibility/2006" xmlns:a14="http://schemas.microsoft.com/office/drawing/2010/main">
          <mc:Choice Requires="a14">
            <p:sp>
              <p:nvSpPr>
                <p:cNvPr id="7" name="pole tekstowe 6"/>
                <p:cNvSpPr txBox="1"/>
                <p:nvPr/>
              </p:nvSpPr>
              <p:spPr>
                <a:xfrm>
                  <a:off x="5928693" y="4395028"/>
                  <a:ext cx="1003853" cy="349648"/>
                </a:xfrm>
                <a:prstGeom prst="rect">
                  <a:avLst/>
                </a:prstGeom>
                <a:solidFill>
                  <a:schemeClr val="bg1"/>
                </a:solidFill>
              </p:spPr>
              <p:txBody>
                <a:bodyPr wrap="square" lIns="0" tIns="0" rIns="0" bIns="0" rtlCol="0">
                  <a:spAutoFit/>
                </a:bodyPr>
                <a:lstStyle/>
                <a:p>
                  <a:r>
                    <a:rPr lang="pl-PL" sz="1600" dirty="0">
                      <a:latin typeface="Times New Roman" panose="02020603050405020304" pitchFamily="18" charset="0"/>
                      <a:cs typeface="Times New Roman" panose="02020603050405020304" pitchFamily="18" charset="0"/>
                    </a:rPr>
                    <a:t>q</a:t>
                  </a:r>
                  <a14:m>
                    <m:oMath xmlns:m="http://schemas.openxmlformats.org/officeDocument/2006/math">
                      <m:r>
                        <a:rPr lang="pl-PL" sz="1600" i="1">
                          <a:latin typeface="Cambria Math" panose="02040503050406030204" pitchFamily="18" charset="0"/>
                        </a:rPr>
                        <m:t>=</m:t>
                      </m:r>
                      <m:f>
                        <m:fPr>
                          <m:ctrlPr>
                            <a:rPr lang="pl-PL" sz="1600" i="1">
                              <a:latin typeface="Cambria Math"/>
                            </a:rPr>
                          </m:ctrlPr>
                        </m:fPr>
                        <m:num>
                          <m:r>
                            <a:rPr lang="pl-PL" sz="1600" i="1">
                              <a:latin typeface="Cambria Math" panose="02040503050406030204" pitchFamily="18" charset="0"/>
                            </a:rPr>
                            <m:t>4</m:t>
                          </m:r>
                          <m:r>
                            <a:rPr lang="pl-PL" sz="1600" i="1">
                              <a:latin typeface="Cambria Math" panose="02040503050406030204" pitchFamily="18" charset="0"/>
                            </a:rPr>
                            <m:t>𝑉𝑎𝑐𝑒</m:t>
                          </m:r>
                        </m:num>
                        <m:den>
                          <m:r>
                            <a:rPr lang="pl-PL" sz="1600" i="1">
                              <a:latin typeface="Cambria Math" panose="02040503050406030204" pitchFamily="18" charset="0"/>
                            </a:rPr>
                            <m:t>𝑚</m:t>
                          </m:r>
                          <m:r>
                            <a:rPr lang="pl-PL" sz="1600" i="1" baseline="-25000">
                              <a:latin typeface="Cambria Math" panose="02040503050406030204" pitchFamily="18" charset="0"/>
                            </a:rPr>
                            <m:t>𝑖</m:t>
                          </m:r>
                          <m:sSup>
                            <m:sSupPr>
                              <m:ctrlPr>
                                <a:rPr lang="pl-PL" sz="1600" i="1">
                                  <a:latin typeface="Cambria Math"/>
                                </a:rPr>
                              </m:ctrlPr>
                            </m:sSupPr>
                            <m:e>
                              <m:r>
                                <m:rPr>
                                  <m:sty m:val="p"/>
                                </m:rPr>
                                <a:rPr lang="el-GR" sz="1600" i="1">
                                  <a:latin typeface="Cambria Math" panose="02040503050406030204" pitchFamily="18" charset="0"/>
                                </a:rPr>
                                <m:t>ω</m:t>
                              </m:r>
                            </m:e>
                            <m:sup>
                              <m:r>
                                <a:rPr lang="pl-PL" sz="1600" i="1">
                                  <a:latin typeface="Cambria Math" panose="02040503050406030204" pitchFamily="18" charset="0"/>
                                </a:rPr>
                                <m:t>2</m:t>
                              </m:r>
                            </m:sup>
                          </m:sSup>
                          <m:sSup>
                            <m:sSupPr>
                              <m:ctrlPr>
                                <a:rPr lang="pl-PL" sz="1600" i="1">
                                  <a:latin typeface="Cambria Math"/>
                                </a:rPr>
                              </m:ctrlPr>
                            </m:sSupPr>
                            <m:e>
                              <m:r>
                                <a:rPr lang="pl-PL" sz="1600" i="1">
                                  <a:latin typeface="Cambria Math" panose="02040503050406030204" pitchFamily="18" charset="0"/>
                                </a:rPr>
                                <m:t>𝑟</m:t>
                              </m:r>
                              <m:r>
                                <a:rPr lang="pl-PL" sz="1600" i="1" baseline="-25000">
                                  <a:latin typeface="Cambria Math" panose="02040503050406030204" pitchFamily="18" charset="0"/>
                                </a:rPr>
                                <m:t>0</m:t>
                              </m:r>
                            </m:e>
                            <m:sup>
                              <m:r>
                                <a:rPr lang="pl-PL" sz="1600" i="1">
                                  <a:latin typeface="Cambria Math" panose="02040503050406030204" pitchFamily="18" charset="0"/>
                                </a:rPr>
                                <m:t>2</m:t>
                              </m:r>
                            </m:sup>
                          </m:sSup>
                        </m:den>
                      </m:f>
                    </m:oMath>
                  </a14:m>
                  <a:endParaRPr lang="pl-PL" sz="1600" dirty="0">
                    <a:latin typeface="Times New Roman" panose="02020603050405020304" pitchFamily="18" charset="0"/>
                    <a:cs typeface="Times New Roman" panose="02020603050405020304" pitchFamily="18" charset="0"/>
                  </a:endParaRPr>
                </a:p>
              </p:txBody>
            </p:sp>
          </mc:Choice>
          <mc:Fallback xmlns="">
            <p:sp>
              <p:nvSpPr>
                <p:cNvPr id="7" name="pole tekstowe 6"/>
                <p:cNvSpPr txBox="1">
                  <a:spLocks noRot="1" noChangeAspect="1" noMove="1" noResize="1" noEditPoints="1" noAdjustHandles="1" noChangeArrowheads="1" noChangeShapeType="1" noTextEdit="1"/>
                </p:cNvSpPr>
                <p:nvPr/>
              </p:nvSpPr>
              <p:spPr>
                <a:xfrm>
                  <a:off x="5928693" y="4395028"/>
                  <a:ext cx="1003853" cy="349648"/>
                </a:xfrm>
                <a:prstGeom prst="rect">
                  <a:avLst/>
                </a:prstGeom>
                <a:blipFill rotWithShape="0">
                  <a:blip r:embed="rId2"/>
                  <a:stretch>
                    <a:fillRect l="-12805" t="-5263" b="-22807"/>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8" name="pole tekstowe 7"/>
                <p:cNvSpPr txBox="1"/>
                <p:nvPr/>
              </p:nvSpPr>
              <p:spPr>
                <a:xfrm>
                  <a:off x="3837353" y="3190221"/>
                  <a:ext cx="1001692" cy="354649"/>
                </a:xfrm>
                <a:prstGeom prst="rect">
                  <a:avLst/>
                </a:prstGeom>
                <a:solidFill>
                  <a:schemeClr val="bg1"/>
                </a:solidFill>
              </p:spPr>
              <p:txBody>
                <a:bodyPr wrap="square" lIns="0" tIns="0" rIns="0" bIns="0" rtlCol="0">
                  <a:spAutoFit/>
                </a:bodyPr>
                <a:lstStyle/>
                <a:p>
                  <a:r>
                    <a:rPr lang="pl-PL" sz="1600" dirty="0">
                      <a:latin typeface="Times New Roman" panose="02020603050405020304" pitchFamily="18" charset="0"/>
                      <a:cs typeface="Times New Roman" panose="02020603050405020304" pitchFamily="18" charset="0"/>
                    </a:rPr>
                    <a:t>a</a:t>
                  </a:r>
                  <a14:m>
                    <m:oMath xmlns:m="http://schemas.openxmlformats.org/officeDocument/2006/math">
                      <m:r>
                        <a:rPr lang="pl-PL" sz="1600" i="1">
                          <a:latin typeface="Cambria Math" panose="02040503050406030204" pitchFamily="18" charset="0"/>
                        </a:rPr>
                        <m:t>=</m:t>
                      </m:r>
                      <m:f>
                        <m:fPr>
                          <m:ctrlPr>
                            <a:rPr lang="pl-PL" sz="1600" i="1">
                              <a:latin typeface="Cambria Math"/>
                            </a:rPr>
                          </m:ctrlPr>
                        </m:fPr>
                        <m:num>
                          <m:r>
                            <a:rPr lang="pl-PL" sz="1600" i="1">
                              <a:latin typeface="Cambria Math" panose="02040503050406030204" pitchFamily="18" charset="0"/>
                            </a:rPr>
                            <m:t>8</m:t>
                          </m:r>
                          <m:r>
                            <a:rPr lang="pl-PL" sz="1600" i="1">
                              <a:latin typeface="Cambria Math" panose="02040503050406030204" pitchFamily="18" charset="0"/>
                            </a:rPr>
                            <m:t>𝑈𝑑𝑐𝑒</m:t>
                          </m:r>
                        </m:num>
                        <m:den>
                          <m:r>
                            <a:rPr lang="pl-PL" sz="1600" i="1">
                              <a:latin typeface="Cambria Math" panose="02040503050406030204" pitchFamily="18" charset="0"/>
                            </a:rPr>
                            <m:t>𝑚</m:t>
                          </m:r>
                          <m:r>
                            <a:rPr lang="pl-PL" sz="1600" i="1" baseline="-25000">
                              <a:latin typeface="Cambria Math" panose="02040503050406030204" pitchFamily="18" charset="0"/>
                            </a:rPr>
                            <m:t>𝑖</m:t>
                          </m:r>
                          <m:sSup>
                            <m:sSupPr>
                              <m:ctrlPr>
                                <a:rPr lang="pl-PL" sz="1600" i="1">
                                  <a:latin typeface="Cambria Math"/>
                                </a:rPr>
                              </m:ctrlPr>
                            </m:sSupPr>
                            <m:e>
                              <m:r>
                                <m:rPr>
                                  <m:sty m:val="p"/>
                                </m:rPr>
                                <a:rPr lang="el-GR" sz="1600" i="1">
                                  <a:latin typeface="Cambria Math" panose="02040503050406030204" pitchFamily="18" charset="0"/>
                                </a:rPr>
                                <m:t>ω</m:t>
                              </m:r>
                            </m:e>
                            <m:sup>
                              <m:r>
                                <a:rPr lang="pl-PL" sz="1600" i="1">
                                  <a:latin typeface="Cambria Math" panose="02040503050406030204" pitchFamily="18" charset="0"/>
                                </a:rPr>
                                <m:t>2</m:t>
                              </m:r>
                            </m:sup>
                          </m:sSup>
                          <m:sSup>
                            <m:sSupPr>
                              <m:ctrlPr>
                                <a:rPr lang="pl-PL" sz="1600" i="1">
                                  <a:latin typeface="Cambria Math"/>
                                </a:rPr>
                              </m:ctrlPr>
                            </m:sSupPr>
                            <m:e>
                              <m:r>
                                <a:rPr lang="pl-PL" sz="1600" i="1">
                                  <a:latin typeface="Cambria Math" panose="02040503050406030204" pitchFamily="18" charset="0"/>
                                </a:rPr>
                                <m:t>𝑟</m:t>
                              </m:r>
                              <m:r>
                                <a:rPr lang="pl-PL" sz="1600" i="1" baseline="-25000">
                                  <a:latin typeface="Cambria Math" panose="02040503050406030204" pitchFamily="18" charset="0"/>
                                </a:rPr>
                                <m:t>0</m:t>
                              </m:r>
                            </m:e>
                            <m:sup>
                              <m:r>
                                <a:rPr lang="pl-PL" sz="1600" i="1">
                                  <a:latin typeface="Cambria Math" panose="02040503050406030204" pitchFamily="18" charset="0"/>
                                </a:rPr>
                                <m:t>2</m:t>
                              </m:r>
                            </m:sup>
                          </m:sSup>
                        </m:den>
                      </m:f>
                    </m:oMath>
                  </a14:m>
                  <a:endParaRPr lang="pl-PL" sz="1600" dirty="0">
                    <a:latin typeface="Times New Roman" panose="02020603050405020304" pitchFamily="18" charset="0"/>
                    <a:cs typeface="Times New Roman" panose="02020603050405020304" pitchFamily="18" charset="0"/>
                  </a:endParaRPr>
                </a:p>
              </p:txBody>
            </p:sp>
          </mc:Choice>
          <mc:Fallback xmlns="">
            <p:sp>
              <p:nvSpPr>
                <p:cNvPr id="8" name="pole tekstowe 7"/>
                <p:cNvSpPr txBox="1">
                  <a:spLocks noRot="1" noChangeAspect="1" noMove="1" noResize="1" noEditPoints="1" noAdjustHandles="1" noChangeArrowheads="1" noChangeShapeType="1" noTextEdit="1"/>
                </p:cNvSpPr>
                <p:nvPr/>
              </p:nvSpPr>
              <p:spPr>
                <a:xfrm>
                  <a:off x="3837353" y="3190221"/>
                  <a:ext cx="1001692" cy="354649"/>
                </a:xfrm>
                <a:prstGeom prst="rect">
                  <a:avLst/>
                </a:prstGeom>
                <a:blipFill rotWithShape="0">
                  <a:blip r:embed="rId3"/>
                  <a:stretch>
                    <a:fillRect l="-12121" t="-1695" b="-20339"/>
                  </a:stretch>
                </a:blipFill>
              </p:spPr>
              <p:txBody>
                <a:bodyPr/>
                <a:lstStyle/>
                <a:p>
                  <a:r>
                    <a:rPr lang="pl-PL">
                      <a:noFill/>
                    </a:rPr>
                    <a:t> </a:t>
                  </a:r>
                </a:p>
              </p:txBody>
            </p:sp>
          </mc:Fallback>
        </mc:AlternateContent>
        <p:pic>
          <p:nvPicPr>
            <p:cNvPr id="36" name="Obraz 35"/>
            <p:cNvPicPr>
              <a:picLocks noChangeAspect="1"/>
            </p:cNvPicPr>
            <p:nvPr/>
          </p:nvPicPr>
          <p:blipFill>
            <a:blip r:embed="rId4"/>
            <a:stretch>
              <a:fillRect/>
            </a:stretch>
          </p:blipFill>
          <p:spPr>
            <a:xfrm>
              <a:off x="4839038" y="2453597"/>
              <a:ext cx="3057525" cy="1907381"/>
            </a:xfrm>
            <a:prstGeom prst="rect">
              <a:avLst/>
            </a:prstGeom>
          </p:spPr>
        </p:pic>
        <p:sp>
          <p:nvSpPr>
            <p:cNvPr id="32" name="Prostokąt 31"/>
            <p:cNvSpPr/>
            <p:nvPr/>
          </p:nvSpPr>
          <p:spPr>
            <a:xfrm>
              <a:off x="7142192" y="2465668"/>
              <a:ext cx="1369286" cy="307777"/>
            </a:xfrm>
            <a:prstGeom prst="rect">
              <a:avLst/>
            </a:prstGeom>
          </p:spPr>
          <p:txBody>
            <a:bodyPr wrap="none">
              <a:spAutoFit/>
            </a:bodyPr>
            <a:lstStyle/>
            <a:p>
              <a:r>
                <a:rPr lang="pl-PL" sz="1400" dirty="0"/>
                <a:t>Mass </a:t>
              </a:r>
              <a:r>
                <a:rPr lang="pl-PL" sz="1400" dirty="0" err="1"/>
                <a:t>scan</a:t>
              </a:r>
              <a:r>
                <a:rPr lang="pl-PL" sz="1400" dirty="0"/>
                <a:t> </a:t>
              </a:r>
              <a:r>
                <a:rPr lang="pl-PL" sz="1400" dirty="0" err="1"/>
                <a:t>line</a:t>
              </a:r>
              <a:endParaRPr lang="pl-PL" sz="1400" dirty="0"/>
            </a:p>
          </p:txBody>
        </p:sp>
      </p:grpSp>
      <p:sp>
        <p:nvSpPr>
          <p:cNvPr id="38" name="pole tekstowe 37"/>
          <p:cNvSpPr txBox="1"/>
          <p:nvPr/>
        </p:nvSpPr>
        <p:spPr>
          <a:xfrm>
            <a:off x="946035" y="4269803"/>
            <a:ext cx="2001506" cy="1754326"/>
          </a:xfrm>
          <a:prstGeom prst="rect">
            <a:avLst/>
          </a:prstGeom>
          <a:noFill/>
        </p:spPr>
        <p:txBody>
          <a:bodyPr wrap="square" rtlCol="0">
            <a:spAutoFit/>
          </a:bodyPr>
          <a:lstStyle/>
          <a:p>
            <a:pPr>
              <a:lnSpc>
                <a:spcPct val="150000"/>
              </a:lnSpc>
            </a:pPr>
            <a:r>
              <a:rPr lang="pl-PL" sz="1200" i="1" dirty="0" err="1"/>
              <a:t>U</a:t>
            </a:r>
            <a:r>
              <a:rPr lang="pl-PL" sz="1200" baseline="-25000" dirty="0" err="1"/>
              <a:t>dc</a:t>
            </a:r>
            <a:r>
              <a:rPr lang="pl-PL" sz="1200" dirty="0"/>
              <a:t> – DC </a:t>
            </a:r>
            <a:r>
              <a:rPr lang="pl-PL" sz="1200" dirty="0" err="1"/>
              <a:t>voltage</a:t>
            </a:r>
            <a:endParaRPr lang="pl-PL" sz="1200" dirty="0"/>
          </a:p>
          <a:p>
            <a:pPr>
              <a:lnSpc>
                <a:spcPct val="150000"/>
              </a:lnSpc>
            </a:pPr>
            <a:r>
              <a:rPr lang="pl-PL" sz="1200" i="1" dirty="0" err="1"/>
              <a:t>V</a:t>
            </a:r>
            <a:r>
              <a:rPr lang="pl-PL" sz="1200" baseline="-25000" dirty="0" err="1"/>
              <a:t>ac</a:t>
            </a:r>
            <a:r>
              <a:rPr lang="pl-PL" sz="1200" dirty="0"/>
              <a:t> – AC </a:t>
            </a:r>
            <a:r>
              <a:rPr lang="pl-PL" sz="1200" dirty="0" err="1"/>
              <a:t>voltage</a:t>
            </a:r>
            <a:r>
              <a:rPr lang="pl-PL" sz="1200" dirty="0"/>
              <a:t>  </a:t>
            </a:r>
          </a:p>
          <a:p>
            <a:pPr>
              <a:lnSpc>
                <a:spcPct val="150000"/>
              </a:lnSpc>
            </a:pPr>
            <a:r>
              <a:rPr lang="pl-PL" sz="1200" i="1" dirty="0"/>
              <a:t>m</a:t>
            </a:r>
            <a:r>
              <a:rPr lang="pl-PL" sz="1200" baseline="-25000" dirty="0"/>
              <a:t>i</a:t>
            </a:r>
            <a:r>
              <a:rPr lang="pl-PL" sz="1200" dirty="0"/>
              <a:t> - </a:t>
            </a:r>
            <a:r>
              <a:rPr lang="pl-PL" sz="1200" dirty="0" err="1"/>
              <a:t>ion</a:t>
            </a:r>
            <a:r>
              <a:rPr lang="pl-PL" sz="1200" dirty="0"/>
              <a:t> mass</a:t>
            </a:r>
          </a:p>
          <a:p>
            <a:pPr>
              <a:lnSpc>
                <a:spcPct val="150000"/>
              </a:lnSpc>
            </a:pPr>
            <a:r>
              <a:rPr lang="pl-PL" sz="1200" i="1" dirty="0"/>
              <a:t>r</a:t>
            </a:r>
            <a:r>
              <a:rPr lang="pl-PL" sz="1200" baseline="-25000" dirty="0"/>
              <a:t>0</a:t>
            </a:r>
            <a:r>
              <a:rPr lang="pl-PL" sz="1200" dirty="0"/>
              <a:t> - rod radius</a:t>
            </a:r>
          </a:p>
          <a:p>
            <a:pPr>
              <a:lnSpc>
                <a:spcPct val="150000"/>
              </a:lnSpc>
            </a:pPr>
            <a:r>
              <a:rPr lang="pl-PL" sz="1200" i="1" dirty="0"/>
              <a:t>ω</a:t>
            </a:r>
            <a:r>
              <a:rPr lang="pl-PL" sz="1200" dirty="0"/>
              <a:t> – </a:t>
            </a:r>
            <a:r>
              <a:rPr lang="pl-PL" sz="1200" dirty="0" err="1"/>
              <a:t>angular</a:t>
            </a:r>
            <a:r>
              <a:rPr lang="pl-PL" sz="1200" dirty="0"/>
              <a:t> </a:t>
            </a:r>
            <a:r>
              <a:rPr lang="pl-PL" sz="1200" dirty="0" err="1"/>
              <a:t>frequency</a:t>
            </a:r>
            <a:endParaRPr lang="pl-PL" sz="1200" dirty="0"/>
          </a:p>
          <a:p>
            <a:pPr>
              <a:lnSpc>
                <a:spcPct val="150000"/>
              </a:lnSpc>
            </a:pPr>
            <a:r>
              <a:rPr lang="pl-PL" sz="1200" i="1" dirty="0"/>
              <a:t>e</a:t>
            </a:r>
            <a:r>
              <a:rPr lang="pl-PL" sz="1200" dirty="0"/>
              <a:t> – elektron </a:t>
            </a:r>
            <a:r>
              <a:rPr lang="pl-PL" sz="1200" dirty="0" err="1"/>
              <a:t>charge</a:t>
            </a:r>
            <a:endParaRPr lang="pl-PL" sz="1200" dirty="0"/>
          </a:p>
        </p:txBody>
      </p:sp>
      <p:sp>
        <p:nvSpPr>
          <p:cNvPr id="28" name="Prostokąt 27"/>
          <p:cNvSpPr/>
          <p:nvPr/>
        </p:nvSpPr>
        <p:spPr>
          <a:xfrm>
            <a:off x="3936458" y="1875570"/>
            <a:ext cx="857250" cy="97984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l-PL" sz="1350"/>
          </a:p>
        </p:txBody>
      </p:sp>
      <p:sp>
        <p:nvSpPr>
          <p:cNvPr id="11" name="Puszka 10"/>
          <p:cNvSpPr/>
          <p:nvPr/>
        </p:nvSpPr>
        <p:spPr>
          <a:xfrm rot="15268626">
            <a:off x="2958094" y="1439762"/>
            <a:ext cx="228241" cy="2315767"/>
          </a:xfrm>
          <a:prstGeom prst="can">
            <a:avLst>
              <a:gd name="adj" fmla="val 69208"/>
            </a:avLst>
          </a:prstGeom>
          <a:effectLst>
            <a:innerShdw blurRad="63500" dist="50800" dir="10800000">
              <a:prstClr val="black">
                <a:alpha val="50000"/>
              </a:prstClr>
            </a:innerShdw>
          </a:effectLst>
          <a:scene3d>
            <a:camera prst="orthographicFront"/>
            <a:lightRig rig="chilly" dir="t">
              <a:rot lat="0" lon="0" rev="0"/>
            </a:lightRig>
          </a:scene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l-PL" sz="1350"/>
          </a:p>
        </p:txBody>
      </p:sp>
      <p:sp>
        <p:nvSpPr>
          <p:cNvPr id="20" name="Elipsa 19"/>
          <p:cNvSpPr/>
          <p:nvPr/>
        </p:nvSpPr>
        <p:spPr>
          <a:xfrm>
            <a:off x="1866409" y="3003785"/>
            <a:ext cx="80379" cy="73636"/>
          </a:xfrm>
          <a:prstGeom prst="ellipse">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l-PL" sz="1350"/>
          </a:p>
        </p:txBody>
      </p:sp>
      <p:sp>
        <p:nvSpPr>
          <p:cNvPr id="21" name="Dowolny kształt 20"/>
          <p:cNvSpPr/>
          <p:nvPr/>
        </p:nvSpPr>
        <p:spPr>
          <a:xfrm rot="527227">
            <a:off x="1996827" y="2087325"/>
            <a:ext cx="2319068" cy="1133061"/>
          </a:xfrm>
          <a:custGeom>
            <a:avLst/>
            <a:gdLst>
              <a:gd name="connsiteX0" fmla="*/ 0 w 5178287"/>
              <a:gd name="connsiteY0" fmla="*/ 1510748 h 1510748"/>
              <a:gd name="connsiteX1" fmla="*/ 49696 w 5178287"/>
              <a:gd name="connsiteY1" fmla="*/ 1500808 h 1510748"/>
              <a:gd name="connsiteX2" fmla="*/ 119270 w 5178287"/>
              <a:gd name="connsiteY2" fmla="*/ 1490869 h 1510748"/>
              <a:gd name="connsiteX3" fmla="*/ 159026 w 5178287"/>
              <a:gd name="connsiteY3" fmla="*/ 1480930 h 1510748"/>
              <a:gd name="connsiteX4" fmla="*/ 258418 w 5178287"/>
              <a:gd name="connsiteY4" fmla="*/ 1470991 h 1510748"/>
              <a:gd name="connsiteX5" fmla="*/ 288235 w 5178287"/>
              <a:gd name="connsiteY5" fmla="*/ 1461052 h 1510748"/>
              <a:gd name="connsiteX6" fmla="*/ 367748 w 5178287"/>
              <a:gd name="connsiteY6" fmla="*/ 1441174 h 1510748"/>
              <a:gd name="connsiteX7" fmla="*/ 407505 w 5178287"/>
              <a:gd name="connsiteY7" fmla="*/ 1401417 h 1510748"/>
              <a:gd name="connsiteX8" fmla="*/ 447261 w 5178287"/>
              <a:gd name="connsiteY8" fmla="*/ 1351721 h 1510748"/>
              <a:gd name="connsiteX9" fmla="*/ 457200 w 5178287"/>
              <a:gd name="connsiteY9" fmla="*/ 1321904 h 1510748"/>
              <a:gd name="connsiteX10" fmla="*/ 506896 w 5178287"/>
              <a:gd name="connsiteY10" fmla="*/ 1282148 h 1510748"/>
              <a:gd name="connsiteX11" fmla="*/ 556592 w 5178287"/>
              <a:gd name="connsiteY11" fmla="*/ 1252330 h 1510748"/>
              <a:gd name="connsiteX12" fmla="*/ 646044 w 5178287"/>
              <a:gd name="connsiteY12" fmla="*/ 1262269 h 1510748"/>
              <a:gd name="connsiteX13" fmla="*/ 685800 w 5178287"/>
              <a:gd name="connsiteY13" fmla="*/ 1311965 h 1510748"/>
              <a:gd name="connsiteX14" fmla="*/ 715618 w 5178287"/>
              <a:gd name="connsiteY14" fmla="*/ 1321904 h 1510748"/>
              <a:gd name="connsiteX15" fmla="*/ 904461 w 5178287"/>
              <a:gd name="connsiteY15" fmla="*/ 1292087 h 1510748"/>
              <a:gd name="connsiteX16" fmla="*/ 944218 w 5178287"/>
              <a:gd name="connsiteY16" fmla="*/ 1242391 h 1510748"/>
              <a:gd name="connsiteX17" fmla="*/ 993913 w 5178287"/>
              <a:gd name="connsiteY17" fmla="*/ 1192695 h 1510748"/>
              <a:gd name="connsiteX18" fmla="*/ 1013792 w 5178287"/>
              <a:gd name="connsiteY18" fmla="*/ 1172817 h 1510748"/>
              <a:gd name="connsiteX19" fmla="*/ 1053548 w 5178287"/>
              <a:gd name="connsiteY19" fmla="*/ 1113182 h 1510748"/>
              <a:gd name="connsiteX20" fmla="*/ 1113183 w 5178287"/>
              <a:gd name="connsiteY20" fmla="*/ 1073426 h 1510748"/>
              <a:gd name="connsiteX21" fmla="*/ 1162879 w 5178287"/>
              <a:gd name="connsiteY21" fmla="*/ 1083365 h 1510748"/>
              <a:gd name="connsiteX22" fmla="*/ 1222513 w 5178287"/>
              <a:gd name="connsiteY22" fmla="*/ 1103243 h 1510748"/>
              <a:gd name="connsiteX23" fmla="*/ 1242392 w 5178287"/>
              <a:gd name="connsiteY23" fmla="*/ 1123121 h 1510748"/>
              <a:gd name="connsiteX24" fmla="*/ 1331844 w 5178287"/>
              <a:gd name="connsiteY24" fmla="*/ 1123121 h 1510748"/>
              <a:gd name="connsiteX25" fmla="*/ 1361661 w 5178287"/>
              <a:gd name="connsiteY25" fmla="*/ 1103243 h 1510748"/>
              <a:gd name="connsiteX26" fmla="*/ 1470992 w 5178287"/>
              <a:gd name="connsiteY26" fmla="*/ 1043608 h 1510748"/>
              <a:gd name="connsiteX27" fmla="*/ 1520687 w 5178287"/>
              <a:gd name="connsiteY27" fmla="*/ 983974 h 1510748"/>
              <a:gd name="connsiteX28" fmla="*/ 1540566 w 5178287"/>
              <a:gd name="connsiteY28" fmla="*/ 964095 h 1510748"/>
              <a:gd name="connsiteX29" fmla="*/ 1560444 w 5178287"/>
              <a:gd name="connsiteY29" fmla="*/ 934278 h 1510748"/>
              <a:gd name="connsiteX30" fmla="*/ 1590261 w 5178287"/>
              <a:gd name="connsiteY30" fmla="*/ 914400 h 1510748"/>
              <a:gd name="connsiteX31" fmla="*/ 1630018 w 5178287"/>
              <a:gd name="connsiteY31" fmla="*/ 924339 h 1510748"/>
              <a:gd name="connsiteX32" fmla="*/ 1659835 w 5178287"/>
              <a:gd name="connsiteY32" fmla="*/ 944217 h 1510748"/>
              <a:gd name="connsiteX33" fmla="*/ 1689652 w 5178287"/>
              <a:gd name="connsiteY33" fmla="*/ 954156 h 1510748"/>
              <a:gd name="connsiteX34" fmla="*/ 1709531 w 5178287"/>
              <a:gd name="connsiteY34" fmla="*/ 974034 h 1510748"/>
              <a:gd name="connsiteX35" fmla="*/ 1779105 w 5178287"/>
              <a:gd name="connsiteY35" fmla="*/ 993913 h 1510748"/>
              <a:gd name="connsiteX36" fmla="*/ 1967948 w 5178287"/>
              <a:gd name="connsiteY36" fmla="*/ 964095 h 1510748"/>
              <a:gd name="connsiteX37" fmla="*/ 2027583 w 5178287"/>
              <a:gd name="connsiteY37" fmla="*/ 924339 h 1510748"/>
              <a:gd name="connsiteX38" fmla="*/ 2057400 w 5178287"/>
              <a:gd name="connsiteY38" fmla="*/ 904461 h 1510748"/>
              <a:gd name="connsiteX39" fmla="*/ 2077279 w 5178287"/>
              <a:gd name="connsiteY39" fmla="*/ 874643 h 1510748"/>
              <a:gd name="connsiteX40" fmla="*/ 2087218 w 5178287"/>
              <a:gd name="connsiteY40" fmla="*/ 844826 h 1510748"/>
              <a:gd name="connsiteX41" fmla="*/ 2117035 w 5178287"/>
              <a:gd name="connsiteY41" fmla="*/ 824948 h 1510748"/>
              <a:gd name="connsiteX42" fmla="*/ 2136913 w 5178287"/>
              <a:gd name="connsiteY42" fmla="*/ 795130 h 1510748"/>
              <a:gd name="connsiteX43" fmla="*/ 2176670 w 5178287"/>
              <a:gd name="connsiteY43" fmla="*/ 785191 h 1510748"/>
              <a:gd name="connsiteX44" fmla="*/ 2206487 w 5178287"/>
              <a:gd name="connsiteY44" fmla="*/ 775252 h 1510748"/>
              <a:gd name="connsiteX45" fmla="*/ 2236305 w 5178287"/>
              <a:gd name="connsiteY45" fmla="*/ 785191 h 1510748"/>
              <a:gd name="connsiteX46" fmla="*/ 2266122 w 5178287"/>
              <a:gd name="connsiteY46" fmla="*/ 805069 h 1510748"/>
              <a:gd name="connsiteX47" fmla="*/ 2355574 w 5178287"/>
              <a:gd name="connsiteY47" fmla="*/ 844826 h 1510748"/>
              <a:gd name="connsiteX48" fmla="*/ 2474844 w 5178287"/>
              <a:gd name="connsiteY48" fmla="*/ 834887 h 1510748"/>
              <a:gd name="connsiteX49" fmla="*/ 2504661 w 5178287"/>
              <a:gd name="connsiteY49" fmla="*/ 824948 h 1510748"/>
              <a:gd name="connsiteX50" fmla="*/ 2524539 w 5178287"/>
              <a:gd name="connsiteY50" fmla="*/ 805069 h 1510748"/>
              <a:gd name="connsiteX51" fmla="*/ 2554357 w 5178287"/>
              <a:gd name="connsiteY51" fmla="*/ 785191 h 1510748"/>
              <a:gd name="connsiteX52" fmla="*/ 2574235 w 5178287"/>
              <a:gd name="connsiteY52" fmla="*/ 755374 h 1510748"/>
              <a:gd name="connsiteX53" fmla="*/ 2643809 w 5178287"/>
              <a:gd name="connsiteY53" fmla="*/ 695739 h 1510748"/>
              <a:gd name="connsiteX54" fmla="*/ 2723322 w 5178287"/>
              <a:gd name="connsiteY54" fmla="*/ 715617 h 1510748"/>
              <a:gd name="connsiteX55" fmla="*/ 2792896 w 5178287"/>
              <a:gd name="connsiteY55" fmla="*/ 735495 h 1510748"/>
              <a:gd name="connsiteX56" fmla="*/ 2912166 w 5178287"/>
              <a:gd name="connsiteY56" fmla="*/ 695739 h 1510748"/>
              <a:gd name="connsiteX57" fmla="*/ 2951922 w 5178287"/>
              <a:gd name="connsiteY57" fmla="*/ 636104 h 1510748"/>
              <a:gd name="connsiteX58" fmla="*/ 2961861 w 5178287"/>
              <a:gd name="connsiteY58" fmla="*/ 606287 h 1510748"/>
              <a:gd name="connsiteX59" fmla="*/ 3001618 w 5178287"/>
              <a:gd name="connsiteY59" fmla="*/ 566530 h 1510748"/>
              <a:gd name="connsiteX60" fmla="*/ 3061252 w 5178287"/>
              <a:gd name="connsiteY60" fmla="*/ 526774 h 1510748"/>
              <a:gd name="connsiteX61" fmla="*/ 3150705 w 5178287"/>
              <a:gd name="connsiteY61" fmla="*/ 536713 h 1510748"/>
              <a:gd name="connsiteX62" fmla="*/ 3210339 w 5178287"/>
              <a:gd name="connsiteY62" fmla="*/ 556591 h 1510748"/>
              <a:gd name="connsiteX63" fmla="*/ 3230218 w 5178287"/>
              <a:gd name="connsiteY63" fmla="*/ 576469 h 1510748"/>
              <a:gd name="connsiteX64" fmla="*/ 3359426 w 5178287"/>
              <a:gd name="connsiteY64" fmla="*/ 576469 h 1510748"/>
              <a:gd name="connsiteX65" fmla="*/ 3389244 w 5178287"/>
              <a:gd name="connsiteY65" fmla="*/ 566530 h 1510748"/>
              <a:gd name="connsiteX66" fmla="*/ 3419061 w 5178287"/>
              <a:gd name="connsiteY66" fmla="*/ 546652 h 1510748"/>
              <a:gd name="connsiteX67" fmla="*/ 3458818 w 5178287"/>
              <a:gd name="connsiteY67" fmla="*/ 536713 h 1510748"/>
              <a:gd name="connsiteX68" fmla="*/ 3508513 w 5178287"/>
              <a:gd name="connsiteY68" fmla="*/ 496956 h 1510748"/>
              <a:gd name="connsiteX69" fmla="*/ 3578087 w 5178287"/>
              <a:gd name="connsiteY69" fmla="*/ 417443 h 1510748"/>
              <a:gd name="connsiteX70" fmla="*/ 3588026 w 5178287"/>
              <a:gd name="connsiteY70" fmla="*/ 387626 h 1510748"/>
              <a:gd name="connsiteX71" fmla="*/ 3627783 w 5178287"/>
              <a:gd name="connsiteY71" fmla="*/ 347869 h 1510748"/>
              <a:gd name="connsiteX72" fmla="*/ 3657600 w 5178287"/>
              <a:gd name="connsiteY72" fmla="*/ 357808 h 1510748"/>
              <a:gd name="connsiteX73" fmla="*/ 3697357 w 5178287"/>
              <a:gd name="connsiteY73" fmla="*/ 367748 h 1510748"/>
              <a:gd name="connsiteX74" fmla="*/ 3727174 w 5178287"/>
              <a:gd name="connsiteY74" fmla="*/ 397565 h 1510748"/>
              <a:gd name="connsiteX75" fmla="*/ 3826566 w 5178287"/>
              <a:gd name="connsiteY75" fmla="*/ 377687 h 1510748"/>
              <a:gd name="connsiteX76" fmla="*/ 3886200 w 5178287"/>
              <a:gd name="connsiteY76" fmla="*/ 347869 h 1510748"/>
              <a:gd name="connsiteX77" fmla="*/ 3935896 w 5178287"/>
              <a:gd name="connsiteY77" fmla="*/ 298174 h 1510748"/>
              <a:gd name="connsiteX78" fmla="*/ 3985592 w 5178287"/>
              <a:gd name="connsiteY78" fmla="*/ 308113 h 1510748"/>
              <a:gd name="connsiteX79" fmla="*/ 4045226 w 5178287"/>
              <a:gd name="connsiteY79" fmla="*/ 327991 h 1510748"/>
              <a:gd name="connsiteX80" fmla="*/ 4144618 w 5178287"/>
              <a:gd name="connsiteY80" fmla="*/ 347869 h 1510748"/>
              <a:gd name="connsiteX81" fmla="*/ 4214192 w 5178287"/>
              <a:gd name="connsiteY81" fmla="*/ 337930 h 1510748"/>
              <a:gd name="connsiteX82" fmla="*/ 4283766 w 5178287"/>
              <a:gd name="connsiteY82" fmla="*/ 308113 h 1510748"/>
              <a:gd name="connsiteX83" fmla="*/ 4313583 w 5178287"/>
              <a:gd name="connsiteY83" fmla="*/ 298174 h 1510748"/>
              <a:gd name="connsiteX84" fmla="*/ 4373218 w 5178287"/>
              <a:gd name="connsiteY84" fmla="*/ 248478 h 1510748"/>
              <a:gd name="connsiteX85" fmla="*/ 4412974 w 5178287"/>
              <a:gd name="connsiteY85" fmla="*/ 238539 h 1510748"/>
              <a:gd name="connsiteX86" fmla="*/ 4462670 w 5178287"/>
              <a:gd name="connsiteY86" fmla="*/ 178904 h 1510748"/>
              <a:gd name="connsiteX87" fmla="*/ 4492487 w 5178287"/>
              <a:gd name="connsiteY87" fmla="*/ 168965 h 1510748"/>
              <a:gd name="connsiteX88" fmla="*/ 4522305 w 5178287"/>
              <a:gd name="connsiteY88" fmla="*/ 149087 h 1510748"/>
              <a:gd name="connsiteX89" fmla="*/ 4572000 w 5178287"/>
              <a:gd name="connsiteY89" fmla="*/ 159026 h 1510748"/>
              <a:gd name="connsiteX90" fmla="*/ 4591879 w 5178287"/>
              <a:gd name="connsiteY90" fmla="*/ 178904 h 1510748"/>
              <a:gd name="connsiteX91" fmla="*/ 4621696 w 5178287"/>
              <a:gd name="connsiteY91" fmla="*/ 198782 h 1510748"/>
              <a:gd name="connsiteX92" fmla="*/ 4671392 w 5178287"/>
              <a:gd name="connsiteY92" fmla="*/ 168965 h 1510748"/>
              <a:gd name="connsiteX93" fmla="*/ 4701209 w 5178287"/>
              <a:gd name="connsiteY93" fmla="*/ 149087 h 1510748"/>
              <a:gd name="connsiteX94" fmla="*/ 4770783 w 5178287"/>
              <a:gd name="connsiteY94" fmla="*/ 89452 h 1510748"/>
              <a:gd name="connsiteX95" fmla="*/ 4830418 w 5178287"/>
              <a:gd name="connsiteY95" fmla="*/ 69574 h 1510748"/>
              <a:gd name="connsiteX96" fmla="*/ 4860235 w 5178287"/>
              <a:gd name="connsiteY96" fmla="*/ 59634 h 1510748"/>
              <a:gd name="connsiteX97" fmla="*/ 4969566 w 5178287"/>
              <a:gd name="connsiteY97" fmla="*/ 89452 h 1510748"/>
              <a:gd name="connsiteX98" fmla="*/ 5068957 w 5178287"/>
              <a:gd name="connsiteY98" fmla="*/ 79513 h 1510748"/>
              <a:gd name="connsiteX99" fmla="*/ 5088835 w 5178287"/>
              <a:gd name="connsiteY99" fmla="*/ 59634 h 1510748"/>
              <a:gd name="connsiteX100" fmla="*/ 5118652 w 5178287"/>
              <a:gd name="connsiteY100" fmla="*/ 49695 h 1510748"/>
              <a:gd name="connsiteX101" fmla="*/ 5128592 w 5178287"/>
              <a:gd name="connsiteY101" fmla="*/ 19878 h 1510748"/>
              <a:gd name="connsiteX102" fmla="*/ 5158409 w 5178287"/>
              <a:gd name="connsiteY102" fmla="*/ 9939 h 1510748"/>
              <a:gd name="connsiteX103" fmla="*/ 5178287 w 5178287"/>
              <a:gd name="connsiteY103" fmla="*/ 0 h 1510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5178287" h="1510748">
                <a:moveTo>
                  <a:pt x="0" y="1510748"/>
                </a:moveTo>
                <a:cubicBezTo>
                  <a:pt x="16565" y="1507435"/>
                  <a:pt x="33032" y="1503585"/>
                  <a:pt x="49696" y="1500808"/>
                </a:cubicBezTo>
                <a:cubicBezTo>
                  <a:pt x="72804" y="1496957"/>
                  <a:pt x="96221" y="1495060"/>
                  <a:pt x="119270" y="1490869"/>
                </a:cubicBezTo>
                <a:cubicBezTo>
                  <a:pt x="132710" y="1488425"/>
                  <a:pt x="145503" y="1482862"/>
                  <a:pt x="159026" y="1480930"/>
                </a:cubicBezTo>
                <a:cubicBezTo>
                  <a:pt x="191987" y="1476221"/>
                  <a:pt x="225287" y="1474304"/>
                  <a:pt x="258418" y="1470991"/>
                </a:cubicBezTo>
                <a:cubicBezTo>
                  <a:pt x="268357" y="1467678"/>
                  <a:pt x="278071" y="1463593"/>
                  <a:pt x="288235" y="1461052"/>
                </a:cubicBezTo>
                <a:lnTo>
                  <a:pt x="367748" y="1441174"/>
                </a:lnTo>
                <a:cubicBezTo>
                  <a:pt x="381000" y="1427922"/>
                  <a:pt x="397109" y="1417011"/>
                  <a:pt x="407505" y="1401417"/>
                </a:cubicBezTo>
                <a:cubicBezTo>
                  <a:pt x="432581" y="1363803"/>
                  <a:pt x="418937" y="1380047"/>
                  <a:pt x="447261" y="1351721"/>
                </a:cubicBezTo>
                <a:cubicBezTo>
                  <a:pt x="450574" y="1341782"/>
                  <a:pt x="451810" y="1330888"/>
                  <a:pt x="457200" y="1321904"/>
                </a:cubicBezTo>
                <a:cubicBezTo>
                  <a:pt x="468276" y="1303445"/>
                  <a:pt x="491271" y="1294648"/>
                  <a:pt x="506896" y="1282148"/>
                </a:cubicBezTo>
                <a:cubicBezTo>
                  <a:pt x="545877" y="1250962"/>
                  <a:pt x="504809" y="1269591"/>
                  <a:pt x="556592" y="1252330"/>
                </a:cubicBezTo>
                <a:cubicBezTo>
                  <a:pt x="586409" y="1255643"/>
                  <a:pt x="617100" y="1254375"/>
                  <a:pt x="646044" y="1262269"/>
                </a:cubicBezTo>
                <a:cubicBezTo>
                  <a:pt x="661414" y="1266461"/>
                  <a:pt x="677237" y="1305115"/>
                  <a:pt x="685800" y="1311965"/>
                </a:cubicBezTo>
                <a:cubicBezTo>
                  <a:pt x="693981" y="1318510"/>
                  <a:pt x="705679" y="1318591"/>
                  <a:pt x="715618" y="1321904"/>
                </a:cubicBezTo>
                <a:cubicBezTo>
                  <a:pt x="827066" y="1314939"/>
                  <a:pt x="843834" y="1340590"/>
                  <a:pt x="904461" y="1292087"/>
                </a:cubicBezTo>
                <a:cubicBezTo>
                  <a:pt x="936748" y="1266256"/>
                  <a:pt x="914089" y="1276824"/>
                  <a:pt x="944218" y="1242391"/>
                </a:cubicBezTo>
                <a:cubicBezTo>
                  <a:pt x="959645" y="1224761"/>
                  <a:pt x="977348" y="1209260"/>
                  <a:pt x="993913" y="1192695"/>
                </a:cubicBezTo>
                <a:lnTo>
                  <a:pt x="1013792" y="1172817"/>
                </a:lnTo>
                <a:cubicBezTo>
                  <a:pt x="1025401" y="1137990"/>
                  <a:pt x="1020046" y="1139239"/>
                  <a:pt x="1053548" y="1113182"/>
                </a:cubicBezTo>
                <a:cubicBezTo>
                  <a:pt x="1072406" y="1098515"/>
                  <a:pt x="1113183" y="1073426"/>
                  <a:pt x="1113183" y="1073426"/>
                </a:cubicBezTo>
                <a:cubicBezTo>
                  <a:pt x="1129748" y="1076739"/>
                  <a:pt x="1146581" y="1078920"/>
                  <a:pt x="1162879" y="1083365"/>
                </a:cubicBezTo>
                <a:cubicBezTo>
                  <a:pt x="1183094" y="1088878"/>
                  <a:pt x="1222513" y="1103243"/>
                  <a:pt x="1222513" y="1103243"/>
                </a:cubicBezTo>
                <a:cubicBezTo>
                  <a:pt x="1229139" y="1109869"/>
                  <a:pt x="1234357" y="1118300"/>
                  <a:pt x="1242392" y="1123121"/>
                </a:cubicBezTo>
                <a:cubicBezTo>
                  <a:pt x="1274308" y="1142271"/>
                  <a:pt x="1294612" y="1129327"/>
                  <a:pt x="1331844" y="1123121"/>
                </a:cubicBezTo>
                <a:cubicBezTo>
                  <a:pt x="1341783" y="1116495"/>
                  <a:pt x="1350977" y="1108585"/>
                  <a:pt x="1361661" y="1103243"/>
                </a:cubicBezTo>
                <a:cubicBezTo>
                  <a:pt x="1418731" y="1074709"/>
                  <a:pt x="1389754" y="1124846"/>
                  <a:pt x="1470992" y="1043608"/>
                </a:cubicBezTo>
                <a:cubicBezTo>
                  <a:pt x="1541822" y="972778"/>
                  <a:pt x="1465336" y="1053162"/>
                  <a:pt x="1520687" y="983974"/>
                </a:cubicBezTo>
                <a:cubicBezTo>
                  <a:pt x="1526541" y="976656"/>
                  <a:pt x="1534712" y="971413"/>
                  <a:pt x="1540566" y="964095"/>
                </a:cubicBezTo>
                <a:cubicBezTo>
                  <a:pt x="1548028" y="954767"/>
                  <a:pt x="1551997" y="942725"/>
                  <a:pt x="1560444" y="934278"/>
                </a:cubicBezTo>
                <a:cubicBezTo>
                  <a:pt x="1568891" y="925831"/>
                  <a:pt x="1580322" y="921026"/>
                  <a:pt x="1590261" y="914400"/>
                </a:cubicBezTo>
                <a:cubicBezTo>
                  <a:pt x="1603513" y="917713"/>
                  <a:pt x="1617462" y="918958"/>
                  <a:pt x="1630018" y="924339"/>
                </a:cubicBezTo>
                <a:cubicBezTo>
                  <a:pt x="1640997" y="929044"/>
                  <a:pt x="1649151" y="938875"/>
                  <a:pt x="1659835" y="944217"/>
                </a:cubicBezTo>
                <a:cubicBezTo>
                  <a:pt x="1669206" y="948902"/>
                  <a:pt x="1679713" y="950843"/>
                  <a:pt x="1689652" y="954156"/>
                </a:cubicBezTo>
                <a:cubicBezTo>
                  <a:pt x="1696278" y="960782"/>
                  <a:pt x="1701496" y="969213"/>
                  <a:pt x="1709531" y="974034"/>
                </a:cubicBezTo>
                <a:cubicBezTo>
                  <a:pt x="1719720" y="980148"/>
                  <a:pt x="1771673" y="992055"/>
                  <a:pt x="1779105" y="993913"/>
                </a:cubicBezTo>
                <a:cubicBezTo>
                  <a:pt x="1889851" y="986530"/>
                  <a:pt x="1899448" y="1005195"/>
                  <a:pt x="1967948" y="964095"/>
                </a:cubicBezTo>
                <a:cubicBezTo>
                  <a:pt x="1988434" y="951803"/>
                  <a:pt x="2007705" y="937591"/>
                  <a:pt x="2027583" y="924339"/>
                </a:cubicBezTo>
                <a:lnTo>
                  <a:pt x="2057400" y="904461"/>
                </a:lnTo>
                <a:cubicBezTo>
                  <a:pt x="2064026" y="894522"/>
                  <a:pt x="2071937" y="885327"/>
                  <a:pt x="2077279" y="874643"/>
                </a:cubicBezTo>
                <a:cubicBezTo>
                  <a:pt x="2081964" y="865272"/>
                  <a:pt x="2080673" y="853007"/>
                  <a:pt x="2087218" y="844826"/>
                </a:cubicBezTo>
                <a:cubicBezTo>
                  <a:pt x="2094680" y="835498"/>
                  <a:pt x="2107096" y="831574"/>
                  <a:pt x="2117035" y="824948"/>
                </a:cubicBezTo>
                <a:cubicBezTo>
                  <a:pt x="2123661" y="815009"/>
                  <a:pt x="2126974" y="801756"/>
                  <a:pt x="2136913" y="795130"/>
                </a:cubicBezTo>
                <a:cubicBezTo>
                  <a:pt x="2148279" y="787553"/>
                  <a:pt x="2163535" y="788944"/>
                  <a:pt x="2176670" y="785191"/>
                </a:cubicBezTo>
                <a:cubicBezTo>
                  <a:pt x="2186744" y="782313"/>
                  <a:pt x="2196548" y="778565"/>
                  <a:pt x="2206487" y="775252"/>
                </a:cubicBezTo>
                <a:cubicBezTo>
                  <a:pt x="2216426" y="778565"/>
                  <a:pt x="2226934" y="780506"/>
                  <a:pt x="2236305" y="785191"/>
                </a:cubicBezTo>
                <a:cubicBezTo>
                  <a:pt x="2246989" y="790533"/>
                  <a:pt x="2255206" y="800218"/>
                  <a:pt x="2266122" y="805069"/>
                </a:cubicBezTo>
                <a:cubicBezTo>
                  <a:pt x="2372572" y="852381"/>
                  <a:pt x="2288094" y="799840"/>
                  <a:pt x="2355574" y="844826"/>
                </a:cubicBezTo>
                <a:cubicBezTo>
                  <a:pt x="2395331" y="841513"/>
                  <a:pt x="2435299" y="840160"/>
                  <a:pt x="2474844" y="834887"/>
                </a:cubicBezTo>
                <a:cubicBezTo>
                  <a:pt x="2485229" y="833502"/>
                  <a:pt x="2495677" y="830338"/>
                  <a:pt x="2504661" y="824948"/>
                </a:cubicBezTo>
                <a:cubicBezTo>
                  <a:pt x="2512696" y="820127"/>
                  <a:pt x="2517222" y="810923"/>
                  <a:pt x="2524539" y="805069"/>
                </a:cubicBezTo>
                <a:cubicBezTo>
                  <a:pt x="2533867" y="797607"/>
                  <a:pt x="2544418" y="791817"/>
                  <a:pt x="2554357" y="785191"/>
                </a:cubicBezTo>
                <a:cubicBezTo>
                  <a:pt x="2560983" y="775252"/>
                  <a:pt x="2566461" y="764443"/>
                  <a:pt x="2574235" y="755374"/>
                </a:cubicBezTo>
                <a:cubicBezTo>
                  <a:pt x="2606371" y="717882"/>
                  <a:pt x="2608639" y="719186"/>
                  <a:pt x="2643809" y="695739"/>
                </a:cubicBezTo>
                <a:cubicBezTo>
                  <a:pt x="2744849" y="715947"/>
                  <a:pt x="2652008" y="695242"/>
                  <a:pt x="2723322" y="715617"/>
                </a:cubicBezTo>
                <a:cubicBezTo>
                  <a:pt x="2810683" y="740577"/>
                  <a:pt x="2721406" y="711665"/>
                  <a:pt x="2792896" y="735495"/>
                </a:cubicBezTo>
                <a:cubicBezTo>
                  <a:pt x="2886783" y="712024"/>
                  <a:pt x="2847973" y="727835"/>
                  <a:pt x="2912166" y="695739"/>
                </a:cubicBezTo>
                <a:cubicBezTo>
                  <a:pt x="2925418" y="675861"/>
                  <a:pt x="2944367" y="658769"/>
                  <a:pt x="2951922" y="636104"/>
                </a:cubicBezTo>
                <a:cubicBezTo>
                  <a:pt x="2955235" y="626165"/>
                  <a:pt x="2955772" y="614812"/>
                  <a:pt x="2961861" y="606287"/>
                </a:cubicBezTo>
                <a:cubicBezTo>
                  <a:pt x="2972754" y="591036"/>
                  <a:pt x="2988366" y="579782"/>
                  <a:pt x="3001618" y="566530"/>
                </a:cubicBezTo>
                <a:cubicBezTo>
                  <a:pt x="3038843" y="529305"/>
                  <a:pt x="3018100" y="541158"/>
                  <a:pt x="3061252" y="526774"/>
                </a:cubicBezTo>
                <a:cubicBezTo>
                  <a:pt x="3091070" y="530087"/>
                  <a:pt x="3121286" y="530829"/>
                  <a:pt x="3150705" y="536713"/>
                </a:cubicBezTo>
                <a:cubicBezTo>
                  <a:pt x="3171251" y="540822"/>
                  <a:pt x="3210339" y="556591"/>
                  <a:pt x="3210339" y="556591"/>
                </a:cubicBezTo>
                <a:cubicBezTo>
                  <a:pt x="3216965" y="563217"/>
                  <a:pt x="3222183" y="571648"/>
                  <a:pt x="3230218" y="576469"/>
                </a:cubicBezTo>
                <a:cubicBezTo>
                  <a:pt x="3268231" y="599276"/>
                  <a:pt x="3323950" y="580017"/>
                  <a:pt x="3359426" y="576469"/>
                </a:cubicBezTo>
                <a:cubicBezTo>
                  <a:pt x="3369365" y="573156"/>
                  <a:pt x="3379873" y="571215"/>
                  <a:pt x="3389244" y="566530"/>
                </a:cubicBezTo>
                <a:cubicBezTo>
                  <a:pt x="3399928" y="561188"/>
                  <a:pt x="3408082" y="551357"/>
                  <a:pt x="3419061" y="546652"/>
                </a:cubicBezTo>
                <a:cubicBezTo>
                  <a:pt x="3431617" y="541271"/>
                  <a:pt x="3445566" y="540026"/>
                  <a:pt x="3458818" y="536713"/>
                </a:cubicBezTo>
                <a:cubicBezTo>
                  <a:pt x="3536295" y="459232"/>
                  <a:pt x="3408243" y="584691"/>
                  <a:pt x="3508513" y="496956"/>
                </a:cubicBezTo>
                <a:cubicBezTo>
                  <a:pt x="3531546" y="476802"/>
                  <a:pt x="3563117" y="447383"/>
                  <a:pt x="3578087" y="417443"/>
                </a:cubicBezTo>
                <a:cubicBezTo>
                  <a:pt x="3582772" y="408072"/>
                  <a:pt x="3581937" y="396151"/>
                  <a:pt x="3588026" y="387626"/>
                </a:cubicBezTo>
                <a:cubicBezTo>
                  <a:pt x="3598919" y="372375"/>
                  <a:pt x="3627783" y="347869"/>
                  <a:pt x="3627783" y="347869"/>
                </a:cubicBezTo>
                <a:cubicBezTo>
                  <a:pt x="3637722" y="351182"/>
                  <a:pt x="3647527" y="354930"/>
                  <a:pt x="3657600" y="357808"/>
                </a:cubicBezTo>
                <a:cubicBezTo>
                  <a:pt x="3670735" y="361561"/>
                  <a:pt x="3685497" y="360971"/>
                  <a:pt x="3697357" y="367748"/>
                </a:cubicBezTo>
                <a:cubicBezTo>
                  <a:pt x="3709561" y="374722"/>
                  <a:pt x="3717235" y="387626"/>
                  <a:pt x="3727174" y="397565"/>
                </a:cubicBezTo>
                <a:cubicBezTo>
                  <a:pt x="3752809" y="393903"/>
                  <a:pt x="3798812" y="391564"/>
                  <a:pt x="3826566" y="377687"/>
                </a:cubicBezTo>
                <a:cubicBezTo>
                  <a:pt x="3903638" y="339150"/>
                  <a:pt x="3811251" y="372852"/>
                  <a:pt x="3886200" y="347869"/>
                </a:cubicBezTo>
                <a:cubicBezTo>
                  <a:pt x="3897043" y="331606"/>
                  <a:pt x="3911802" y="301186"/>
                  <a:pt x="3935896" y="298174"/>
                </a:cubicBezTo>
                <a:cubicBezTo>
                  <a:pt x="3952659" y="296079"/>
                  <a:pt x="3969294" y="303668"/>
                  <a:pt x="3985592" y="308113"/>
                </a:cubicBezTo>
                <a:cubicBezTo>
                  <a:pt x="4005807" y="313626"/>
                  <a:pt x="4024898" y="322909"/>
                  <a:pt x="4045226" y="327991"/>
                </a:cubicBezTo>
                <a:cubicBezTo>
                  <a:pt x="4104534" y="342818"/>
                  <a:pt x="4071509" y="335684"/>
                  <a:pt x="4144618" y="347869"/>
                </a:cubicBezTo>
                <a:cubicBezTo>
                  <a:pt x="4167809" y="344556"/>
                  <a:pt x="4191220" y="342524"/>
                  <a:pt x="4214192" y="337930"/>
                </a:cubicBezTo>
                <a:cubicBezTo>
                  <a:pt x="4243326" y="332103"/>
                  <a:pt x="4255483" y="320234"/>
                  <a:pt x="4283766" y="308113"/>
                </a:cubicBezTo>
                <a:cubicBezTo>
                  <a:pt x="4293396" y="303986"/>
                  <a:pt x="4303644" y="301487"/>
                  <a:pt x="4313583" y="298174"/>
                </a:cubicBezTo>
                <a:cubicBezTo>
                  <a:pt x="4331811" y="279945"/>
                  <a:pt x="4349587" y="260293"/>
                  <a:pt x="4373218" y="248478"/>
                </a:cubicBezTo>
                <a:cubicBezTo>
                  <a:pt x="4385436" y="242369"/>
                  <a:pt x="4399722" y="241852"/>
                  <a:pt x="4412974" y="238539"/>
                </a:cubicBezTo>
                <a:cubicBezTo>
                  <a:pt x="4427643" y="216535"/>
                  <a:pt x="4439709" y="194211"/>
                  <a:pt x="4462670" y="178904"/>
                </a:cubicBezTo>
                <a:cubicBezTo>
                  <a:pt x="4471387" y="173093"/>
                  <a:pt x="4483116" y="173650"/>
                  <a:pt x="4492487" y="168965"/>
                </a:cubicBezTo>
                <a:cubicBezTo>
                  <a:pt x="4503171" y="163623"/>
                  <a:pt x="4512366" y="155713"/>
                  <a:pt x="4522305" y="149087"/>
                </a:cubicBezTo>
                <a:cubicBezTo>
                  <a:pt x="4538870" y="152400"/>
                  <a:pt x="4556473" y="152372"/>
                  <a:pt x="4572000" y="159026"/>
                </a:cubicBezTo>
                <a:cubicBezTo>
                  <a:pt x="4580613" y="162717"/>
                  <a:pt x="4584562" y="173050"/>
                  <a:pt x="4591879" y="178904"/>
                </a:cubicBezTo>
                <a:cubicBezTo>
                  <a:pt x="4601207" y="186366"/>
                  <a:pt x="4611757" y="192156"/>
                  <a:pt x="4621696" y="198782"/>
                </a:cubicBezTo>
                <a:cubicBezTo>
                  <a:pt x="4673476" y="181522"/>
                  <a:pt x="4632412" y="200149"/>
                  <a:pt x="4671392" y="168965"/>
                </a:cubicBezTo>
                <a:cubicBezTo>
                  <a:pt x="4680720" y="161503"/>
                  <a:pt x="4692140" y="156861"/>
                  <a:pt x="4701209" y="149087"/>
                </a:cubicBezTo>
                <a:cubicBezTo>
                  <a:pt x="4727733" y="126352"/>
                  <a:pt x="4739190" y="103493"/>
                  <a:pt x="4770783" y="89452"/>
                </a:cubicBezTo>
                <a:cubicBezTo>
                  <a:pt x="4789931" y="80942"/>
                  <a:pt x="4810540" y="76200"/>
                  <a:pt x="4830418" y="69574"/>
                </a:cubicBezTo>
                <a:lnTo>
                  <a:pt x="4860235" y="59634"/>
                </a:lnTo>
                <a:cubicBezTo>
                  <a:pt x="4935896" y="84855"/>
                  <a:pt x="4899323" y="75404"/>
                  <a:pt x="4969566" y="89452"/>
                </a:cubicBezTo>
                <a:cubicBezTo>
                  <a:pt x="5002696" y="86139"/>
                  <a:pt x="5036656" y="87589"/>
                  <a:pt x="5068957" y="79513"/>
                </a:cubicBezTo>
                <a:cubicBezTo>
                  <a:pt x="5078048" y="77240"/>
                  <a:pt x="5080800" y="64455"/>
                  <a:pt x="5088835" y="59634"/>
                </a:cubicBezTo>
                <a:cubicBezTo>
                  <a:pt x="5097819" y="54244"/>
                  <a:pt x="5108713" y="53008"/>
                  <a:pt x="5118652" y="49695"/>
                </a:cubicBezTo>
                <a:cubicBezTo>
                  <a:pt x="5121965" y="39756"/>
                  <a:pt x="5121184" y="27286"/>
                  <a:pt x="5128592" y="19878"/>
                </a:cubicBezTo>
                <a:cubicBezTo>
                  <a:pt x="5136000" y="12470"/>
                  <a:pt x="5148682" y="13830"/>
                  <a:pt x="5158409" y="9939"/>
                </a:cubicBezTo>
                <a:cubicBezTo>
                  <a:pt x="5165287" y="7188"/>
                  <a:pt x="5171661" y="3313"/>
                  <a:pt x="5178287" y="0"/>
                </a:cubicBezTo>
              </a:path>
            </a:pathLst>
          </a:cu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pl-PL" sz="1350"/>
          </a:p>
        </p:txBody>
      </p:sp>
      <p:sp>
        <p:nvSpPr>
          <p:cNvPr id="24" name="Puszka 23"/>
          <p:cNvSpPr/>
          <p:nvPr/>
        </p:nvSpPr>
        <p:spPr>
          <a:xfrm rot="15268626">
            <a:off x="3221260" y="1178791"/>
            <a:ext cx="228241" cy="2315767"/>
          </a:xfrm>
          <a:prstGeom prst="can">
            <a:avLst>
              <a:gd name="adj" fmla="val 69208"/>
            </a:avLst>
          </a:prstGeom>
          <a:effectLst>
            <a:innerShdw blurRad="63500" dist="50800" dir="10800000">
              <a:prstClr val="black">
                <a:alpha val="50000"/>
              </a:prstClr>
            </a:innerShdw>
          </a:effectLst>
          <a:scene3d>
            <a:camera prst="orthographicFront"/>
            <a:lightRig rig="chilly" dir="t">
              <a:rot lat="0" lon="0" rev="0"/>
            </a:lightRig>
          </a:scene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l-PL" sz="1350"/>
          </a:p>
        </p:txBody>
      </p:sp>
      <p:sp>
        <p:nvSpPr>
          <p:cNvPr id="25" name="Puszka 24"/>
          <p:cNvSpPr/>
          <p:nvPr/>
        </p:nvSpPr>
        <p:spPr>
          <a:xfrm rot="15268626">
            <a:off x="3215080" y="1768380"/>
            <a:ext cx="228241" cy="2315767"/>
          </a:xfrm>
          <a:prstGeom prst="can">
            <a:avLst>
              <a:gd name="adj" fmla="val 69208"/>
            </a:avLst>
          </a:prstGeom>
          <a:effectLst>
            <a:innerShdw blurRad="63500" dist="50800" dir="10800000">
              <a:prstClr val="black">
                <a:alpha val="50000"/>
              </a:prstClr>
            </a:innerShdw>
          </a:effectLst>
          <a:scene3d>
            <a:camera prst="orthographicFront"/>
            <a:lightRig rig="chilly" dir="t">
              <a:rot lat="0" lon="0" rev="0"/>
            </a:lightRig>
          </a:scene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l-PL" sz="1350"/>
          </a:p>
        </p:txBody>
      </p:sp>
      <p:sp>
        <p:nvSpPr>
          <p:cNvPr id="23" name="Puszka 22"/>
          <p:cNvSpPr/>
          <p:nvPr/>
        </p:nvSpPr>
        <p:spPr>
          <a:xfrm rot="15268626">
            <a:off x="3391530" y="1559645"/>
            <a:ext cx="228241" cy="2315767"/>
          </a:xfrm>
          <a:prstGeom prst="can">
            <a:avLst>
              <a:gd name="adj" fmla="val 69208"/>
            </a:avLst>
          </a:prstGeom>
          <a:effectLst>
            <a:innerShdw blurRad="63500" dist="50800" dir="10800000">
              <a:prstClr val="black">
                <a:alpha val="50000"/>
              </a:prstClr>
            </a:innerShdw>
          </a:effectLst>
          <a:scene3d>
            <a:camera prst="orthographicFront"/>
            <a:lightRig rig="chilly" dir="t">
              <a:rot lat="0" lon="0" rev="0"/>
            </a:lightRig>
          </a:scene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l-PL" sz="1350"/>
          </a:p>
        </p:txBody>
      </p:sp>
      <p:sp>
        <p:nvSpPr>
          <p:cNvPr id="27" name="pole tekstowe 26"/>
          <p:cNvSpPr txBox="1"/>
          <p:nvPr/>
        </p:nvSpPr>
        <p:spPr>
          <a:xfrm>
            <a:off x="1436976" y="3391259"/>
            <a:ext cx="1226912" cy="276999"/>
          </a:xfrm>
          <a:prstGeom prst="rect">
            <a:avLst/>
          </a:prstGeom>
          <a:noFill/>
        </p:spPr>
        <p:txBody>
          <a:bodyPr wrap="square" rtlCol="0">
            <a:spAutoFit/>
          </a:bodyPr>
          <a:lstStyle/>
          <a:p>
            <a:pPr algn="ctr"/>
            <a:r>
              <a:rPr lang="pl-PL" sz="1200" dirty="0" err="1"/>
              <a:t>Ions</a:t>
            </a:r>
            <a:r>
              <a:rPr lang="pl-PL" sz="1200" dirty="0"/>
              <a:t> </a:t>
            </a:r>
            <a:r>
              <a:rPr lang="pl-PL" sz="1200" dirty="0" err="1"/>
              <a:t>trajectory</a:t>
            </a:r>
            <a:endParaRPr lang="pl-PL" sz="1200" dirty="0"/>
          </a:p>
        </p:txBody>
      </p:sp>
      <p:sp>
        <p:nvSpPr>
          <p:cNvPr id="29" name="pole tekstowe 28"/>
          <p:cNvSpPr txBox="1"/>
          <p:nvPr/>
        </p:nvSpPr>
        <p:spPr>
          <a:xfrm>
            <a:off x="4705556" y="1863148"/>
            <a:ext cx="914165" cy="276999"/>
          </a:xfrm>
          <a:prstGeom prst="rect">
            <a:avLst/>
          </a:prstGeom>
          <a:noFill/>
        </p:spPr>
        <p:txBody>
          <a:bodyPr wrap="square" rtlCol="0">
            <a:spAutoFit/>
          </a:bodyPr>
          <a:lstStyle/>
          <a:p>
            <a:pPr algn="ctr"/>
            <a:r>
              <a:rPr lang="pl-PL" sz="1200" dirty="0" err="1"/>
              <a:t>Detector</a:t>
            </a:r>
            <a:endParaRPr lang="pl-PL" sz="1200" dirty="0"/>
          </a:p>
        </p:txBody>
      </p:sp>
      <p:sp>
        <p:nvSpPr>
          <p:cNvPr id="22" name="pole tekstowe 21"/>
          <p:cNvSpPr txBox="1"/>
          <p:nvPr/>
        </p:nvSpPr>
        <p:spPr>
          <a:xfrm>
            <a:off x="1411231" y="2080770"/>
            <a:ext cx="1037712" cy="461665"/>
          </a:xfrm>
          <a:prstGeom prst="rect">
            <a:avLst/>
          </a:prstGeom>
          <a:noFill/>
        </p:spPr>
        <p:txBody>
          <a:bodyPr wrap="square" rtlCol="0">
            <a:spAutoFit/>
          </a:bodyPr>
          <a:lstStyle/>
          <a:p>
            <a:pPr algn="ctr"/>
            <a:r>
              <a:rPr lang="pl-PL" sz="1200" dirty="0" err="1"/>
              <a:t>Quadrupole</a:t>
            </a:r>
            <a:r>
              <a:rPr lang="pl-PL" sz="1200" dirty="0"/>
              <a:t> </a:t>
            </a:r>
            <a:r>
              <a:rPr lang="pl-PL" sz="1200" dirty="0" err="1"/>
              <a:t>roads</a:t>
            </a:r>
            <a:endParaRPr lang="pl-PL" sz="1200" dirty="0"/>
          </a:p>
        </p:txBody>
      </p:sp>
    </p:spTree>
    <p:extLst>
      <p:ext uri="{BB962C8B-B14F-4D97-AF65-F5344CB8AC3E}">
        <p14:creationId xmlns:p14="http://schemas.microsoft.com/office/powerpoint/2010/main" val="75691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3000" fill="hold" grpId="0" nodeType="clickEffect">
                                  <p:stCondLst>
                                    <p:cond delay="0"/>
                                  </p:stCondLst>
                                  <p:childTnLst>
                                    <p:animEffect transition="out" filter="fade">
                                      <p:cBhvr>
                                        <p:cTn id="6" dur="2000" tmFilter="0, 0; .2, .5; .8, .5; 1, 0"/>
                                        <p:tgtEl>
                                          <p:spTgt spid="21"/>
                                        </p:tgtEl>
                                      </p:cBhvr>
                                    </p:animEffect>
                                    <p:animScale>
                                      <p:cBhvr>
                                        <p:cTn id="7" dur="1000" autoRev="1" fill="hold"/>
                                        <p:tgtEl>
                                          <p:spTgt spid="21"/>
                                        </p:tgtEl>
                                      </p:cBhvr>
                                      <p:by x="105000" y="105000"/>
                                    </p:animScale>
                                  </p:childTnLst>
                                </p:cTn>
                              </p:par>
                              <p:par>
                                <p:cTn id="8" presetID="26" presetClass="emph" presetSubtype="0" repeatCount="3000" fill="hold" grpId="0" nodeType="withEffect">
                                  <p:stCondLst>
                                    <p:cond delay="0"/>
                                  </p:stCondLst>
                                  <p:childTnLst>
                                    <p:animEffect transition="out" filter="fade">
                                      <p:cBhvr>
                                        <p:cTn id="9" dur="2000" tmFilter="0, 0; .2, .5; .8, .5; 1, 0"/>
                                        <p:tgtEl>
                                          <p:spTgt spid="20"/>
                                        </p:tgtEl>
                                      </p:cBhvr>
                                    </p:animEffect>
                                    <p:animScale>
                                      <p:cBhvr>
                                        <p:cTn id="10" dur="100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08345" y="1755344"/>
            <a:ext cx="5473919" cy="2971800"/>
          </a:xfrm>
        </p:spPr>
      </p:pic>
      <p:sp>
        <p:nvSpPr>
          <p:cNvPr id="5" name="Tytuł 1"/>
          <p:cNvSpPr txBox="1">
            <a:spLocks/>
          </p:cNvSpPr>
          <p:nvPr/>
        </p:nvSpPr>
        <p:spPr>
          <a:xfrm>
            <a:off x="982846" y="881887"/>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err="1">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Qadrupole</a:t>
            </a:r>
            <a:r>
              <a:rPr lang="en-US" sz="2800" b="1" dirty="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 mass </a:t>
            </a:r>
            <a:r>
              <a:rPr lang="en-US" sz="2800" b="1" dirty="0" err="1">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analyser</a:t>
            </a:r>
            <a:r>
              <a:rPr lang="en-US" sz="2800" b="1" dirty="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 </a:t>
            </a:r>
            <a:r>
              <a:rPr lang="en-US" sz="2800" b="1" dirty="0" smtClean="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 geometry</a:t>
            </a:r>
            <a:endParaRPr lang="pl-PL" sz="2800" b="1" dirty="0" smtClean="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endParaRPr>
          </a:p>
          <a:p>
            <a:pPr algn="ctr"/>
            <a:endParaRPr lang="pl-PL" sz="2800" b="1" dirty="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endParaRPr>
          </a:p>
          <a:p>
            <a:pPr algn="ctr"/>
            <a:endParaRPr lang="pl-PL" sz="2800" b="1" dirty="0" smtClean="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endParaRPr>
          </a:p>
          <a:p>
            <a:pPr algn="ctr"/>
            <a:endParaRPr lang="pl-PL" sz="2800" dirty="0"/>
          </a:p>
        </p:txBody>
      </p:sp>
      <p:sp>
        <p:nvSpPr>
          <p:cNvPr id="6" name="pole tekstowe 5"/>
          <p:cNvSpPr txBox="1"/>
          <p:nvPr/>
        </p:nvSpPr>
        <p:spPr>
          <a:xfrm>
            <a:off x="982846" y="4430904"/>
            <a:ext cx="2028036" cy="1061829"/>
          </a:xfrm>
          <a:prstGeom prst="rect">
            <a:avLst/>
          </a:prstGeom>
          <a:noFill/>
        </p:spPr>
        <p:txBody>
          <a:bodyPr wrap="square" rtlCol="0">
            <a:spAutoFit/>
          </a:bodyPr>
          <a:lstStyle/>
          <a:p>
            <a:pPr>
              <a:lnSpc>
                <a:spcPct val="150000"/>
              </a:lnSpc>
            </a:pPr>
            <a:r>
              <a:rPr lang="pl-PL" sz="1400" i="1" dirty="0" smtClean="0"/>
              <a:t>d</a:t>
            </a:r>
            <a:r>
              <a:rPr lang="pl-PL" sz="1400" baseline="-25000" dirty="0" smtClean="0"/>
              <a:t>0</a:t>
            </a:r>
            <a:r>
              <a:rPr lang="pl-PL" sz="1400" i="1" baseline="-25000" dirty="0" smtClean="0"/>
              <a:t> </a:t>
            </a:r>
            <a:r>
              <a:rPr lang="pl-PL" sz="1400" i="1" dirty="0" smtClean="0"/>
              <a:t>= 2r</a:t>
            </a:r>
            <a:r>
              <a:rPr lang="pl-PL" sz="1400" baseline="-25000" dirty="0" smtClean="0"/>
              <a:t>0</a:t>
            </a:r>
            <a:r>
              <a:rPr lang="pl-PL" sz="1400" i="1" baseline="-25000" dirty="0" smtClean="0"/>
              <a:t> </a:t>
            </a:r>
            <a:r>
              <a:rPr lang="pl-PL" sz="1400" i="1" dirty="0" smtClean="0"/>
              <a:t>= </a:t>
            </a:r>
            <a:r>
              <a:rPr lang="pl-PL" sz="1400" dirty="0" smtClean="0"/>
              <a:t>4.536 mm</a:t>
            </a:r>
          </a:p>
          <a:p>
            <a:pPr>
              <a:lnSpc>
                <a:spcPct val="150000"/>
              </a:lnSpc>
            </a:pPr>
            <a:r>
              <a:rPr lang="pl-PL" sz="1400" i="1" dirty="0" smtClean="0"/>
              <a:t>d</a:t>
            </a:r>
            <a:r>
              <a:rPr lang="pl-PL" sz="1400" baseline="-25000" dirty="0" smtClean="0"/>
              <a:t>1</a:t>
            </a:r>
            <a:r>
              <a:rPr lang="pl-PL" sz="1400" i="1" baseline="-25000" dirty="0" smtClean="0"/>
              <a:t> </a:t>
            </a:r>
            <a:r>
              <a:rPr lang="pl-PL" sz="1400" dirty="0" smtClean="0"/>
              <a:t>= 1.5 </a:t>
            </a:r>
            <a:r>
              <a:rPr lang="pl-PL" sz="1400" dirty="0"/>
              <a:t>mm</a:t>
            </a:r>
          </a:p>
          <a:p>
            <a:pPr>
              <a:lnSpc>
                <a:spcPct val="150000"/>
              </a:lnSpc>
            </a:pPr>
            <a:r>
              <a:rPr lang="pl-PL" sz="1400" i="1" dirty="0" smtClean="0"/>
              <a:t>d</a:t>
            </a:r>
            <a:r>
              <a:rPr lang="pl-PL" sz="1400" baseline="-25000" dirty="0" smtClean="0"/>
              <a:t>2</a:t>
            </a:r>
            <a:r>
              <a:rPr lang="pl-PL" sz="1400" i="1" baseline="-25000" dirty="0" smtClean="0"/>
              <a:t> </a:t>
            </a:r>
            <a:r>
              <a:rPr lang="pl-PL" sz="1400" dirty="0" smtClean="0"/>
              <a:t>= 9.072 </a:t>
            </a:r>
            <a:r>
              <a:rPr lang="pl-PL" sz="1400" dirty="0"/>
              <a:t>mm</a:t>
            </a:r>
          </a:p>
        </p:txBody>
      </p:sp>
      <p:sp>
        <p:nvSpPr>
          <p:cNvPr id="11" name="pole tekstowe 10"/>
          <p:cNvSpPr txBox="1"/>
          <p:nvPr/>
        </p:nvSpPr>
        <p:spPr>
          <a:xfrm>
            <a:off x="8105922" y="3756233"/>
            <a:ext cx="502090" cy="300082"/>
          </a:xfrm>
          <a:prstGeom prst="rect">
            <a:avLst/>
          </a:prstGeom>
          <a:noFill/>
        </p:spPr>
        <p:txBody>
          <a:bodyPr wrap="square" rtlCol="0">
            <a:spAutoFit/>
          </a:bodyPr>
          <a:lstStyle/>
          <a:p>
            <a:r>
              <a:rPr lang="pl-PL" sz="1350" dirty="0"/>
              <a:t>/m</a:t>
            </a:r>
          </a:p>
        </p:txBody>
      </p:sp>
      <p:sp>
        <p:nvSpPr>
          <p:cNvPr id="7" name="Prostokąt 6"/>
          <p:cNvSpPr/>
          <p:nvPr/>
        </p:nvSpPr>
        <p:spPr>
          <a:xfrm>
            <a:off x="642854" y="6140750"/>
            <a:ext cx="7965158" cy="570156"/>
          </a:xfrm>
          <a:prstGeom prst="rect">
            <a:avLst/>
          </a:prstGeom>
        </p:spPr>
        <p:txBody>
          <a:bodyPr wrap="square">
            <a:spAutoFit/>
          </a:bodyPr>
          <a:lstStyle/>
          <a:p>
            <a:pPr algn="just">
              <a:lnSpc>
                <a:spcPct val="115000"/>
              </a:lnSpc>
              <a:spcAft>
                <a:spcPts val="450"/>
              </a:spcAft>
            </a:pPr>
            <a:r>
              <a:rPr lang="pl-PL" sz="1350" dirty="0" smtClean="0">
                <a:latin typeface="Arial" panose="020B0604020202020204" pitchFamily="34" charset="0"/>
                <a:ea typeface="Times New Roman" panose="02020603050405020304" pitchFamily="18" charset="0"/>
                <a:cs typeface="Arial" panose="020B0604020202020204" pitchFamily="34" charset="0"/>
              </a:rPr>
              <a:t>Ref. </a:t>
            </a:r>
            <a:r>
              <a:rPr lang="en-US" sz="1350" dirty="0" smtClean="0">
                <a:latin typeface="Arial" panose="020B0604020202020204" pitchFamily="34" charset="0"/>
                <a:ea typeface="Times New Roman" panose="02020603050405020304" pitchFamily="18" charset="0"/>
                <a:cs typeface="Arial" panose="020B0604020202020204" pitchFamily="34" charset="0"/>
              </a:rPr>
              <a:t>Gibson</a:t>
            </a:r>
            <a:r>
              <a:rPr lang="en-US" sz="1350" dirty="0">
                <a:latin typeface="Arial" panose="020B0604020202020204" pitchFamily="34" charset="0"/>
                <a:ea typeface="Times New Roman" panose="02020603050405020304" pitchFamily="18" charset="0"/>
                <a:cs typeface="Arial" panose="020B0604020202020204" pitchFamily="34" charset="0"/>
              </a:rPr>
              <a:t>, JR.; Taylor, S,; </a:t>
            </a:r>
            <a:r>
              <a:rPr lang="en-US" sz="1350" dirty="0" err="1">
                <a:latin typeface="Arial" panose="020B0604020202020204" pitchFamily="34" charset="0"/>
                <a:ea typeface="Times New Roman" panose="02020603050405020304" pitchFamily="18" charset="0"/>
                <a:cs typeface="Arial" panose="020B0604020202020204" pitchFamily="34" charset="0"/>
              </a:rPr>
              <a:t>Leck</a:t>
            </a:r>
            <a:r>
              <a:rPr lang="en-US" sz="1350" dirty="0">
                <a:latin typeface="Arial" panose="020B0604020202020204" pitchFamily="34" charset="0"/>
                <a:ea typeface="Times New Roman" panose="02020603050405020304" pitchFamily="18" charset="0"/>
                <a:cs typeface="Arial" panose="020B0604020202020204" pitchFamily="34" charset="0"/>
              </a:rPr>
              <a:t>, HJ,: Detailed simulation of mass spectra for </a:t>
            </a:r>
            <a:r>
              <a:rPr lang="en-US" sz="1350" dirty="0" err="1">
                <a:latin typeface="Arial" panose="020B0604020202020204" pitchFamily="34" charset="0"/>
                <a:ea typeface="Times New Roman" panose="02020603050405020304" pitchFamily="18" charset="0"/>
                <a:cs typeface="Arial" panose="020B0604020202020204" pitchFamily="34" charset="0"/>
              </a:rPr>
              <a:t>quadrupole</a:t>
            </a:r>
            <a:r>
              <a:rPr lang="en-US" sz="1350" dirty="0">
                <a:latin typeface="Arial" panose="020B0604020202020204" pitchFamily="34" charset="0"/>
                <a:ea typeface="Times New Roman" panose="02020603050405020304" pitchFamily="18" charset="0"/>
                <a:cs typeface="Arial" panose="020B0604020202020204" pitchFamily="34" charset="0"/>
              </a:rPr>
              <a:t> mass spectrometer systems. J. Vac. Sci. Technol. A 2000, vol. 18, no. 1.</a:t>
            </a:r>
            <a:endParaRPr lang="pl-PL" sz="1500" dirty="0">
              <a:latin typeface="Arial" panose="020B0604020202020204" pitchFamily="34" charset="0"/>
              <a:ea typeface="Times New Roman" panose="02020603050405020304" pitchFamily="18" charset="0"/>
              <a:cs typeface="Times New Roman" panose="02020603050405020304" pitchFamily="18" charset="0"/>
            </a:endParaRPr>
          </a:p>
        </p:txBody>
      </p:sp>
      <p:grpSp>
        <p:nvGrpSpPr>
          <p:cNvPr id="59" name="Grupa 58"/>
          <p:cNvGrpSpPr/>
          <p:nvPr/>
        </p:nvGrpSpPr>
        <p:grpSpPr>
          <a:xfrm>
            <a:off x="643807" y="1701360"/>
            <a:ext cx="2706113" cy="2638590"/>
            <a:chOff x="476738" y="1834487"/>
            <a:chExt cx="2706113" cy="2638590"/>
          </a:xfrm>
        </p:grpSpPr>
        <p:pic>
          <p:nvPicPr>
            <p:cNvPr id="8" name="Obraz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738" y="1834487"/>
              <a:ext cx="2706113" cy="2638590"/>
            </a:xfrm>
            <a:prstGeom prst="rect">
              <a:avLst/>
            </a:prstGeom>
          </p:spPr>
        </p:pic>
        <p:cxnSp>
          <p:nvCxnSpPr>
            <p:cNvPr id="17" name="Łącznik prosty ze strzałką 16"/>
            <p:cNvCxnSpPr/>
            <p:nvPr/>
          </p:nvCxnSpPr>
          <p:spPr>
            <a:xfrm flipV="1">
              <a:off x="1825031" y="1888471"/>
              <a:ext cx="1" cy="2530622"/>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0" name="Łącznik prosty ze strzałką 29"/>
            <p:cNvCxnSpPr/>
            <p:nvPr/>
          </p:nvCxnSpPr>
          <p:spPr>
            <a:xfrm>
              <a:off x="882650" y="3151652"/>
              <a:ext cx="609600"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38" name="pole tekstowe 37"/>
            <p:cNvSpPr txBox="1"/>
            <p:nvPr/>
          </p:nvSpPr>
          <p:spPr>
            <a:xfrm>
              <a:off x="1885205" y="3209218"/>
              <a:ext cx="333743" cy="276999"/>
            </a:xfrm>
            <a:prstGeom prst="rect">
              <a:avLst/>
            </a:prstGeom>
            <a:noFill/>
          </p:spPr>
          <p:txBody>
            <a:bodyPr wrap="square" rtlCol="0">
              <a:spAutoFit/>
            </a:bodyPr>
            <a:lstStyle/>
            <a:p>
              <a:r>
                <a:rPr lang="pl-PL" sz="1200" dirty="0" smtClean="0"/>
                <a:t>d</a:t>
              </a:r>
              <a:r>
                <a:rPr lang="pl-PL" sz="1200" baseline="-25000" dirty="0" smtClean="0"/>
                <a:t>1</a:t>
              </a:r>
              <a:endParaRPr lang="pl-PL" sz="1200" dirty="0"/>
            </a:p>
          </p:txBody>
        </p:sp>
        <p:sp>
          <p:nvSpPr>
            <p:cNvPr id="39" name="pole tekstowe 38"/>
            <p:cNvSpPr txBox="1"/>
            <p:nvPr/>
          </p:nvSpPr>
          <p:spPr>
            <a:xfrm>
              <a:off x="1761273" y="4039401"/>
              <a:ext cx="333743" cy="276999"/>
            </a:xfrm>
            <a:prstGeom prst="rect">
              <a:avLst/>
            </a:prstGeom>
            <a:noFill/>
          </p:spPr>
          <p:txBody>
            <a:bodyPr wrap="square" rtlCol="0">
              <a:spAutoFit/>
            </a:bodyPr>
            <a:lstStyle/>
            <a:p>
              <a:r>
                <a:rPr lang="pl-PL" sz="1200" dirty="0" smtClean="0"/>
                <a:t>d</a:t>
              </a:r>
              <a:r>
                <a:rPr lang="pl-PL" sz="1200" baseline="-25000" dirty="0" smtClean="0"/>
                <a:t>2</a:t>
              </a:r>
              <a:endParaRPr lang="pl-PL" sz="1200" dirty="0"/>
            </a:p>
          </p:txBody>
        </p:sp>
        <p:sp>
          <p:nvSpPr>
            <p:cNvPr id="40" name="pole tekstowe 39"/>
            <p:cNvSpPr txBox="1"/>
            <p:nvPr/>
          </p:nvSpPr>
          <p:spPr>
            <a:xfrm>
              <a:off x="1023842" y="2876783"/>
              <a:ext cx="333743" cy="276999"/>
            </a:xfrm>
            <a:prstGeom prst="rect">
              <a:avLst/>
            </a:prstGeom>
            <a:noFill/>
          </p:spPr>
          <p:txBody>
            <a:bodyPr wrap="square" rtlCol="0">
              <a:spAutoFit/>
            </a:bodyPr>
            <a:lstStyle/>
            <a:p>
              <a:r>
                <a:rPr lang="pl-PL" sz="1200" dirty="0" smtClean="0"/>
                <a:t>d</a:t>
              </a:r>
              <a:r>
                <a:rPr lang="pl-PL" sz="1200" baseline="-25000" dirty="0" smtClean="0"/>
                <a:t>0</a:t>
              </a:r>
              <a:endParaRPr lang="pl-PL" sz="1200" dirty="0"/>
            </a:p>
          </p:txBody>
        </p:sp>
        <p:grpSp>
          <p:nvGrpSpPr>
            <p:cNvPr id="58" name="Grupa 57"/>
            <p:cNvGrpSpPr/>
            <p:nvPr/>
          </p:nvGrpSpPr>
          <p:grpSpPr>
            <a:xfrm>
              <a:off x="1628767" y="3020228"/>
              <a:ext cx="390038" cy="267108"/>
              <a:chOff x="400537" y="4417028"/>
              <a:chExt cx="390038" cy="267108"/>
            </a:xfrm>
          </p:grpSpPr>
          <p:cxnSp>
            <p:nvCxnSpPr>
              <p:cNvPr id="45" name="Łącznik prosty ze strzałką 44"/>
              <p:cNvCxnSpPr/>
              <p:nvPr/>
            </p:nvCxnSpPr>
            <p:spPr>
              <a:xfrm>
                <a:off x="400537" y="4417028"/>
                <a:ext cx="133350" cy="940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2" name="Łącznik prosty 51"/>
              <p:cNvCxnSpPr/>
              <p:nvPr/>
            </p:nvCxnSpPr>
            <p:spPr>
              <a:xfrm>
                <a:off x="476738" y="4473077"/>
                <a:ext cx="294787" cy="199828"/>
              </a:xfrm>
              <a:prstGeom prst="line">
                <a:avLst/>
              </a:prstGeom>
            </p:spPr>
            <p:style>
              <a:lnRef idx="1">
                <a:schemeClr val="dk1"/>
              </a:lnRef>
              <a:fillRef idx="0">
                <a:schemeClr val="dk1"/>
              </a:fillRef>
              <a:effectRef idx="0">
                <a:schemeClr val="dk1"/>
              </a:effectRef>
              <a:fontRef idx="minor">
                <a:schemeClr val="tx1"/>
              </a:fontRef>
            </p:style>
          </p:cxnSp>
          <p:cxnSp>
            <p:nvCxnSpPr>
              <p:cNvPr id="54" name="Łącznik prosty ze strzałką 53"/>
              <p:cNvCxnSpPr/>
              <p:nvPr/>
            </p:nvCxnSpPr>
            <p:spPr>
              <a:xfrm flipH="1" flipV="1">
                <a:off x="657469" y="4593736"/>
                <a:ext cx="133106" cy="90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sp>
        <p:nvSpPr>
          <p:cNvPr id="20" name="Tytuł 1"/>
          <p:cNvSpPr txBox="1">
            <a:spLocks/>
          </p:cNvSpPr>
          <p:nvPr/>
        </p:nvSpPr>
        <p:spPr>
          <a:xfrm>
            <a:off x="1089205" y="300001"/>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err="1">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Qadrupole</a:t>
            </a:r>
            <a:r>
              <a:rPr lang="en-US" sz="2800" b="1" dirty="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 mass </a:t>
            </a:r>
            <a:r>
              <a:rPr lang="en-US" sz="2800" b="1" dirty="0" err="1">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analyser</a:t>
            </a:r>
            <a:r>
              <a:rPr lang="en-US" sz="2800" b="1" dirty="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 - </a:t>
            </a:r>
            <a:r>
              <a:rPr lang="pl-PL" sz="2800" b="1" dirty="0" err="1" smtClean="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parameters</a:t>
            </a:r>
            <a:endParaRPr lang="pl-PL" sz="2800" dirty="0"/>
          </a:p>
        </p:txBody>
      </p:sp>
      <p:graphicFrame>
        <p:nvGraphicFramePr>
          <p:cNvPr id="3" name="Tabela 2"/>
          <p:cNvGraphicFramePr>
            <a:graphicFrameLocks noGrp="1"/>
          </p:cNvGraphicFramePr>
          <p:nvPr>
            <p:extLst>
              <p:ext uri="{D42A27DB-BD31-4B8C-83A1-F6EECF244321}">
                <p14:modId xmlns:p14="http://schemas.microsoft.com/office/powerpoint/2010/main" val="1596704767"/>
              </p:ext>
            </p:extLst>
          </p:nvPr>
        </p:nvGraphicFramePr>
        <p:xfrm>
          <a:off x="399510" y="2072541"/>
          <a:ext cx="3185180" cy="2915927"/>
        </p:xfrm>
        <a:graphic>
          <a:graphicData uri="http://schemas.openxmlformats.org/drawingml/2006/table">
            <a:tbl>
              <a:tblPr firstRow="1" bandRow="1">
                <a:tableStyleId>{93296810-A885-4BE3-A3E7-6D5BEEA58F35}</a:tableStyleId>
              </a:tblPr>
              <a:tblGrid>
                <a:gridCol w="1754431"/>
                <a:gridCol w="1430749"/>
              </a:tblGrid>
              <a:tr h="416561">
                <a:tc>
                  <a:txBody>
                    <a:bodyPr/>
                    <a:lstStyle/>
                    <a:p>
                      <a:pPr algn="ctr"/>
                      <a:r>
                        <a:rPr lang="pl-PL" sz="1400" dirty="0" err="1" smtClean="0"/>
                        <a:t>Name</a:t>
                      </a:r>
                      <a:endParaRPr lang="pl-PL" sz="1400" b="0" dirty="0"/>
                    </a:p>
                  </a:txBody>
                  <a:tcPr marL="68580" marR="68580" marT="34290" marB="34290" anchor="ctr"/>
                </a:tc>
                <a:tc>
                  <a:txBody>
                    <a:bodyPr/>
                    <a:lstStyle/>
                    <a:p>
                      <a:pPr algn="ctr"/>
                      <a:r>
                        <a:rPr lang="pl-PL" sz="1400" dirty="0" smtClean="0"/>
                        <a:t>Value</a:t>
                      </a:r>
                      <a:endParaRPr lang="pl-PL" sz="1400" b="0" dirty="0"/>
                    </a:p>
                  </a:txBody>
                  <a:tcPr marL="68580" marR="68580" marT="34290" marB="34290" anchor="ctr"/>
                </a:tc>
              </a:tr>
              <a:tr h="416561">
                <a:tc>
                  <a:txBody>
                    <a:bodyPr/>
                    <a:lstStyle/>
                    <a:p>
                      <a:pPr algn="ctr"/>
                      <a:r>
                        <a:rPr lang="pl-PL" sz="1400" dirty="0" smtClean="0"/>
                        <a:t>a</a:t>
                      </a:r>
                      <a:endParaRPr lang="pl-PL" sz="1400" dirty="0"/>
                    </a:p>
                  </a:txBody>
                  <a:tcPr marL="68580" marR="68580" marT="34290" marB="34290" anchor="ctr"/>
                </a:tc>
                <a:tc>
                  <a:txBody>
                    <a:bodyPr/>
                    <a:lstStyle/>
                    <a:p>
                      <a:pPr algn="ctr"/>
                      <a:r>
                        <a:rPr lang="pl-PL" sz="1400" dirty="0" smtClean="0"/>
                        <a:t>0.05</a:t>
                      </a:r>
                      <a:endParaRPr lang="pl-PL" sz="1400" dirty="0"/>
                    </a:p>
                  </a:txBody>
                  <a:tcPr marL="68580" marR="68580" marT="34290" marB="34290" anchor="ctr"/>
                </a:tc>
              </a:tr>
              <a:tr h="416561">
                <a:tc>
                  <a:txBody>
                    <a:bodyPr/>
                    <a:lstStyle/>
                    <a:p>
                      <a:pPr algn="ctr"/>
                      <a:r>
                        <a:rPr lang="pl-PL" sz="1400" dirty="0" smtClean="0"/>
                        <a:t>q</a:t>
                      </a:r>
                      <a:endParaRPr lang="pl-PL" sz="1400" dirty="0"/>
                    </a:p>
                  </a:txBody>
                  <a:tcPr marL="68580" marR="68580" marT="34290" marB="34290" anchor="ctr"/>
                </a:tc>
                <a:tc>
                  <a:txBody>
                    <a:bodyPr/>
                    <a:lstStyle/>
                    <a:p>
                      <a:pPr algn="ctr"/>
                      <a:r>
                        <a:rPr lang="pl-PL" sz="1400" dirty="0" smtClean="0"/>
                        <a:t>0.7</a:t>
                      </a:r>
                      <a:endParaRPr lang="pl-PL" sz="1400" dirty="0"/>
                    </a:p>
                  </a:txBody>
                  <a:tcPr marL="68580" marR="68580" marT="34290" marB="34290" anchor="ctr"/>
                </a:tc>
              </a:tr>
              <a:tr h="416561">
                <a:tc>
                  <a:txBody>
                    <a:bodyPr/>
                    <a:lstStyle/>
                    <a:p>
                      <a:pPr algn="ctr"/>
                      <a:r>
                        <a:rPr lang="pl-PL" sz="1400" dirty="0" smtClean="0"/>
                        <a:t>f</a:t>
                      </a:r>
                      <a:endParaRPr lang="pl-PL" sz="1400" dirty="0"/>
                    </a:p>
                  </a:txBody>
                  <a:tcPr marL="68580" marR="68580" marT="34290" marB="34290" anchor="ctr"/>
                </a:tc>
                <a:tc>
                  <a:txBody>
                    <a:bodyPr/>
                    <a:lstStyle/>
                    <a:p>
                      <a:pPr algn="ctr"/>
                      <a:r>
                        <a:rPr lang="pl-PL" sz="1400" dirty="0" smtClean="0"/>
                        <a:t>4 MHz</a:t>
                      </a:r>
                      <a:endParaRPr lang="pl-PL" sz="1400" dirty="0"/>
                    </a:p>
                  </a:txBody>
                  <a:tcPr marL="68580" marR="68580" marT="34290" marB="34290" anchor="ctr"/>
                </a:tc>
              </a:tr>
              <a:tr h="416561">
                <a:tc>
                  <a:txBody>
                    <a:bodyPr/>
                    <a:lstStyle/>
                    <a:p>
                      <a:pPr algn="ctr"/>
                      <a:r>
                        <a:rPr lang="pl-PL" sz="1400" dirty="0" smtClean="0"/>
                        <a:t>mi</a:t>
                      </a:r>
                      <a:endParaRPr lang="pl-PL" sz="1400" dirty="0"/>
                    </a:p>
                  </a:txBody>
                  <a:tcPr marL="68580" marR="68580" marT="34290" marB="34290" anchor="ctr"/>
                </a:tc>
                <a:tc>
                  <a:txBody>
                    <a:bodyPr/>
                    <a:lstStyle/>
                    <a:p>
                      <a:pPr algn="ctr"/>
                      <a:r>
                        <a:rPr lang="pl-PL" sz="1400" dirty="0" smtClean="0"/>
                        <a:t>40 </a:t>
                      </a:r>
                      <a:r>
                        <a:rPr lang="pl-PL" sz="1400" dirty="0" err="1" smtClean="0"/>
                        <a:t>amu</a:t>
                      </a:r>
                      <a:endParaRPr lang="pl-PL" sz="1400" dirty="0"/>
                    </a:p>
                  </a:txBody>
                  <a:tcPr marL="68580" marR="68580" marT="34290" marB="34290" anchor="ctr"/>
                </a:tc>
              </a:tr>
              <a:tr h="416561">
                <a:tc>
                  <a:txBody>
                    <a:bodyPr/>
                    <a:lstStyle/>
                    <a:p>
                      <a:pPr algn="ctr"/>
                      <a:r>
                        <a:rPr lang="pl-PL" sz="1400" dirty="0" err="1" smtClean="0"/>
                        <a:t>Udc</a:t>
                      </a:r>
                      <a:endParaRPr lang="pl-PL" sz="1400" dirty="0"/>
                    </a:p>
                  </a:txBody>
                  <a:tcPr marL="68580" marR="68580" marT="34290" marB="34290" anchor="ctr"/>
                </a:tc>
                <a:tc>
                  <a:txBody>
                    <a:bodyPr/>
                    <a:lstStyle/>
                    <a:p>
                      <a:pPr algn="ctr"/>
                      <a:r>
                        <a:rPr lang="pl-PL" sz="1400" dirty="0" smtClean="0"/>
                        <a:t>9.60</a:t>
                      </a:r>
                      <a:r>
                        <a:rPr lang="pl-PL" sz="1400" baseline="0" dirty="0" smtClean="0"/>
                        <a:t> V</a:t>
                      </a:r>
                      <a:endParaRPr lang="pl-PL" sz="1400" dirty="0"/>
                    </a:p>
                  </a:txBody>
                  <a:tcPr marL="68580" marR="68580" marT="34290" marB="34290" anchor="ctr"/>
                </a:tc>
              </a:tr>
              <a:tr h="416561">
                <a:tc>
                  <a:txBody>
                    <a:bodyPr/>
                    <a:lstStyle/>
                    <a:p>
                      <a:pPr algn="ctr"/>
                      <a:r>
                        <a:rPr lang="pl-PL" sz="1400" dirty="0" err="1" smtClean="0"/>
                        <a:t>Vac</a:t>
                      </a:r>
                      <a:endParaRPr lang="pl-PL" sz="1400" dirty="0" smtClean="0"/>
                    </a:p>
                  </a:txBody>
                  <a:tcPr marL="68580" marR="68580" marT="34290" marB="34290" anchor="ctr"/>
                </a:tc>
                <a:tc>
                  <a:txBody>
                    <a:bodyPr/>
                    <a:lstStyle/>
                    <a:p>
                      <a:pPr algn="ctr"/>
                      <a:r>
                        <a:rPr lang="pl-PL" sz="1400" dirty="0" smtClean="0"/>
                        <a:t>268.83 V</a:t>
                      </a:r>
                      <a:endParaRPr lang="pl-PL" sz="1400" dirty="0"/>
                    </a:p>
                  </a:txBody>
                  <a:tcPr marL="68580" marR="68580" marT="34290" marB="34290" anchor="ctr"/>
                </a:tc>
              </a:tr>
            </a:tbl>
          </a:graphicData>
        </a:graphic>
      </p:graphicFrame>
    </p:spTree>
    <p:extLst>
      <p:ext uri="{BB962C8B-B14F-4D97-AF65-F5344CB8AC3E}">
        <p14:creationId xmlns:p14="http://schemas.microsoft.com/office/powerpoint/2010/main" val="95818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par>
                                <p:cTn id="11" presetID="10" presetClass="exit" presetSubtype="0" fill="hold" nodeType="withEffect">
                                  <p:stCondLst>
                                    <p:cond delay="0"/>
                                  </p:stCondLst>
                                  <p:childTnLst>
                                    <p:animEffect transition="out" filter="fade">
                                      <p:cBhvr>
                                        <p:cTn id="12" dur="500"/>
                                        <p:tgtEl>
                                          <p:spTgt spid="59"/>
                                        </p:tgtEl>
                                      </p:cBhvr>
                                    </p:animEffect>
                                    <p:set>
                                      <p:cBhvr>
                                        <p:cTn id="13" dur="1" fill="hold">
                                          <p:stCondLst>
                                            <p:cond delay="499"/>
                                          </p:stCondLst>
                                        </p:cTn>
                                        <p:tgtEl>
                                          <p:spTgt spid="59"/>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325" y="4319873"/>
            <a:ext cx="3822325" cy="1757814"/>
          </a:xfrm>
          <a:prstGeom prst="rect">
            <a:avLst/>
          </a:prstGeom>
        </p:spPr>
      </p:pic>
      <p:pic>
        <p:nvPicPr>
          <p:cNvPr id="4" name="Symbol zastępczy zawartości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438353" y="4271643"/>
            <a:ext cx="4037263" cy="1624653"/>
          </a:xfrm>
        </p:spPr>
      </p:pic>
      <p:sp>
        <p:nvSpPr>
          <p:cNvPr id="6" name="pole tekstowe 5"/>
          <p:cNvSpPr txBox="1"/>
          <p:nvPr/>
        </p:nvSpPr>
        <p:spPr>
          <a:xfrm>
            <a:off x="6835230" y="5446173"/>
            <a:ext cx="1331842" cy="300082"/>
          </a:xfrm>
          <a:prstGeom prst="rect">
            <a:avLst/>
          </a:prstGeom>
          <a:noFill/>
        </p:spPr>
        <p:txBody>
          <a:bodyPr wrap="square" rtlCol="0">
            <a:spAutoFit/>
          </a:bodyPr>
          <a:lstStyle/>
          <a:p>
            <a:pPr algn="ctr"/>
            <a:r>
              <a:rPr lang="pl-PL" sz="1350" i="1" dirty="0" smtClean="0"/>
              <a:t>m</a:t>
            </a:r>
            <a:r>
              <a:rPr lang="pl-PL" sz="1350" i="1" baseline="-25000" dirty="0" smtClean="0"/>
              <a:t>i</a:t>
            </a:r>
            <a:r>
              <a:rPr lang="pl-PL" sz="1350" baseline="-25000" dirty="0" smtClean="0"/>
              <a:t> </a:t>
            </a:r>
            <a:r>
              <a:rPr lang="pl-PL" sz="1350" dirty="0" smtClean="0"/>
              <a:t>= 30 </a:t>
            </a:r>
            <a:r>
              <a:rPr lang="pl-PL" sz="1350" dirty="0" err="1"/>
              <a:t>amu</a:t>
            </a:r>
            <a:endParaRPr lang="pl-PL" sz="1350" dirty="0"/>
          </a:p>
        </p:txBody>
      </p:sp>
      <p:pic>
        <p:nvPicPr>
          <p:cNvPr id="13" name="Obraz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020" y="1571629"/>
            <a:ext cx="2971088" cy="2088936"/>
          </a:xfrm>
          <a:prstGeom prst="rect">
            <a:avLst/>
          </a:prstGeom>
        </p:spPr>
      </p:pic>
      <p:sp>
        <p:nvSpPr>
          <p:cNvPr id="2" name="Tytuł 1"/>
          <p:cNvSpPr>
            <a:spLocks noGrp="1"/>
          </p:cNvSpPr>
          <p:nvPr>
            <p:ph type="title"/>
          </p:nvPr>
        </p:nvSpPr>
        <p:spPr>
          <a:xfrm>
            <a:off x="489020" y="69403"/>
            <a:ext cx="8229600" cy="1143000"/>
          </a:xfrm>
        </p:spPr>
        <p:txBody>
          <a:bodyPr/>
          <a:lstStyle/>
          <a:p>
            <a:r>
              <a:rPr lang="en-US" sz="2800" b="1" dirty="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Computation of ions </a:t>
            </a:r>
            <a:r>
              <a:rPr lang="en-US" sz="2800" b="1" dirty="0" smtClean="0">
                <a:ln w="952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rPr>
              <a:t>propagation</a:t>
            </a:r>
            <a:endParaRPr lang="pl-PL" sz="2800" dirty="0"/>
          </a:p>
        </p:txBody>
      </p:sp>
      <p:sp>
        <p:nvSpPr>
          <p:cNvPr id="11" name="pole tekstowe 10"/>
          <p:cNvSpPr txBox="1"/>
          <p:nvPr/>
        </p:nvSpPr>
        <p:spPr>
          <a:xfrm>
            <a:off x="4141650" y="4933928"/>
            <a:ext cx="924339" cy="300082"/>
          </a:xfrm>
          <a:prstGeom prst="rect">
            <a:avLst/>
          </a:prstGeom>
          <a:noFill/>
        </p:spPr>
        <p:txBody>
          <a:bodyPr wrap="square" rtlCol="0">
            <a:spAutoFit/>
          </a:bodyPr>
          <a:lstStyle/>
          <a:p>
            <a:pPr algn="ctr"/>
            <a:r>
              <a:rPr lang="pl-PL" sz="1350" dirty="0"/>
              <a:t>start</a:t>
            </a:r>
          </a:p>
        </p:txBody>
      </p:sp>
      <p:sp>
        <p:nvSpPr>
          <p:cNvPr id="12" name="pole tekstowe 11"/>
          <p:cNvSpPr txBox="1"/>
          <p:nvPr/>
        </p:nvSpPr>
        <p:spPr>
          <a:xfrm>
            <a:off x="7709647" y="4019791"/>
            <a:ext cx="924339" cy="300082"/>
          </a:xfrm>
          <a:prstGeom prst="rect">
            <a:avLst/>
          </a:prstGeom>
          <a:noFill/>
        </p:spPr>
        <p:txBody>
          <a:bodyPr wrap="square" rtlCol="0">
            <a:spAutoFit/>
          </a:bodyPr>
          <a:lstStyle/>
          <a:p>
            <a:pPr algn="ctr"/>
            <a:r>
              <a:rPr lang="pl-PL" sz="1350" dirty="0"/>
              <a:t>end</a:t>
            </a:r>
          </a:p>
        </p:txBody>
      </p:sp>
      <p:sp>
        <p:nvSpPr>
          <p:cNvPr id="14" name="pole tekstowe 13"/>
          <p:cNvSpPr txBox="1"/>
          <p:nvPr/>
        </p:nvSpPr>
        <p:spPr>
          <a:xfrm>
            <a:off x="2597092" y="5596214"/>
            <a:ext cx="1239754" cy="300082"/>
          </a:xfrm>
          <a:prstGeom prst="rect">
            <a:avLst/>
          </a:prstGeom>
          <a:noFill/>
        </p:spPr>
        <p:txBody>
          <a:bodyPr wrap="square" rtlCol="0">
            <a:spAutoFit/>
          </a:bodyPr>
          <a:lstStyle/>
          <a:p>
            <a:pPr algn="ctr"/>
            <a:r>
              <a:rPr lang="pl-PL" sz="1350" i="1" dirty="0" smtClean="0"/>
              <a:t>m</a:t>
            </a:r>
            <a:r>
              <a:rPr lang="pl-PL" sz="1350" i="1" baseline="-25000" dirty="0" smtClean="0"/>
              <a:t>i</a:t>
            </a:r>
            <a:r>
              <a:rPr lang="pl-PL" sz="1350" baseline="-25000" dirty="0" smtClean="0"/>
              <a:t> </a:t>
            </a:r>
            <a:r>
              <a:rPr lang="pl-PL" sz="1350" dirty="0" smtClean="0"/>
              <a:t>= 10 </a:t>
            </a:r>
            <a:r>
              <a:rPr lang="pl-PL" sz="1350" dirty="0" err="1"/>
              <a:t>amu</a:t>
            </a:r>
            <a:endParaRPr lang="pl-PL" sz="1350" dirty="0"/>
          </a:p>
        </p:txBody>
      </p:sp>
      <p:pic>
        <p:nvPicPr>
          <p:cNvPr id="8" name="Obraz 7"/>
          <p:cNvPicPr>
            <a:picLocks noChangeAspect="1"/>
          </p:cNvPicPr>
          <p:nvPr/>
        </p:nvPicPr>
        <p:blipFill rotWithShape="1">
          <a:blip r:embed="rId5">
            <a:extLst>
              <a:ext uri="{28A0092B-C50C-407E-A947-70E740481C1C}">
                <a14:useLocalDpi xmlns:a14="http://schemas.microsoft.com/office/drawing/2010/main" val="0"/>
              </a:ext>
            </a:extLst>
          </a:blip>
          <a:srcRect l="24019" t="30233" r="27748" b="29845"/>
          <a:stretch/>
        </p:blipFill>
        <p:spPr>
          <a:xfrm>
            <a:off x="3977865" y="1249779"/>
            <a:ext cx="4038671" cy="2507099"/>
          </a:xfrm>
          <a:prstGeom prst="rect">
            <a:avLst/>
          </a:prstGeom>
        </p:spPr>
      </p:pic>
      <p:sp>
        <p:nvSpPr>
          <p:cNvPr id="9" name="Strzałka w prawo 8"/>
          <p:cNvSpPr/>
          <p:nvPr/>
        </p:nvSpPr>
        <p:spPr>
          <a:xfrm>
            <a:off x="3460108" y="2281561"/>
            <a:ext cx="596987" cy="745724"/>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pl-PL"/>
          </a:p>
        </p:txBody>
      </p:sp>
      <p:sp>
        <p:nvSpPr>
          <p:cNvPr id="15" name="Strzałka w prawo 14"/>
          <p:cNvSpPr/>
          <p:nvPr/>
        </p:nvSpPr>
        <p:spPr>
          <a:xfrm rot="5400000">
            <a:off x="5939712" y="3660565"/>
            <a:ext cx="596987" cy="745724"/>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4268163471"/>
      </p:ext>
    </p:extLst>
  </p:cSld>
  <p:clrMapOvr>
    <a:masterClrMapping/>
  </p:clrMapOvr>
  <p:timing>
    <p:tnLst>
      <p:par>
        <p:cTn id="1" dur="indefinite" restart="never" nodeType="tmRoot"/>
      </p:par>
    </p:tnLst>
  </p:timing>
</p:sld>
</file>

<file path=ppt/theme/theme1.xml><?xml version="1.0" encoding="utf-8"?>
<a:theme xmlns:a="http://schemas.openxmlformats.org/drawingml/2006/main" name="CBK_prezentacja">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CBK_prezentacja</Template>
  <TotalTime>8414</TotalTime>
  <Words>641</Words>
  <Application>Microsoft Office PowerPoint</Application>
  <PresentationFormat>Pokaz na ekranie (4:3)</PresentationFormat>
  <Paragraphs>117</Paragraphs>
  <Slides>16</Slides>
  <Notes>0</Notes>
  <HiddenSlides>0</HiddenSlides>
  <MMClips>0</MMClips>
  <ScaleCrop>false</ScaleCrop>
  <HeadingPairs>
    <vt:vector size="4" baseType="variant">
      <vt:variant>
        <vt:lpstr>Motyw</vt:lpstr>
      </vt:variant>
      <vt:variant>
        <vt:i4>1</vt:i4>
      </vt:variant>
      <vt:variant>
        <vt:lpstr>Tytuły slajdów</vt:lpstr>
      </vt:variant>
      <vt:variant>
        <vt:i4>16</vt:i4>
      </vt:variant>
    </vt:vector>
  </HeadingPairs>
  <TitlesOfParts>
    <vt:vector size="17" baseType="lpstr">
      <vt:lpstr>CBK_prezentacja</vt:lpstr>
      <vt:lpstr>Numerical simulations  of the quadrupole mass analyser  in context of its potential application  on the Low Velocity Penetrator</vt:lpstr>
      <vt:lpstr>We Are All Made Of Stars</vt:lpstr>
      <vt:lpstr>Mineralogy and chemical composition - important role in the knowledge about Universe</vt:lpstr>
      <vt:lpstr>Mineralogy and chemical composition - - under surface development</vt:lpstr>
      <vt:lpstr>The need for miniaturisation  of the mass spectrometer</vt:lpstr>
      <vt:lpstr>Mass spectrometry - principle of operation</vt:lpstr>
      <vt:lpstr>Qadrupole mass analyser</vt:lpstr>
      <vt:lpstr>Prezentacja programu PowerPoint</vt:lpstr>
      <vt:lpstr>Computation of ions propagation</vt:lpstr>
      <vt:lpstr>Parameters study - frequency</vt:lpstr>
      <vt:lpstr>Parameters study – ion source radius </vt:lpstr>
      <vt:lpstr>Parameters study – initial velocity</vt:lpstr>
      <vt:lpstr>Parameters study – a, q parameter</vt:lpstr>
      <vt:lpstr>Parameters study – a, q parameter</vt:lpstr>
      <vt:lpstr>Future work</vt:lpstr>
      <vt:lpstr>Thank you  for your attention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Elemental composition of the Moon, Mars and NEO  solution to the puzzle of the formation of the Solar System and important information for human space exploration</dc:title>
  <dc:creator>Agata</dc:creator>
  <cp:lastModifiedBy>Janusz</cp:lastModifiedBy>
  <cp:revision>188</cp:revision>
  <dcterms:created xsi:type="dcterms:W3CDTF">2014-02-11T10:11:01Z</dcterms:created>
  <dcterms:modified xsi:type="dcterms:W3CDTF">2014-06-04T14:27:49Z</dcterms:modified>
</cp:coreProperties>
</file>